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3" d="100"/>
          <a:sy n="63" d="100"/>
        </p:scale>
        <p:origin x="-151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DF3CE06-E8E6-417E-B282-894479CEC0EB}" type="datetimeFigureOut">
              <a:rPr lang="ar-IQ" smtClean="0"/>
              <a:t>22/03/1443</a:t>
            </a:fld>
            <a:endParaRPr lang="ar-IQ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ar-IQ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478270C-99A2-4EEE-88AA-1C4F672F8D7D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F3CE06-E8E6-417E-B282-894479CEC0EB}" type="datetimeFigureOut">
              <a:rPr lang="ar-IQ" smtClean="0"/>
              <a:t>22/03/1443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78270C-99A2-4EEE-88AA-1C4F672F8D7D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F3CE06-E8E6-417E-B282-894479CEC0EB}" type="datetimeFigureOut">
              <a:rPr lang="ar-IQ" smtClean="0"/>
              <a:t>22/03/1443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78270C-99A2-4EEE-88AA-1C4F672F8D7D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F3CE06-E8E6-417E-B282-894479CEC0EB}" type="datetimeFigureOut">
              <a:rPr lang="ar-IQ" smtClean="0"/>
              <a:t>22/03/1443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78270C-99A2-4EEE-88AA-1C4F672F8D7D}" type="slidenum">
              <a:rPr lang="ar-IQ" smtClean="0"/>
              <a:t>‹#›</a:t>
            </a:fld>
            <a:endParaRPr lang="ar-IQ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F3CE06-E8E6-417E-B282-894479CEC0EB}" type="datetimeFigureOut">
              <a:rPr lang="ar-IQ" smtClean="0"/>
              <a:t>22/03/1443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78270C-99A2-4EEE-88AA-1C4F672F8D7D}" type="slidenum">
              <a:rPr lang="ar-IQ" smtClean="0"/>
              <a:t>‹#›</a:t>
            </a:fld>
            <a:endParaRPr lang="ar-IQ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F3CE06-E8E6-417E-B282-894479CEC0EB}" type="datetimeFigureOut">
              <a:rPr lang="ar-IQ" smtClean="0"/>
              <a:t>22/03/1443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78270C-99A2-4EEE-88AA-1C4F672F8D7D}" type="slidenum">
              <a:rPr lang="ar-IQ" smtClean="0"/>
              <a:t>‹#›</a:t>
            </a:fld>
            <a:endParaRPr lang="ar-IQ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F3CE06-E8E6-417E-B282-894479CEC0EB}" type="datetimeFigureOut">
              <a:rPr lang="ar-IQ" smtClean="0"/>
              <a:t>22/03/1443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78270C-99A2-4EEE-88AA-1C4F672F8D7D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F3CE06-E8E6-417E-B282-894479CEC0EB}" type="datetimeFigureOut">
              <a:rPr lang="ar-IQ" smtClean="0"/>
              <a:t>22/03/1443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78270C-99A2-4EEE-88AA-1C4F672F8D7D}" type="slidenum">
              <a:rPr lang="ar-IQ" smtClean="0"/>
              <a:t>‹#›</a:t>
            </a:fld>
            <a:endParaRPr lang="ar-IQ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F3CE06-E8E6-417E-B282-894479CEC0EB}" type="datetimeFigureOut">
              <a:rPr lang="ar-IQ" smtClean="0"/>
              <a:t>22/03/1443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78270C-99A2-4EEE-88AA-1C4F672F8D7D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6DF3CE06-E8E6-417E-B282-894479CEC0EB}" type="datetimeFigureOut">
              <a:rPr lang="ar-IQ" smtClean="0"/>
              <a:t>22/03/1443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78270C-99A2-4EEE-88AA-1C4F672F8D7D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DF3CE06-E8E6-417E-B282-894479CEC0EB}" type="datetimeFigureOut">
              <a:rPr lang="ar-IQ" smtClean="0"/>
              <a:t>22/03/1443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478270C-99A2-4EEE-88AA-1C4F672F8D7D}" type="slidenum">
              <a:rPr lang="ar-IQ" smtClean="0"/>
              <a:t>‹#›</a:t>
            </a:fld>
            <a:endParaRPr lang="ar-IQ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DF3CE06-E8E6-417E-B282-894479CEC0EB}" type="datetimeFigureOut">
              <a:rPr lang="ar-IQ" smtClean="0"/>
              <a:t>22/03/1443</a:t>
            </a:fld>
            <a:endParaRPr lang="ar-IQ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ar-IQ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478270C-99A2-4EEE-88AA-1C4F672F8D7D}" type="slidenum">
              <a:rPr lang="ar-IQ" smtClean="0"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r" rtl="1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r" rtl="1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r" rtl="1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IQ" dirty="0" smtClean="0"/>
              <a:t>البحوث السياسية </a:t>
            </a:r>
            <a:endParaRPr lang="ar-IQ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IQ" dirty="0" smtClean="0"/>
              <a:t>م</a:t>
            </a:r>
            <a:r>
              <a:rPr lang="ar-IQ" dirty="0" smtClean="0"/>
              <a:t>.</a:t>
            </a:r>
            <a:r>
              <a:rPr lang="ar-IQ" dirty="0">
                <a:solidFill>
                  <a:prstClr val="black"/>
                </a:solidFill>
              </a:rPr>
              <a:t> </a:t>
            </a:r>
            <a:r>
              <a:rPr lang="ar-IQ">
                <a:solidFill>
                  <a:prstClr val="black"/>
                </a:solidFill>
              </a:rPr>
              <a:t>د</a:t>
            </a:r>
            <a:r>
              <a:rPr lang="ar-IQ" smtClean="0"/>
              <a:t>. </a:t>
            </a:r>
            <a:r>
              <a:rPr lang="ar-IQ" dirty="0" smtClean="0"/>
              <a:t>حنان فالح حسن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556197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ar-IQ" dirty="0" smtClean="0"/>
              <a:t>لكل بداية نهاية ، اي لكل مقدمة خاتمة .</a:t>
            </a:r>
          </a:p>
          <a:p>
            <a:pPr algn="just"/>
            <a:r>
              <a:rPr lang="ar-IQ" dirty="0" smtClean="0"/>
              <a:t>ويفضل ان لا تطول لان طولها يضيع الفائدة التي وجدت من اجلها .</a:t>
            </a:r>
          </a:p>
          <a:p>
            <a:pPr algn="just"/>
            <a:r>
              <a:rPr lang="ar-IQ" dirty="0" smtClean="0"/>
              <a:t> هي تعد خلاصة البحث ، إذ يثبت في ذهن القارئ النقاط الاساسية والرئيسة التي توصل اليها البحث .</a:t>
            </a:r>
          </a:p>
          <a:p>
            <a:pPr algn="just"/>
            <a:r>
              <a:rPr lang="ar-IQ" dirty="0" smtClean="0"/>
              <a:t>ومنها تخرج الاستنتاجات والتوصيات .</a:t>
            </a:r>
          </a:p>
          <a:p>
            <a:pPr algn="just" fontAlgn="base">
              <a:buFont typeface="+mj-lt"/>
              <a:buAutoNum type="arabicPeriod"/>
            </a:pPr>
            <a:r>
              <a:rPr lang="ar-IQ" dirty="0"/>
              <a:t>لا </a:t>
            </a:r>
            <a:r>
              <a:rPr lang="ar-IQ" dirty="0" smtClean="0"/>
              <a:t>يمكن تقديم </a:t>
            </a:r>
            <a:r>
              <a:rPr lang="ar-IQ" dirty="0"/>
              <a:t>معلومات أو حجج جديدة لم يرد ذكرها مسبقاً، فالخاتمة هي القسم الذي يلخص فيه الباحث أهم الأهداف والأفكار والنتائج التي وردت في الدراسة، وليس مكاناً لعرض الأفكار والمعلومات الجديدة.</a:t>
            </a:r>
          </a:p>
          <a:p>
            <a:endParaRPr lang="ar-IQ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dirty="0" smtClean="0">
                <a:solidFill>
                  <a:srgbClr val="FF0000"/>
                </a:solidFill>
              </a:rPr>
              <a:t>الخاتمة </a:t>
            </a:r>
            <a:endParaRPr lang="ar-IQ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8079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IQ" dirty="0" smtClean="0">
                <a:solidFill>
                  <a:srgbClr val="FF0000"/>
                </a:solidFill>
              </a:rPr>
              <a:t>اولاً: الوثائق والموسوعات والمعاجم والقواميس</a:t>
            </a:r>
            <a:r>
              <a:rPr lang="ar-IQ" dirty="0" smtClean="0"/>
              <a:t>/ ترتب ارقام وحسب الحروف الهجائية.</a:t>
            </a:r>
            <a:br>
              <a:rPr lang="ar-IQ" dirty="0" smtClean="0"/>
            </a:br>
            <a:r>
              <a:rPr lang="ar-IQ" dirty="0" smtClean="0">
                <a:solidFill>
                  <a:srgbClr val="FF0000"/>
                </a:solidFill>
              </a:rPr>
              <a:t>ثانياً : الكتب العربية والمعربة </a:t>
            </a:r>
            <a:r>
              <a:rPr lang="ar-IQ" dirty="0" smtClean="0"/>
              <a:t>/ </a:t>
            </a:r>
            <a:r>
              <a:rPr lang="ar-IQ" dirty="0" smtClean="0">
                <a:solidFill>
                  <a:prstClr val="black"/>
                </a:solidFill>
              </a:rPr>
              <a:t>ترتب </a:t>
            </a:r>
            <a:r>
              <a:rPr lang="ar-IQ" dirty="0">
                <a:solidFill>
                  <a:prstClr val="black"/>
                </a:solidFill>
              </a:rPr>
              <a:t>ارقام وحسب الحروف الهجائية.</a:t>
            </a:r>
            <a:endParaRPr lang="ar-IQ" dirty="0" smtClean="0"/>
          </a:p>
          <a:p>
            <a:r>
              <a:rPr lang="ar-IQ" dirty="0" smtClean="0">
                <a:solidFill>
                  <a:srgbClr val="FF0000"/>
                </a:solidFill>
              </a:rPr>
              <a:t>ثالثاً : الاطاريح والرسائل </a:t>
            </a:r>
            <a:r>
              <a:rPr lang="ar-IQ" dirty="0" smtClean="0"/>
              <a:t>/</a:t>
            </a:r>
            <a:r>
              <a:rPr lang="ar-IQ" dirty="0">
                <a:solidFill>
                  <a:prstClr val="black"/>
                </a:solidFill>
              </a:rPr>
              <a:t> ترتب ارقام وحسب الحروف الهجائية.</a:t>
            </a:r>
            <a:endParaRPr lang="ar-IQ" dirty="0" smtClean="0"/>
          </a:p>
          <a:p>
            <a:r>
              <a:rPr lang="ar-IQ" dirty="0">
                <a:solidFill>
                  <a:srgbClr val="FF0000"/>
                </a:solidFill>
              </a:rPr>
              <a:t>رابعاً </a:t>
            </a:r>
            <a:r>
              <a:rPr lang="ar-IQ" dirty="0" smtClean="0">
                <a:solidFill>
                  <a:srgbClr val="FF0000"/>
                </a:solidFill>
              </a:rPr>
              <a:t>: البحوث والدراسات(المجلات) </a:t>
            </a:r>
            <a:r>
              <a:rPr lang="ar-IQ" dirty="0" smtClean="0"/>
              <a:t>/</a:t>
            </a:r>
            <a:r>
              <a:rPr lang="ar-IQ" dirty="0">
                <a:solidFill>
                  <a:prstClr val="black"/>
                </a:solidFill>
              </a:rPr>
              <a:t> ترتب ارقام وحسب الحروف الهجائية.</a:t>
            </a:r>
            <a:endParaRPr lang="ar-IQ" dirty="0" smtClean="0"/>
          </a:p>
          <a:p>
            <a:r>
              <a:rPr lang="ar-IQ" dirty="0">
                <a:solidFill>
                  <a:srgbClr val="FF0000"/>
                </a:solidFill>
              </a:rPr>
              <a:t>خامساً </a:t>
            </a:r>
            <a:r>
              <a:rPr lang="ar-IQ" dirty="0" smtClean="0">
                <a:solidFill>
                  <a:srgbClr val="FF0000"/>
                </a:solidFill>
              </a:rPr>
              <a:t>: الصحف </a:t>
            </a:r>
            <a:r>
              <a:rPr lang="ar-IQ" dirty="0" smtClean="0"/>
              <a:t>/</a:t>
            </a:r>
            <a:r>
              <a:rPr lang="ar-IQ" dirty="0">
                <a:solidFill>
                  <a:prstClr val="black"/>
                </a:solidFill>
              </a:rPr>
              <a:t> ترتب ارقام وحسب الحروف الهجائية.</a:t>
            </a:r>
            <a:endParaRPr lang="ar-IQ" dirty="0" smtClean="0"/>
          </a:p>
          <a:p>
            <a:r>
              <a:rPr lang="ar-IQ" dirty="0">
                <a:solidFill>
                  <a:srgbClr val="FF0000"/>
                </a:solidFill>
              </a:rPr>
              <a:t>سادساً </a:t>
            </a:r>
            <a:r>
              <a:rPr lang="ar-IQ" dirty="0" smtClean="0">
                <a:solidFill>
                  <a:srgbClr val="FF0000"/>
                </a:solidFill>
              </a:rPr>
              <a:t>: المصادر الاجنبية </a:t>
            </a:r>
            <a:r>
              <a:rPr lang="ar-IQ" dirty="0" smtClean="0"/>
              <a:t>/</a:t>
            </a:r>
            <a:r>
              <a:rPr lang="ar-IQ" dirty="0">
                <a:solidFill>
                  <a:prstClr val="black"/>
                </a:solidFill>
              </a:rPr>
              <a:t> ترتب ارقام وحسب الحروف الهجائية.</a:t>
            </a:r>
            <a:endParaRPr lang="ar-IQ" dirty="0" smtClean="0"/>
          </a:p>
          <a:p>
            <a:r>
              <a:rPr lang="ar-IQ" dirty="0" smtClean="0">
                <a:solidFill>
                  <a:srgbClr val="FF0000"/>
                </a:solidFill>
              </a:rPr>
              <a:t>سابعاً: المواقع الالكترونية </a:t>
            </a:r>
            <a:r>
              <a:rPr lang="ar-IQ" dirty="0" smtClean="0"/>
              <a:t>/</a:t>
            </a:r>
            <a:r>
              <a:rPr lang="ar-IQ" dirty="0">
                <a:solidFill>
                  <a:prstClr val="black"/>
                </a:solidFill>
              </a:rPr>
              <a:t> ترتب ارقام وحسب الحروف الهجائية.</a:t>
            </a:r>
            <a:endParaRPr lang="ar-IQ" dirty="0" smtClean="0"/>
          </a:p>
          <a:p>
            <a:endParaRPr lang="ar-IQ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dirty="0" smtClean="0">
                <a:solidFill>
                  <a:srgbClr val="FF0000"/>
                </a:solidFill>
              </a:rPr>
              <a:t>قائمة المصادر</a:t>
            </a:r>
            <a:endParaRPr lang="ar-IQ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1519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لاتقل صفحات البحث عن 15 صفحة .</a:t>
            </a:r>
          </a:p>
          <a:p>
            <a:r>
              <a:rPr lang="ar-IQ" dirty="0" smtClean="0"/>
              <a:t>لا تقل مصادر البحث عن 15 مصدر رصين.</a:t>
            </a:r>
          </a:p>
          <a:p>
            <a:r>
              <a:rPr lang="ar-IQ" dirty="0" smtClean="0"/>
              <a:t>حجم الخط  (16) للعناوين الرئيسة ، كعنوان المبحث والمطالب .</a:t>
            </a:r>
          </a:p>
          <a:p>
            <a:r>
              <a:rPr lang="ar-IQ" dirty="0" smtClean="0"/>
              <a:t>حجم الخط (14) للمتن .</a:t>
            </a:r>
          </a:p>
          <a:p>
            <a:endParaRPr lang="ar-IQ" dirty="0" smtClean="0"/>
          </a:p>
          <a:p>
            <a:endParaRPr lang="ar-IQ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363272" cy="1143000"/>
          </a:xfrm>
        </p:spPr>
        <p:txBody>
          <a:bodyPr/>
          <a:lstStyle/>
          <a:p>
            <a:pPr algn="ctr"/>
            <a:r>
              <a:rPr lang="ar-IQ" dirty="0" smtClean="0">
                <a:solidFill>
                  <a:srgbClr val="FF0000"/>
                </a:solidFill>
              </a:rPr>
              <a:t>ملاحظات عامة </a:t>
            </a:r>
            <a:endParaRPr lang="ar-IQ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1198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313</TotalTime>
  <Words>143</Words>
  <Application>Microsoft Office PowerPoint</Application>
  <PresentationFormat>On-screen Show (4:3)</PresentationFormat>
  <Paragraphs>20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Concourse</vt:lpstr>
      <vt:lpstr>البحوث السياسية </vt:lpstr>
      <vt:lpstr>الخاتمة </vt:lpstr>
      <vt:lpstr>قائمة المصادر</vt:lpstr>
      <vt:lpstr>ملاحظات عامة </vt:lpstr>
    </vt:vector>
  </TitlesOfParts>
  <Company>SACC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البحوث السياسية </dc:title>
  <dc:creator>Maher</dc:creator>
  <cp:lastModifiedBy>Maher</cp:lastModifiedBy>
  <cp:revision>15</cp:revision>
  <dcterms:created xsi:type="dcterms:W3CDTF">2021-02-07T19:08:16Z</dcterms:created>
  <dcterms:modified xsi:type="dcterms:W3CDTF">2021-10-28T10:55:28Z</dcterms:modified>
</cp:coreProperties>
</file>