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29C2279-8D5A-4C07-8E50-34CF42426D17}"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3F681DD-A944-45E7-B823-99774A066C7D}" type="slidenum">
              <a:rPr lang="ar-SA" smtClean="0"/>
              <a:t>‹#›</a:t>
            </a:fld>
            <a:endParaRPr lang="ar-SA"/>
          </a:p>
        </p:txBody>
      </p:sp>
    </p:spTree>
    <p:extLst>
      <p:ext uri="{BB962C8B-B14F-4D97-AF65-F5344CB8AC3E}">
        <p14:creationId xmlns:p14="http://schemas.microsoft.com/office/powerpoint/2010/main" val="966483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29C2279-8D5A-4C07-8E50-34CF42426D17}"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3F681DD-A944-45E7-B823-99774A066C7D}" type="slidenum">
              <a:rPr lang="ar-SA" smtClean="0"/>
              <a:t>‹#›</a:t>
            </a:fld>
            <a:endParaRPr lang="ar-SA"/>
          </a:p>
        </p:txBody>
      </p:sp>
    </p:spTree>
    <p:extLst>
      <p:ext uri="{BB962C8B-B14F-4D97-AF65-F5344CB8AC3E}">
        <p14:creationId xmlns:p14="http://schemas.microsoft.com/office/powerpoint/2010/main" val="168727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29C2279-8D5A-4C07-8E50-34CF42426D17}"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3F681DD-A944-45E7-B823-99774A066C7D}" type="slidenum">
              <a:rPr lang="ar-SA" smtClean="0"/>
              <a:t>‹#›</a:t>
            </a:fld>
            <a:endParaRPr lang="ar-SA"/>
          </a:p>
        </p:txBody>
      </p:sp>
    </p:spTree>
    <p:extLst>
      <p:ext uri="{BB962C8B-B14F-4D97-AF65-F5344CB8AC3E}">
        <p14:creationId xmlns:p14="http://schemas.microsoft.com/office/powerpoint/2010/main" val="3374036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29C2279-8D5A-4C07-8E50-34CF42426D17}"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3F681DD-A944-45E7-B823-99774A066C7D}" type="slidenum">
              <a:rPr lang="ar-SA" smtClean="0"/>
              <a:t>‹#›</a:t>
            </a:fld>
            <a:endParaRPr lang="ar-SA"/>
          </a:p>
        </p:txBody>
      </p:sp>
    </p:spTree>
    <p:extLst>
      <p:ext uri="{BB962C8B-B14F-4D97-AF65-F5344CB8AC3E}">
        <p14:creationId xmlns:p14="http://schemas.microsoft.com/office/powerpoint/2010/main" val="5139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29C2279-8D5A-4C07-8E50-34CF42426D17}"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3F681DD-A944-45E7-B823-99774A066C7D}" type="slidenum">
              <a:rPr lang="ar-SA" smtClean="0"/>
              <a:t>‹#›</a:t>
            </a:fld>
            <a:endParaRPr lang="ar-SA"/>
          </a:p>
        </p:txBody>
      </p:sp>
    </p:spTree>
    <p:extLst>
      <p:ext uri="{BB962C8B-B14F-4D97-AF65-F5344CB8AC3E}">
        <p14:creationId xmlns:p14="http://schemas.microsoft.com/office/powerpoint/2010/main" val="1489168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29C2279-8D5A-4C07-8E50-34CF42426D17}"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3F681DD-A944-45E7-B823-99774A066C7D}" type="slidenum">
              <a:rPr lang="ar-SA" smtClean="0"/>
              <a:t>‹#›</a:t>
            </a:fld>
            <a:endParaRPr lang="ar-SA"/>
          </a:p>
        </p:txBody>
      </p:sp>
    </p:spTree>
    <p:extLst>
      <p:ext uri="{BB962C8B-B14F-4D97-AF65-F5344CB8AC3E}">
        <p14:creationId xmlns:p14="http://schemas.microsoft.com/office/powerpoint/2010/main" val="287906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29C2279-8D5A-4C07-8E50-34CF42426D17}" type="datetimeFigureOut">
              <a:rPr lang="ar-SA" smtClean="0"/>
              <a:t>19/03/1445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3F681DD-A944-45E7-B823-99774A066C7D}" type="slidenum">
              <a:rPr lang="ar-SA" smtClean="0"/>
              <a:t>‹#›</a:t>
            </a:fld>
            <a:endParaRPr lang="ar-SA"/>
          </a:p>
        </p:txBody>
      </p:sp>
    </p:spTree>
    <p:extLst>
      <p:ext uri="{BB962C8B-B14F-4D97-AF65-F5344CB8AC3E}">
        <p14:creationId xmlns:p14="http://schemas.microsoft.com/office/powerpoint/2010/main" val="573610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29C2279-8D5A-4C07-8E50-34CF42426D17}" type="datetimeFigureOut">
              <a:rPr lang="ar-SA" smtClean="0"/>
              <a:t>19/03/1445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3F681DD-A944-45E7-B823-99774A066C7D}" type="slidenum">
              <a:rPr lang="ar-SA" smtClean="0"/>
              <a:t>‹#›</a:t>
            </a:fld>
            <a:endParaRPr lang="ar-SA"/>
          </a:p>
        </p:txBody>
      </p:sp>
    </p:spTree>
    <p:extLst>
      <p:ext uri="{BB962C8B-B14F-4D97-AF65-F5344CB8AC3E}">
        <p14:creationId xmlns:p14="http://schemas.microsoft.com/office/powerpoint/2010/main" val="318881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29C2279-8D5A-4C07-8E50-34CF42426D17}" type="datetimeFigureOut">
              <a:rPr lang="ar-SA" smtClean="0"/>
              <a:t>19/03/1445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3F681DD-A944-45E7-B823-99774A066C7D}" type="slidenum">
              <a:rPr lang="ar-SA" smtClean="0"/>
              <a:t>‹#›</a:t>
            </a:fld>
            <a:endParaRPr lang="ar-SA"/>
          </a:p>
        </p:txBody>
      </p:sp>
    </p:spTree>
    <p:extLst>
      <p:ext uri="{BB962C8B-B14F-4D97-AF65-F5344CB8AC3E}">
        <p14:creationId xmlns:p14="http://schemas.microsoft.com/office/powerpoint/2010/main" val="76604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29C2279-8D5A-4C07-8E50-34CF42426D17}" type="datetimeFigureOut">
              <a:rPr lang="ar-SA" smtClean="0"/>
              <a:t>19/03/1445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3F681DD-A944-45E7-B823-99774A066C7D}" type="slidenum">
              <a:rPr lang="ar-SA" smtClean="0"/>
              <a:t>‹#›</a:t>
            </a:fld>
            <a:endParaRPr lang="ar-SA"/>
          </a:p>
        </p:txBody>
      </p:sp>
    </p:spTree>
    <p:extLst>
      <p:ext uri="{BB962C8B-B14F-4D97-AF65-F5344CB8AC3E}">
        <p14:creationId xmlns:p14="http://schemas.microsoft.com/office/powerpoint/2010/main" val="3854200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29C2279-8D5A-4C07-8E50-34CF42426D17}" type="datetimeFigureOut">
              <a:rPr lang="ar-SA" smtClean="0"/>
              <a:t>19/03/1445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3F681DD-A944-45E7-B823-99774A066C7D}" type="slidenum">
              <a:rPr lang="ar-SA" smtClean="0"/>
              <a:t>‹#›</a:t>
            </a:fld>
            <a:endParaRPr lang="ar-SA"/>
          </a:p>
        </p:txBody>
      </p:sp>
    </p:spTree>
    <p:extLst>
      <p:ext uri="{BB962C8B-B14F-4D97-AF65-F5344CB8AC3E}">
        <p14:creationId xmlns:p14="http://schemas.microsoft.com/office/powerpoint/2010/main" val="213870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29C2279-8D5A-4C07-8E50-34CF42426D17}" type="datetimeFigureOut">
              <a:rPr lang="ar-SA" smtClean="0"/>
              <a:t>19/03/1445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3F681DD-A944-45E7-B823-99774A066C7D}" type="slidenum">
              <a:rPr lang="ar-SA" smtClean="0"/>
              <a:t>‹#›</a:t>
            </a:fld>
            <a:endParaRPr lang="ar-SA"/>
          </a:p>
        </p:txBody>
      </p:sp>
    </p:spTree>
    <p:extLst>
      <p:ext uri="{BB962C8B-B14F-4D97-AF65-F5344CB8AC3E}">
        <p14:creationId xmlns:p14="http://schemas.microsoft.com/office/powerpoint/2010/main" val="387460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29C2279-8D5A-4C07-8E50-34CF42426D17}" type="datetimeFigureOut">
              <a:rPr lang="ar-SA" smtClean="0"/>
              <a:t>19/03/1445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3F681DD-A944-45E7-B823-99774A066C7D}" type="slidenum">
              <a:rPr lang="ar-SA" smtClean="0"/>
              <a:t>‹#›</a:t>
            </a:fld>
            <a:endParaRPr lang="ar-SA"/>
          </a:p>
        </p:txBody>
      </p:sp>
    </p:spTree>
    <p:extLst>
      <p:ext uri="{BB962C8B-B14F-4D97-AF65-F5344CB8AC3E}">
        <p14:creationId xmlns:p14="http://schemas.microsoft.com/office/powerpoint/2010/main" val="3250394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95600"/>
            <a:ext cx="8229600" cy="1143000"/>
          </a:xfrm>
        </p:spPr>
        <p:txBody>
          <a:bodyPr/>
          <a:lstStyle/>
          <a:p>
            <a:pPr marR="0" rtl="1"/>
            <a:r>
              <a:rPr lang="ar-IQ" b="1" i="0" u="none" strike="noStrike" baseline="0" dirty="0" smtClean="0">
                <a:latin typeface="Simplified Arabic"/>
                <a:cs typeface="Simplified Arabic"/>
              </a:rPr>
              <a:t>الفصل الأول : معنى الديموقراطية</a:t>
            </a:r>
            <a:endParaRPr lang="ar-SA" b="1" i="0" u="none" strike="noStrike" baseline="0" dirty="0" smtClean="0">
              <a:latin typeface="Simplified Arabic"/>
              <a:cs typeface="Simplified Arabic"/>
            </a:endParaRPr>
          </a:p>
        </p:txBody>
      </p:sp>
    </p:spTree>
    <p:extLst>
      <p:ext uri="{BB962C8B-B14F-4D97-AF65-F5344CB8AC3E}">
        <p14:creationId xmlns:p14="http://schemas.microsoft.com/office/powerpoint/2010/main" val="517399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algn="just" rtl="1"/>
            <a:r>
              <a:rPr lang="ar-IQ" b="0" i="0" u="none" strike="noStrike" baseline="0" dirty="0" smtClean="0">
                <a:latin typeface="Simplified Arabic"/>
                <a:cs typeface="Simplified Arabic"/>
              </a:rPr>
              <a:t>        </a:t>
            </a:r>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sz="3600" b="0" i="0" u="none" strike="noStrike" baseline="0" dirty="0" smtClean="0">
                <a:latin typeface="Simplified Arabic"/>
                <a:cs typeface="Simplified Arabic"/>
              </a:rPr>
              <a:t>كان </a:t>
            </a:r>
            <a:r>
              <a:rPr lang="ar-IQ" sz="3600" b="0" i="0" u="none" strike="noStrike" baseline="0" dirty="0" smtClean="0">
                <a:latin typeface="Simplified Arabic"/>
                <a:cs typeface="Simplified Arabic"/>
              </a:rPr>
              <a:t>ونظام الحكم في دويلات المدن نظاما ديموقراطيا وليس دكتاتوريا ، لان السلطة فيه كانت </a:t>
            </a:r>
            <a:r>
              <a:rPr lang="ar-IQ" sz="3600" b="0" i="0" u="none" strike="noStrike" baseline="0" dirty="0" err="1" smtClean="0">
                <a:latin typeface="Simplified Arabic"/>
                <a:cs typeface="Simplified Arabic"/>
              </a:rPr>
              <a:t>بالاضافة</a:t>
            </a:r>
            <a:r>
              <a:rPr lang="ar-IQ" sz="3600" b="0" i="0" u="none" strike="noStrike" baseline="0" dirty="0" smtClean="0">
                <a:latin typeface="Simplified Arabic"/>
                <a:cs typeface="Simplified Arabic"/>
              </a:rPr>
              <a:t> للملك ايضا بيد مجلسين احدهما مجلس  الشيوخ  (الاعيان)والذي يتكون من كبار السن ، والثاني مجلس المحاربين  (العموم )الذي كان يضم الرجال القادرين على حمل السلاح ، كانت لهذه المجالس سلطة اتخاذ </a:t>
            </a:r>
            <a:r>
              <a:rPr lang="ar-IQ" sz="3600" b="0" i="0" u="none" strike="noStrike" baseline="0" dirty="0" err="1" smtClean="0">
                <a:latin typeface="Simplified Arabic"/>
                <a:cs typeface="Simplified Arabic"/>
              </a:rPr>
              <a:t>القرارت</a:t>
            </a:r>
            <a:r>
              <a:rPr lang="ar-IQ" sz="3600" b="0" i="0" u="none" strike="noStrike" baseline="0" dirty="0" smtClean="0">
                <a:latin typeface="Simplified Arabic"/>
                <a:cs typeface="Simplified Arabic"/>
              </a:rPr>
              <a:t> المهمة </a:t>
            </a:r>
            <a:r>
              <a:rPr lang="ar-IQ" sz="3600" b="0" i="0" u="none" strike="noStrike" baseline="0" dirty="0" err="1" smtClean="0">
                <a:latin typeface="Simplified Arabic"/>
                <a:cs typeface="Simplified Arabic"/>
              </a:rPr>
              <a:t>كأعلان</a:t>
            </a:r>
            <a:r>
              <a:rPr lang="ar-IQ" sz="3600" b="0" i="0" u="none" strike="noStrike" baseline="0" dirty="0" smtClean="0">
                <a:latin typeface="Simplified Arabic"/>
                <a:cs typeface="Simplified Arabic"/>
              </a:rPr>
              <a:t> الحرب ،وفرض الضرائب ومنح صفة المواطنة وسحبها وهما يشبهان الى حد كبير مجلس النواب والشيوخ في الوقت الحاضر ،واحيانا كان في دويلات المدن يصل الحكم عن طرق الانتخاب التي تتم من قبل المجالس العامة كما ان للمجالس صلاحية خلعه.</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3146513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t>
            </a:r>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sz="3600" b="0" i="0" u="none" strike="noStrike" baseline="0" dirty="0" smtClean="0">
                <a:latin typeface="Simplified Arabic"/>
                <a:cs typeface="Simplified Arabic"/>
              </a:rPr>
              <a:t>لابد </a:t>
            </a:r>
            <a:r>
              <a:rPr lang="ar-IQ" sz="3600" b="0" i="0" u="none" strike="noStrike" baseline="0" dirty="0" smtClean="0">
                <a:latin typeface="Simplified Arabic"/>
                <a:cs typeface="Simplified Arabic"/>
              </a:rPr>
              <a:t>من الوقوف على نقطة مهمة من منا يمكن ان يتصور بأن اول برلمان سياسي معروف بالتاريخ  الانساني المدون كان قد وجد قبل 5000سنة وعقد  في بلاد سومر منذ الالف الثالث قبل الميلاد بمجلسيه: الاعيان (الشيوخ ) والعموم (المحاربين )  وذلك عندما تعرضت بلاد سومر لخطر الاعتداء وكان على الجمعية ان تقرر اما الحرب و المحافظة على الكرامة والاستقلال  واما السلم الذي يعني الاستسلام .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800666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t>
            </a:r>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b="0" i="0" u="none" strike="noStrike" baseline="0" dirty="0" smtClean="0">
                <a:latin typeface="Simplified Arabic"/>
                <a:cs typeface="Simplified Arabic"/>
              </a:rPr>
              <a:t>ليس </a:t>
            </a:r>
            <a:r>
              <a:rPr lang="ar-IQ" b="0" i="0" u="none" strike="noStrike" baseline="0" dirty="0" smtClean="0">
                <a:latin typeface="Simplified Arabic"/>
                <a:cs typeface="Simplified Arabic"/>
              </a:rPr>
              <a:t>من المستغرب ان نجد السومريين متفوقين في ميدان السياسة اذ ان حرية الراي وممارسة الديموقراطية هي من مكنتهم من احراز التقدم في ميدان الحضارة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183624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200" b="0" i="0" u="none" strike="noStrike" baseline="0" dirty="0" smtClean="0">
                <a:latin typeface="Simplified Arabic"/>
                <a:cs typeface="Simplified Arabic"/>
              </a:rPr>
              <a:t/>
            </a:r>
            <a:br>
              <a:rPr lang="ar-IQ" sz="3200" b="0" i="0" u="none" strike="noStrike" baseline="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b="0" i="0" u="none" strike="noStrike" baseline="0" dirty="0" smtClean="0">
                <a:latin typeface="Simplified Arabic"/>
                <a:cs typeface="Simplified Arabic"/>
              </a:rPr>
              <a:t>ان </a:t>
            </a:r>
            <a:r>
              <a:rPr lang="ar-IQ" sz="3200" b="0" i="0" u="none" strike="noStrike" baseline="0" dirty="0" smtClean="0">
                <a:latin typeface="Simplified Arabic"/>
                <a:cs typeface="Simplified Arabic"/>
              </a:rPr>
              <a:t>ملوك العراق القديم كانوا يستندون في تسويغ سلطاتهم المطلقة الى ان الاله او </a:t>
            </a:r>
            <a:r>
              <a:rPr lang="ar-IQ" sz="3200" b="0" i="0" u="none" strike="noStrike" baseline="0" dirty="0" err="1" smtClean="0">
                <a:latin typeface="Simplified Arabic"/>
                <a:cs typeface="Simplified Arabic"/>
              </a:rPr>
              <a:t>الالهه</a:t>
            </a:r>
            <a:r>
              <a:rPr lang="ar-IQ" sz="3200" b="0" i="0" u="none" strike="noStrike" baseline="0" dirty="0" smtClean="0">
                <a:latin typeface="Simplified Arabic"/>
                <a:cs typeface="Simplified Arabic"/>
              </a:rPr>
              <a:t> التي تمتلك هذه السلطات فوضتهم حق ممارستها فكون الالهة مصدر السلطات هذا يضفي عليها قدسية ويمنع الحكوميين من محاسبة الحكام بشأنها . كما ان العراقيون القدماء كانوا يذهبون الى ان نظام الملكية ليس نظاما اساسيا من انظمة الكون نشأ بنشوئه بل هو نظام طارئ عليه .لكن هذا الاعتقاد اختلف فيه العراقيون القدماء عن المصريين القدماء الذين كانوا يعتقدون ان نظام الملكية كان منذ ان خلق الاله (رع) حسب اعتقادهم الكون وجعل من نفسه اول ملك عليه.</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2898468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b="0" i="0" u="none" strike="noStrike" baseline="0" dirty="0" smtClean="0">
                <a:latin typeface="Simplified Arabic"/>
                <a:cs typeface="Simplified Arabic"/>
              </a:rPr>
              <a:t>ان </a:t>
            </a:r>
            <a:r>
              <a:rPr lang="ar-IQ" b="0" i="0" u="none" strike="noStrike" baseline="0" dirty="0" smtClean="0">
                <a:latin typeface="Simplified Arabic"/>
                <a:cs typeface="Simplified Arabic"/>
              </a:rPr>
              <a:t>الملوك في اواخر العصور التاريخية في العراق القديم كانوا يصلون الى العرش عن طريق الانتخابات وربما كانت المجالس العامة هي التي تنتخب الملوك.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1207453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200" b="0" i="0" u="none" strike="noStrike" baseline="0" dirty="0" smtClean="0">
                <a:latin typeface="Simplified Arabic"/>
                <a:cs typeface="Simplified Arabic"/>
              </a:rPr>
              <a:t/>
            </a:r>
            <a:br>
              <a:rPr lang="ar-IQ" sz="3200" b="0" i="0" u="none" strike="noStrike" baseline="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dirty="0" smtClean="0">
                <a:latin typeface="Simplified Arabic"/>
                <a:cs typeface="Simplified Arabic"/>
              </a:rPr>
              <a:t/>
            </a:r>
            <a:br>
              <a:rPr lang="ar-IQ" sz="3200" dirty="0" smtClean="0">
                <a:latin typeface="Simplified Arabic"/>
                <a:cs typeface="Simplified Arabic"/>
              </a:rPr>
            </a:br>
            <a:r>
              <a:rPr lang="ar-IQ" sz="3200" dirty="0">
                <a:latin typeface="Simplified Arabic"/>
                <a:cs typeface="Simplified Arabic"/>
              </a:rPr>
              <a:t/>
            </a:r>
            <a:br>
              <a:rPr lang="ar-IQ" sz="3200" dirty="0">
                <a:latin typeface="Simplified Arabic"/>
                <a:cs typeface="Simplified Arabic"/>
              </a:rPr>
            </a:br>
            <a:r>
              <a:rPr lang="ar-IQ" sz="3200" b="0" i="0" u="none" strike="noStrike" baseline="0" dirty="0" smtClean="0">
                <a:latin typeface="Simplified Arabic"/>
                <a:cs typeface="Simplified Arabic"/>
              </a:rPr>
              <a:t>بما </a:t>
            </a:r>
            <a:r>
              <a:rPr lang="ar-IQ" sz="3200" b="0" i="0" u="none" strike="noStrike" baseline="0" dirty="0" smtClean="0">
                <a:latin typeface="Simplified Arabic"/>
                <a:cs typeface="Simplified Arabic"/>
              </a:rPr>
              <a:t>ان الحرية وسيادة القانون من مستلزمات الديموقراطية في يومنا هذا .  فالشعب العراقي منذ القدم كان معتزا بحريته وساهم بتغيير النظام السياسي واختيار الحكام ،ففي عام 2355ق.م اسقط  شعب لكش الملك </a:t>
            </a:r>
            <a:r>
              <a:rPr lang="ar-IQ" sz="3200" b="0" i="0" u="none" strike="noStrike" baseline="0" dirty="0" err="1" smtClean="0">
                <a:latin typeface="Simplified Arabic"/>
                <a:cs typeface="Simplified Arabic"/>
              </a:rPr>
              <a:t>لوكالندا</a:t>
            </a:r>
            <a:r>
              <a:rPr lang="ar-IQ" sz="3200" b="0" i="0" u="none" strike="noStrike" baseline="0" dirty="0" smtClean="0">
                <a:latin typeface="Simplified Arabic"/>
                <a:cs typeface="Simplified Arabic"/>
              </a:rPr>
              <a:t>  الذي كان مسيطرا على مقدرات الشعب ونصبوا الملك ( </a:t>
            </a:r>
            <a:r>
              <a:rPr lang="ar-IQ" sz="3200" b="0" i="0" u="none" strike="noStrike" baseline="0" dirty="0" err="1" smtClean="0">
                <a:latin typeface="Simplified Arabic"/>
                <a:cs typeface="Simplified Arabic"/>
              </a:rPr>
              <a:t>اوركاجينا</a:t>
            </a:r>
            <a:r>
              <a:rPr lang="ar-IQ" sz="3200" b="0" i="0" u="none" strike="noStrike" baseline="0" dirty="0" smtClean="0">
                <a:latin typeface="Simplified Arabic"/>
                <a:cs typeface="Simplified Arabic"/>
              </a:rPr>
              <a:t> ) احد ملوك سلالة لكش وصاحب اقدم اصلاح اجتماعي واقتصادي .  تمكن  هذا الملك من القضاء على المساوئ التي كانت </a:t>
            </a:r>
            <a:r>
              <a:rPr lang="ar-IQ" sz="3200" b="0" i="0" u="none" strike="noStrike" baseline="0" dirty="0" err="1" smtClean="0">
                <a:latin typeface="Simplified Arabic"/>
                <a:cs typeface="Simplified Arabic"/>
              </a:rPr>
              <a:t>سائده</a:t>
            </a:r>
            <a:r>
              <a:rPr lang="ar-IQ" sz="3200" b="0" i="0" u="none" strike="noStrike" baseline="0" dirty="0" smtClean="0">
                <a:latin typeface="Simplified Arabic"/>
                <a:cs typeface="Simplified Arabic"/>
              </a:rPr>
              <a:t> خلال تلك الحقبة . ولاسيما فيما يتعلق بالضرائب المفروضة على الشعب خلاف القانون كما ازال الظلم والاستغلال  حيث قنن القوانين التي وفرت للشعب </a:t>
            </a:r>
            <a:r>
              <a:rPr lang="ar-IQ" sz="3200" b="0" i="0" u="none" strike="noStrike" baseline="0" dirty="0" err="1" smtClean="0">
                <a:latin typeface="Simplified Arabic"/>
                <a:cs typeface="Simplified Arabic"/>
              </a:rPr>
              <a:t>العداله</a:t>
            </a:r>
            <a:r>
              <a:rPr lang="ar-IQ" sz="3200" b="0" i="0" u="none" strike="noStrike" baseline="0" dirty="0" smtClean="0">
                <a:latin typeface="Simplified Arabic"/>
                <a:cs typeface="Simplified Arabic"/>
              </a:rPr>
              <a:t> والحرية. ان هذه الوثيقة نادت بحقوق الانسان وحريته </a:t>
            </a:r>
            <a:r>
              <a:rPr lang="ar-IQ" sz="3200" b="0" i="0" u="none" strike="noStrike" baseline="0" dirty="0" err="1" smtClean="0">
                <a:latin typeface="Simplified Arabic"/>
                <a:cs typeface="Simplified Arabic"/>
              </a:rPr>
              <a:t>لاول</a:t>
            </a:r>
            <a:r>
              <a:rPr lang="ar-IQ" sz="3200" b="0" i="0" u="none" strike="noStrike" baseline="0" dirty="0" smtClean="0">
                <a:latin typeface="Simplified Arabic"/>
                <a:cs typeface="Simplified Arabic"/>
              </a:rPr>
              <a:t> مرة في البلاد حيث </a:t>
            </a:r>
            <a:r>
              <a:rPr lang="ar-IQ" sz="3200" b="0" i="0" u="none" strike="noStrike" baseline="0" dirty="0" err="1" smtClean="0">
                <a:latin typeface="Simplified Arabic"/>
                <a:cs typeface="Simplified Arabic"/>
              </a:rPr>
              <a:t>تاتي</a:t>
            </a:r>
            <a:r>
              <a:rPr lang="ar-IQ" sz="3200" b="0" i="0" u="none" strike="noStrike" baseline="0" dirty="0" smtClean="0">
                <a:latin typeface="Simplified Arabic"/>
                <a:cs typeface="Simplified Arabic"/>
              </a:rPr>
              <a:t> اهميتها من عمقها التاريخي . وعليه فالعراقيون القدماء سبقوا شعوب العالم في مجال الحرية والعدل </a:t>
            </a:r>
            <a:r>
              <a:rPr lang="ar-IQ" sz="3200" b="0" i="0" u="none" strike="noStrike" baseline="0" dirty="0" err="1" smtClean="0">
                <a:latin typeface="Simplified Arabic"/>
                <a:cs typeface="Simplified Arabic"/>
              </a:rPr>
              <a:t>بالاف</a:t>
            </a:r>
            <a:r>
              <a:rPr lang="ar-IQ" sz="3200" b="0" i="0" u="none" strike="noStrike" baseline="0" dirty="0" smtClean="0">
                <a:latin typeface="Simplified Arabic"/>
                <a:cs typeface="Simplified Arabic"/>
              </a:rPr>
              <a:t> السنين </a:t>
            </a:r>
            <a:endParaRPr lang="ar-IQ" sz="3200" b="0" i="0" u="none" strike="noStrike" baseline="30000" dirty="0" smtClean="0">
              <a:latin typeface="Simplified Arabic"/>
              <a:cs typeface="Simplified Arabic"/>
            </a:endParaRP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1013203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b="0" i="0" u="none" strike="noStrike" baseline="0" dirty="0" smtClean="0">
                <a:latin typeface="Simplified Arabic"/>
                <a:cs typeface="Simplified Arabic"/>
              </a:rPr>
              <a:t>عرف </a:t>
            </a:r>
            <a:r>
              <a:rPr lang="ar-IQ" b="0" i="0" u="none" strike="noStrike" baseline="0" dirty="0" smtClean="0">
                <a:latin typeface="Simplified Arabic"/>
                <a:cs typeface="Simplified Arabic"/>
              </a:rPr>
              <a:t>الفكر السياسي العراقي القديم نمطا من الديموقراطية سميت بـ(الديموقراطية البدائية ) في مجتمع صنف على انه مجتمع ديموقراطي عسكري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1983229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b="0" i="0" u="none" strike="noStrike" baseline="0" dirty="0" smtClean="0">
                <a:latin typeface="Simplified Arabic"/>
                <a:cs typeface="Simplified Arabic"/>
              </a:rPr>
              <a:t> </a:t>
            </a:r>
            <a:r>
              <a:rPr lang="ar-IQ" b="0" i="0" u="none" strike="noStrike" baseline="0" dirty="0" smtClean="0">
                <a:latin typeface="Simplified Arabic"/>
                <a:cs typeface="Simplified Arabic"/>
              </a:rPr>
              <a:t>وتشير الوثائق التي اكتشفت الى ان ظهور اول قانون بالعالم كان في بلاد الرافدين .وعد المجتمع العراقي القديم اول مجتمع انساني عاش في ظل القانون وترك لنا بعض معالم القانون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1801951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smtClean="0">
                <a:latin typeface="Simplified Arabic"/>
                <a:cs typeface="Simplified Arabic"/>
              </a:rPr>
              <a:t>ومن القوانين العراقية القديمة التي توصل اليها علماء الاثار:</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2786807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720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b="0" i="0" u="none" strike="noStrike" baseline="0" dirty="0" smtClean="0">
                <a:latin typeface="Simplified Arabic"/>
                <a:cs typeface="Simplified Arabic"/>
              </a:rPr>
              <a:t>قانون </a:t>
            </a:r>
            <a:r>
              <a:rPr lang="ar-IQ" b="0" i="0" u="none" strike="noStrike" baseline="0" dirty="0" err="1" smtClean="0">
                <a:latin typeface="Simplified Arabic"/>
                <a:cs typeface="Simplified Arabic"/>
              </a:rPr>
              <a:t>اورنمو</a:t>
            </a:r>
            <a:r>
              <a:rPr lang="ar-IQ" b="0" i="0" u="none" strike="noStrike" baseline="0" dirty="0" smtClean="0">
                <a:latin typeface="Simplified Arabic"/>
                <a:cs typeface="Simplified Arabic"/>
              </a:rPr>
              <a:t>: مؤسس سلالات اور (2050) ق.م وذكر </a:t>
            </a:r>
            <a:r>
              <a:rPr lang="ar-IQ" b="0" i="0" u="none" strike="noStrike" baseline="0" dirty="0" err="1" smtClean="0">
                <a:latin typeface="Simplified Arabic"/>
                <a:cs typeface="Simplified Arabic"/>
              </a:rPr>
              <a:t>اورنمو</a:t>
            </a:r>
            <a:r>
              <a:rPr lang="ar-IQ" b="0" i="0" u="none" strike="noStrike" baseline="0" dirty="0" smtClean="0">
                <a:latin typeface="Simplified Arabic"/>
                <a:cs typeface="Simplified Arabic"/>
              </a:rPr>
              <a:t> الذي شرع هذا القانون ان الالهة فوضت اليه السلطات وهذه هي اول اشارة الى نظرية التفويض الالهي للسلطات.</a:t>
            </a:r>
            <a:endParaRPr lang="en-US"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3548068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1" i="0" u="none" strike="noStrike" baseline="0" smtClean="0">
                <a:latin typeface="Simplified Arabic"/>
                <a:cs typeface="Simplified Arabic"/>
              </a:rPr>
              <a:t>المبحث الاول : التطور التاريخي للديموقراطية</a:t>
            </a:r>
          </a:p>
        </p:txBody>
      </p:sp>
      <p:sp>
        <p:nvSpPr>
          <p:cNvPr id="3" name="عنصر نائب للنص 2"/>
          <p:cNvSpPr>
            <a:spLocks noGrp="1"/>
          </p:cNvSpPr>
          <p:nvPr>
            <p:ph type="body" idx="1"/>
          </p:nvPr>
        </p:nvSpPr>
        <p:spPr/>
        <p:txBody>
          <a:bodyPr/>
          <a:lstStyle/>
          <a:p>
            <a:endParaRPr lang="ar-SA" dirty="0"/>
          </a:p>
        </p:txBody>
      </p:sp>
    </p:spTree>
    <p:extLst>
      <p:ext uri="{BB962C8B-B14F-4D97-AF65-F5344CB8AC3E}">
        <p14:creationId xmlns:p14="http://schemas.microsoft.com/office/powerpoint/2010/main" val="3054711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1"/>
            <a:r>
              <a:rPr lang="ar-IQ" b="0" i="0" u="none" strike="noStrike" baseline="0" smtClean="0">
                <a:latin typeface="Simplified Arabic"/>
                <a:cs typeface="Simplified Arabic"/>
              </a:rPr>
              <a:t>قانون (بلالاما )ملك اشنونا1930 ق.م اهتم بالمسائل الاجتماعية </a:t>
            </a:r>
            <a:endParaRPr lang="en-US" b="0" i="0" u="none" strike="noStrike" baseline="0" smtClean="0">
              <a:latin typeface="Simplified Arabic"/>
              <a:cs typeface="Simplified Arabic"/>
            </a:endParaRP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2357301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1"/>
            <a:r>
              <a:rPr lang="ar-IQ" b="0" i="0" u="none" strike="noStrike" baseline="0" smtClean="0">
                <a:latin typeface="Simplified Arabic"/>
                <a:cs typeface="Simplified Arabic"/>
              </a:rPr>
              <a:t>قانون( لبت عشتار ) ملك ايسن(1885-1875ق.م)</a:t>
            </a:r>
            <a:endParaRPr lang="en-US" b="0" i="0" u="none" strike="noStrike" baseline="0" smtClean="0">
              <a:latin typeface="Simplified Arabic"/>
              <a:cs typeface="Simplified Arabic"/>
            </a:endParaRP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902620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b="0" i="0" u="none" strike="noStrike" baseline="0" dirty="0" smtClean="0">
                <a:latin typeface="Simplified Arabic"/>
                <a:cs typeface="Simplified Arabic"/>
              </a:rPr>
              <a:t>قانون </a:t>
            </a:r>
            <a:r>
              <a:rPr lang="ar-IQ" b="0" i="0" u="none" strike="noStrike" baseline="0" dirty="0" smtClean="0">
                <a:latin typeface="Simplified Arabic"/>
                <a:cs typeface="Simplified Arabic"/>
              </a:rPr>
              <a:t>حمورابي يعود الى اواخر الالف الثاني قبل الميلاد يحتوي ما يقارب 300 بند مع مقدمة وخاتمة وهي اول شريعة عرفتها تاريخ البشرية من حيث تكامل بنودها وتفصيلات نصوصها لكنها لم تكن اول شريعة كتبها سكان وادي الرافدين وهذا ما يؤكد ان مبدأ سيادة القانون وتطبيق العدالة هي الفكرة الاساس التي كانت  سائدة في سومر اول حضارات العراق التي امتازت باحترام حكم القانون.</a:t>
            </a:r>
            <a:endParaRPr lang="en-US"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2702820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3600" rtl="1"/>
            <a:r>
              <a:rPr lang="ar-IQ" b="0" i="0" u="none" strike="noStrike" baseline="0" dirty="0" smtClean="0">
                <a:latin typeface="Simplified Arabic"/>
                <a:cs typeface="Simplified Arabic"/>
              </a:rPr>
              <a:t> </a:t>
            </a:r>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b="0" i="0" u="none" strike="noStrike" baseline="0" dirty="0" smtClean="0">
                <a:latin typeface="Simplified Arabic"/>
                <a:cs typeface="Simplified Arabic"/>
              </a:rPr>
              <a:t>مما </a:t>
            </a:r>
            <a:r>
              <a:rPr lang="ar-IQ" b="0" i="0" u="none" strike="noStrike" baseline="0" dirty="0" smtClean="0">
                <a:latin typeface="Simplified Arabic"/>
                <a:cs typeface="Simplified Arabic"/>
              </a:rPr>
              <a:t>سبق يتضح ان الديموقراطية لم تكن مستوردة من الغرب بل انها تعود الى عصر موغل في القدم سبق فيه السومريون الامم والشعوب الاخرى في تطبيقها وممارستها . اذ مارس المجتمع من خلال الديموقراطية رأيه </a:t>
            </a:r>
            <a:r>
              <a:rPr lang="ar-IQ" b="0" i="0" u="none" strike="noStrike" baseline="0" dirty="0" err="1" smtClean="0">
                <a:latin typeface="Simplified Arabic"/>
                <a:cs typeface="Simplified Arabic"/>
              </a:rPr>
              <a:t>ومسؤليته</a:t>
            </a:r>
            <a:r>
              <a:rPr lang="ar-IQ" b="0" i="0" u="none" strike="noStrike" baseline="0" dirty="0" smtClean="0">
                <a:latin typeface="Simplified Arabic"/>
                <a:cs typeface="Simplified Arabic"/>
              </a:rPr>
              <a:t> لإدارة نظام حكم اقام حضارة متقدمة هي </a:t>
            </a:r>
            <a:r>
              <a:rPr lang="ar-IQ" b="0" i="0" u="none" strike="noStrike" baseline="0" dirty="0" err="1" smtClean="0">
                <a:latin typeface="Simplified Arabic"/>
                <a:cs typeface="Simplified Arabic"/>
              </a:rPr>
              <a:t>حضار</a:t>
            </a:r>
            <a:r>
              <a:rPr lang="ar-IQ" b="0" i="0" u="none" strike="noStrike" baseline="0" dirty="0" smtClean="0">
                <a:latin typeface="Simplified Arabic"/>
                <a:cs typeface="Simplified Arabic"/>
              </a:rPr>
              <a:t> وادي الرافدين.</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2012223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600" b="0" i="0" u="none" strike="noStrike" baseline="0" dirty="0" smtClean="0">
                <a:latin typeface="Simplified Arabic"/>
                <a:cs typeface="Simplified Arabic"/>
              </a:rPr>
              <a:t/>
            </a:r>
            <a:br>
              <a:rPr lang="ar-IQ" sz="3600" b="0" i="0" u="none" strike="noStrike" baseline="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dirty="0">
                <a:latin typeface="Simplified Arabic"/>
                <a:cs typeface="Simplified Arabic"/>
              </a:rPr>
              <a:t/>
            </a:r>
            <a:br>
              <a:rPr lang="ar-IQ" sz="3600" dirty="0">
                <a:latin typeface="Simplified Arabic"/>
                <a:cs typeface="Simplified Arabic"/>
              </a:rPr>
            </a:br>
            <a:r>
              <a:rPr lang="ar-IQ" sz="3600" dirty="0" smtClean="0">
                <a:latin typeface="Simplified Arabic"/>
                <a:cs typeface="Simplified Arabic"/>
              </a:rPr>
              <a:t/>
            </a:r>
            <a:br>
              <a:rPr lang="ar-IQ" sz="3600" dirty="0" smtClean="0">
                <a:latin typeface="Simplified Arabic"/>
                <a:cs typeface="Simplified Arabic"/>
              </a:rPr>
            </a:br>
            <a:r>
              <a:rPr lang="ar-IQ" sz="3600" b="0" i="0" u="none" strike="noStrike" baseline="0" dirty="0" smtClean="0">
                <a:latin typeface="Simplified Arabic"/>
                <a:cs typeface="Simplified Arabic"/>
              </a:rPr>
              <a:t>يظهر </a:t>
            </a:r>
            <a:r>
              <a:rPr lang="ar-IQ" sz="3600" b="0" i="0" u="none" strike="noStrike" baseline="0" dirty="0" smtClean="0">
                <a:latin typeface="Simplified Arabic"/>
                <a:cs typeface="Simplified Arabic"/>
              </a:rPr>
              <a:t>عند تتبع جذور الديموقراطية وتطورها التاريخي في كل من حضارة وادي الرافدين وحضارة وادي النيل واثينا ،يظهر ان السومريين سبقوا اثينا في ممارسة الديموقراطية التي ينظر على انها اولى الامثلة التي تنطبق عليها المفاهيم المعاصرة للحكم الديموقراطي . وعليه سنتناول في المطلب الاول التجربة الديموقراطية في حضارة وادي الرافدين وحضارة وادي النيل والتجربة الديموقراطية في اثينا  وخيرا الديموقراطية في العصور الوسطى والحديثة.</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2218995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1" i="0" u="none" strike="noStrike" baseline="0" smtClean="0">
                <a:latin typeface="Simplified Arabic"/>
                <a:cs typeface="Simplified Arabic"/>
              </a:rPr>
              <a:t>اولا-التجربة الديموقراطية في حضارة وادي الرافدين</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264556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b="0" i="0" u="none" strike="noStrike" baseline="0" dirty="0" smtClean="0">
                <a:latin typeface="Simplified Arabic"/>
                <a:cs typeface="Simplified Arabic"/>
              </a:rPr>
              <a:t>نشأت </a:t>
            </a:r>
            <a:r>
              <a:rPr lang="ar-IQ" b="0" i="0" u="none" strike="noStrike" baseline="0" dirty="0" smtClean="0">
                <a:latin typeface="Simplified Arabic"/>
                <a:cs typeface="Simplified Arabic"/>
              </a:rPr>
              <a:t>في بلاد </a:t>
            </a:r>
            <a:r>
              <a:rPr lang="ar-IQ" b="0" i="0" u="none" strike="noStrike" baseline="0" dirty="0" err="1" smtClean="0">
                <a:latin typeface="Simplified Arabic"/>
                <a:cs typeface="Simplified Arabic"/>
              </a:rPr>
              <a:t>مابين</a:t>
            </a:r>
            <a:r>
              <a:rPr lang="ar-IQ" b="0" i="0" u="none" strike="noStrike" baseline="0" dirty="0" smtClean="0">
                <a:latin typeface="Simplified Arabic"/>
                <a:cs typeface="Simplified Arabic"/>
              </a:rPr>
              <a:t> النهرين اولى الحضارات الانسانية واعرقها هي (السومرية </a:t>
            </a:r>
            <a:r>
              <a:rPr lang="ar-IQ" b="0" i="0" u="none" strike="noStrike" baseline="0" dirty="0" err="1" smtClean="0">
                <a:latin typeface="Simplified Arabic"/>
                <a:cs typeface="Simplified Arabic"/>
              </a:rPr>
              <a:t>والاكدية</a:t>
            </a:r>
            <a:r>
              <a:rPr lang="ar-IQ" b="0" i="0" u="none" strike="noStrike" baseline="0" dirty="0" smtClean="0">
                <a:latin typeface="Simplified Arabic"/>
                <a:cs typeface="Simplified Arabic"/>
              </a:rPr>
              <a:t> والبابلية والاشورية ) ومن ثم الحضارة العربية الاسلامية .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3868395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b="0" i="0" u="none" strike="noStrike" baseline="0" dirty="0" smtClean="0">
                <a:latin typeface="Simplified Arabic"/>
                <a:cs typeface="Simplified Arabic"/>
              </a:rPr>
              <a:t> </a:t>
            </a:r>
            <a:r>
              <a:rPr lang="ar-IQ" sz="3600" b="0" i="0" u="none" strike="noStrike" baseline="0" dirty="0" smtClean="0">
                <a:latin typeface="Simplified Arabic"/>
                <a:cs typeface="Simplified Arabic"/>
              </a:rPr>
              <a:t>سبق السومريون الامم والشعوب في تطبيق الديموقراطية اذ مارس الشعب من خلالها رأيه </a:t>
            </a:r>
            <a:r>
              <a:rPr lang="ar-IQ" sz="3600" b="0" i="0" u="none" strike="noStrike" baseline="0" dirty="0" err="1" smtClean="0">
                <a:latin typeface="Simplified Arabic"/>
                <a:cs typeface="Simplified Arabic"/>
              </a:rPr>
              <a:t>ومسؤليته</a:t>
            </a:r>
            <a:r>
              <a:rPr lang="ar-IQ" sz="3600" b="0" i="0" u="none" strike="noStrike" baseline="0" dirty="0" smtClean="0">
                <a:latin typeface="Simplified Arabic"/>
                <a:cs typeface="Simplified Arabic"/>
              </a:rPr>
              <a:t> في ادارة نظام الحكم .فقد اكد الباحثون الدارسون للتجارب الديموقراطية للشعوب المختلفة على مر العصور : ان الديموقراطية اول </a:t>
            </a:r>
            <a:r>
              <a:rPr lang="ar-IQ" sz="3600" b="0" i="0" u="none" strike="noStrike" baseline="0" dirty="0" err="1" smtClean="0">
                <a:latin typeface="Simplified Arabic"/>
                <a:cs typeface="Simplified Arabic"/>
              </a:rPr>
              <a:t>مانشأت</a:t>
            </a:r>
            <a:r>
              <a:rPr lang="ar-IQ" sz="3600" b="0" i="0" u="none" strike="noStrike" baseline="0" dirty="0" smtClean="0">
                <a:latin typeface="Simplified Arabic"/>
                <a:cs typeface="Simplified Arabic"/>
              </a:rPr>
              <a:t> في بلاد سومر في الالف الثالث قبل الميلاد اي قبل خمسة </a:t>
            </a:r>
            <a:r>
              <a:rPr lang="ar-IQ" sz="3600" b="0" i="0" u="none" strike="noStrike" baseline="0" dirty="0" err="1" smtClean="0">
                <a:latin typeface="Simplified Arabic"/>
                <a:cs typeface="Simplified Arabic"/>
              </a:rPr>
              <a:t>الآف</a:t>
            </a:r>
            <a:r>
              <a:rPr lang="ar-IQ" sz="3600" b="0" i="0" u="none" strike="noStrike" baseline="0" dirty="0" smtClean="0">
                <a:latin typeface="Simplified Arabic"/>
                <a:cs typeface="Simplified Arabic"/>
              </a:rPr>
              <a:t> سنة </a:t>
            </a:r>
            <a:r>
              <a:rPr lang="ar-IQ" sz="3600" b="0" i="0" u="none" strike="noStrike" baseline="0" dirty="0" err="1" smtClean="0">
                <a:latin typeface="Simplified Arabic"/>
                <a:cs typeface="Simplified Arabic"/>
              </a:rPr>
              <a:t>اواكثر</a:t>
            </a:r>
            <a:r>
              <a:rPr lang="ar-IQ" sz="3600" b="0" i="0" u="none" strike="noStrike" baseline="0" dirty="0" smtClean="0">
                <a:latin typeface="Simplified Arabic"/>
                <a:cs typeface="Simplified Arabic"/>
              </a:rPr>
              <a:t> متقدمة بذلك على ما عرفه وطبقه الاغريق والرومان من نظم الحكم الديموقراطي ، بل ان بعض الغربيين المعنيين بدراسة الديموقراطية لم يترددوا بالقول انها مستورد من الشرق ( من بلاد الرافدين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1347834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b="0" i="0" u="none" strike="noStrike" baseline="0" dirty="0" smtClean="0">
                <a:latin typeface="Simplified Arabic"/>
                <a:cs typeface="Simplified Arabic"/>
              </a:rPr>
              <a:t>ومن </a:t>
            </a:r>
            <a:r>
              <a:rPr lang="ar-IQ" b="0" i="0" u="none" strike="noStrike" baseline="0" dirty="0" smtClean="0">
                <a:latin typeface="Simplified Arabic"/>
                <a:cs typeface="Simplified Arabic"/>
              </a:rPr>
              <a:t>الجدير بالذكر ان نظام الحكم خلال العصور التي مرت على العراق القديم لم يكن </a:t>
            </a:r>
            <a:r>
              <a:rPr lang="ar-IQ" b="0" i="0" u="none" strike="noStrike" baseline="0" dirty="0" err="1" smtClean="0">
                <a:latin typeface="Simplified Arabic"/>
                <a:cs typeface="Simplified Arabic"/>
              </a:rPr>
              <a:t>متشابها،بل</a:t>
            </a:r>
            <a:r>
              <a:rPr lang="ar-IQ" b="0" i="0" u="none" strike="noStrike" baseline="0" dirty="0" smtClean="0">
                <a:latin typeface="Simplified Arabic"/>
                <a:cs typeface="Simplified Arabic"/>
              </a:rPr>
              <a:t> اختلف باختلاف العصور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4084416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b="0" i="0" u="none" strike="noStrike" baseline="0" dirty="0" smtClean="0">
                <a:latin typeface="Simplified Arabic"/>
                <a:cs typeface="Simplified Arabic"/>
              </a:rPr>
              <a:t>ان </a:t>
            </a:r>
            <a:r>
              <a:rPr lang="ar-IQ" b="0" i="0" u="none" strike="noStrike" baseline="0" dirty="0" smtClean="0">
                <a:latin typeface="Simplified Arabic"/>
                <a:cs typeface="Simplified Arabic"/>
              </a:rPr>
              <a:t>نظام الحكم الذي كان سائدا في العراق القديم منذ الالف الثالث قبل الميلاد كان نظام دويلات المدن الذي يتكون من مدينة  كبيرة تتبعها عدد من المدن الصغيرة والقرى. وكل دويلة قائمة بذاتها مستقلة عن باقي الدويلات التي لها نظامها وقوانينها وتقاليدها وسلالاتها الحاكمة .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3903839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t>
            </a:r>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b="0" i="0" u="none" strike="noStrike" baseline="0" dirty="0" smtClean="0">
                <a:latin typeface="Simplified Arabic"/>
                <a:cs typeface="Simplified Arabic"/>
              </a:rPr>
              <a:t>  </a:t>
            </a:r>
            <a:r>
              <a:rPr lang="ar-IQ" b="0" i="0" u="none" strike="noStrike" baseline="0" dirty="0" smtClean="0">
                <a:latin typeface="Simplified Arabic"/>
                <a:cs typeface="Simplified Arabic"/>
              </a:rPr>
              <a:t>اما السلطة في دويلات المدن كانت للملك الذي طبق نظرية التفويض الالهي فالملك هو الوسيط  بين الالهة والشعب وعلى الشعب </a:t>
            </a:r>
            <a:r>
              <a:rPr lang="ar-IQ" b="0" i="0" u="none" strike="noStrike" baseline="0" dirty="0" err="1" smtClean="0">
                <a:latin typeface="Simplified Arabic"/>
                <a:cs typeface="Simplified Arabic"/>
              </a:rPr>
              <a:t>اطاعتة</a:t>
            </a:r>
            <a:r>
              <a:rPr lang="ar-IQ" b="0" i="0" u="none" strike="noStrike" baseline="0" dirty="0" smtClean="0">
                <a:latin typeface="Simplified Arabic"/>
                <a:cs typeface="Simplified Arabic"/>
              </a:rPr>
              <a:t> واحترامه . اما الكاهن الاكبر للمدينة كان يدير اموال المعبد وهو المسؤول امام الالهة اذا لم يحقق العدالة والخير للجماعة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239695497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50</Words>
  <Application>Microsoft Office PowerPoint</Application>
  <PresentationFormat>عرض على الشاشة (3:4)‏</PresentationFormat>
  <Paragraphs>23</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نسق Office</vt:lpstr>
      <vt:lpstr>الفصل الأول : معنى الديموقراطية</vt:lpstr>
      <vt:lpstr>المبحث الاول : التطور التاريخي للديموقراطية</vt:lpstr>
      <vt:lpstr>           يظهر عند تتبع جذور الديموقراطية وتطورها التاريخي في كل من حضارة وادي الرافدين وحضارة وادي النيل واثينا ،يظهر ان السومريين سبقوا اثينا في ممارسة الديموقراطية التي ينظر على انها اولى الامثلة التي تنطبق عليها المفاهيم المعاصرة للحكم الديموقراطي . وعليه سنتناول في المطلب الاول التجربة الديموقراطية في حضارة وادي الرافدين وحضارة وادي النيل والتجربة الديموقراطية في اثينا  وخيرا الديموقراطية في العصور الوسطى والحديثة.</vt:lpstr>
      <vt:lpstr>اولا-التجربة الديموقراطية في حضارة وادي الرافدين</vt:lpstr>
      <vt:lpstr>        نشأت في بلاد مابين النهرين اولى الحضارات الانسانية واعرقها هي (السومرية والاكدية والبابلية والاشورية ) ومن ثم الحضارة العربية الاسلامية . </vt:lpstr>
      <vt:lpstr>           سبق السومريون الامم والشعوب في تطبيق الديموقراطية اذ مارس الشعب من خلالها رأيه ومسؤليته في ادارة نظام الحكم .فقد اكد الباحثون الدارسون للتجارب الديموقراطية للشعوب المختلفة على مر العصور : ان الديموقراطية اول مانشأت في بلاد سومر في الالف الثالث قبل الميلاد اي قبل خمسة الآف سنة اواكثر متقدمة بذلك على ما عرفه وطبقه الاغريق والرومان من نظم الحكم الديموقراطي ، بل ان بعض الغربيين المعنيين بدراسة الديموقراطية لم يترددوا بالقول انها مستورد من الشرق ( من بلاد الرافدين ).</vt:lpstr>
      <vt:lpstr>         ومن الجدير بالذكر ان نظام الحكم خلال العصور التي مرت على العراق القديم لم يكن متشابها،بل اختلف باختلاف العصور .</vt:lpstr>
      <vt:lpstr>         ان نظام الحكم الذي كان سائدا في العراق القديم منذ الالف الثالث قبل الميلاد كان نظام دويلات المدن الذي يتكون من مدينة  كبيرة تتبعها عدد من المدن الصغيرة والقرى. وكل دويلة قائمة بذاتها مستقلة عن باقي الدويلات التي لها نظامها وقوانينها وتقاليدها وسلالاتها الحاكمة . </vt:lpstr>
      <vt:lpstr>                 اما السلطة في دويلات المدن كانت للملك الذي طبق نظرية التفويض الالهي فالملك هو الوسيط  بين الالهة والشعب وعلى الشعب اطاعتة واحترامه . اما الكاهن الاكبر للمدينة كان يدير اموال المعبد وهو المسؤول امام الالهة اذا لم يحقق العدالة والخير للجماعة .</vt:lpstr>
      <vt:lpstr>                كان ونظام الحكم في دويلات المدن نظاما ديموقراطيا وليس دكتاتوريا ، لان السلطة فيه كانت بالاضافة للملك ايضا بيد مجلسين احدهما مجلس  الشيوخ  (الاعيان)والذي يتكون من كبار السن ، والثاني مجلس المحاربين  (العموم )الذي كان يضم الرجال القادرين على حمل السلاح ، كانت لهذه المجالس سلطة اتخاذ القرارت المهمة كأعلان الحرب ،وفرض الضرائب ومنح صفة المواطنة وسحبها وهما يشبهان الى حد كبير مجلس النواب والشيوخ في الوقت الحاضر ،واحيانا كان في دويلات المدن يصل الحكم عن طرق الانتخاب التي تتم من قبل المجالس العامة كما ان للمجالس صلاحية خلعه.</vt:lpstr>
      <vt:lpstr>          لابد من الوقوف على نقطة مهمة من منا يمكن ان يتصور بأن اول برلمان سياسي معروف بالتاريخ  الانساني المدون كان قد وجد قبل 5000سنة وعقد  في بلاد سومر منذ الالف الثالث قبل الميلاد بمجلسيه: الاعيان (الشيوخ ) والعموم (المحاربين )  وذلك عندما تعرضت بلاد سومر لخطر الاعتداء وكان على الجمعية ان تقرر اما الحرب و المحافظة على الكرامة والاستقلال  واما السلم الذي يعني الاستسلام . </vt:lpstr>
      <vt:lpstr>               ليس من المستغرب ان نجد السومريين متفوقين في ميدان السياسة اذ ان حرية الراي وممارسة الديموقراطية هي من مكنتهم من احراز التقدم في ميدان الحضارة </vt:lpstr>
      <vt:lpstr>          ان ملوك العراق القديم كانوا يستندون في تسويغ سلطاتهم المطلقة الى ان الاله او الالهه التي تمتلك هذه السلطات فوضتهم حق ممارستها فكون الالهة مصدر السلطات هذا يضفي عليها قدسية ويمنع الحكوميين من محاسبة الحكام بشأنها . كما ان العراقيون القدماء كانوا يذهبون الى ان نظام الملكية ليس نظاما اساسيا من انظمة الكون نشأ بنشوئه بل هو نظام طارئ عليه .لكن هذا الاعتقاد اختلف فيه العراقيون القدماء عن المصريين القدماء الذين كانوا يعتقدون ان نظام الملكية كان منذ ان خلق الاله (رع) حسب اعتقادهم الكون وجعل من نفسه اول ملك عليه.</vt:lpstr>
      <vt:lpstr>          ان الملوك في اواخر العصور التاريخية في العراق القديم كانوا يصلون الى العرش عن طريق الانتخابات وربما كانت المجالس العامة هي التي تنتخب الملوك. </vt:lpstr>
      <vt:lpstr>          بما ان الحرية وسيادة القانون من مستلزمات الديموقراطية في يومنا هذا .  فالشعب العراقي منذ القدم كان معتزا بحريته وساهم بتغيير النظام السياسي واختيار الحكام ،ففي عام 2355ق.م اسقط  شعب لكش الملك لوكالندا  الذي كان مسيطرا على مقدرات الشعب ونصبوا الملك ( اوركاجينا ) احد ملوك سلالة لكش وصاحب اقدم اصلاح اجتماعي واقتصادي .  تمكن  هذا الملك من القضاء على المساوئ التي كانت سائده خلال تلك الحقبة . ولاسيما فيما يتعلق بالضرائب المفروضة على الشعب خلاف القانون كما ازال الظلم والاستغلال  حيث قنن القوانين التي وفرت للشعب العداله والحرية. ان هذه الوثيقة نادت بحقوق الانسان وحريته لاول مرة في البلاد حيث تاتي اهميتها من عمقها التاريخي . وعليه فالعراقيون القدماء سبقوا شعوب العالم في مجال الحرية والعدل بالاف السنين </vt:lpstr>
      <vt:lpstr>           عرف الفكر السياسي العراقي القديم نمطا من الديموقراطية سميت بـ(الديموقراطية البدائية ) في مجتمع صنف على انه مجتمع ديموقراطي عسكري .</vt:lpstr>
      <vt:lpstr>           وتشير الوثائق التي اكتشفت الى ان ظهور اول قانون بالعالم كان في بلاد الرافدين .وعد المجتمع العراقي القديم اول مجتمع انساني عاش في ظل القانون وترك لنا بعض معالم القانون .</vt:lpstr>
      <vt:lpstr>ومن القوانين العراقية القديمة التي توصل اليها علماء الاثار:</vt:lpstr>
      <vt:lpstr>         قانون اورنمو: مؤسس سلالات اور (2050) ق.م وذكر اورنمو الذي شرع هذا القانون ان الالهة فوضت اليه السلطات وهذه هي اول اشارة الى نظرية التفويض الالهي للسلطات.</vt:lpstr>
      <vt:lpstr>قانون (بلالاما )ملك اشنونا1930 ق.م اهتم بالمسائل الاجتماعية </vt:lpstr>
      <vt:lpstr>قانون( لبت عشتار ) ملك ايسن(1885-1875ق.م)</vt:lpstr>
      <vt:lpstr>       قانون حمورابي يعود الى اواخر الالف الثاني قبل الميلاد يحتوي ما يقارب 300 بند مع مقدمة وخاتمة وهي اول شريعة عرفتها تاريخ البشرية من حيث تكامل بنودها وتفصيلات نصوصها لكنها لم تكن اول شريعة كتبها سكان وادي الرافدين وهذا ما يؤكد ان مبدأ سيادة القانون وتطبيق العدالة هي الفكرة الاساس التي كانت  سائدة في سومر اول حضارات العراق التي امتازت باحترام حكم القانون.</vt:lpstr>
      <vt:lpstr>           مما سبق يتضح ان الديموقراطية لم تكن مستوردة من الغرب بل انها تعود الى عصر موغل في القدم سبق فيه السومريون الامم والشعوب الاخرى في تطبيقها وممارستها . اذ مارس المجتمع من خلال الديموقراطية رأيه ومسؤليته لإدارة نظام حكم اقام حضارة متقدمة هي حضار وادي الرافدين.</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 معنى الديموقراطية</dc:title>
  <dc:creator>DR.Ahmed Saker 2o1O</dc:creator>
  <cp:lastModifiedBy>DR.Ahmed Saker 2o1O</cp:lastModifiedBy>
  <cp:revision>1</cp:revision>
  <dcterms:created xsi:type="dcterms:W3CDTF">2023-10-03T19:36:06Z</dcterms:created>
  <dcterms:modified xsi:type="dcterms:W3CDTF">2023-10-03T19:42:36Z</dcterms:modified>
</cp:coreProperties>
</file>