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60" r:id="rId4"/>
    <p:sldId id="261"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6D02FCB-9AAB-4DFE-B13E-56EA3020123D}"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197693E-11D4-47A6-82AB-9189A0A7F13E}" type="slidenum">
              <a:rPr lang="ar-SA" smtClean="0"/>
              <a:t>‹#›</a:t>
            </a:fld>
            <a:endParaRPr lang="ar-SA"/>
          </a:p>
        </p:txBody>
      </p:sp>
    </p:spTree>
    <p:extLst>
      <p:ext uri="{BB962C8B-B14F-4D97-AF65-F5344CB8AC3E}">
        <p14:creationId xmlns:p14="http://schemas.microsoft.com/office/powerpoint/2010/main" val="1851935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6D02FCB-9AAB-4DFE-B13E-56EA3020123D}"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197693E-11D4-47A6-82AB-9189A0A7F13E}" type="slidenum">
              <a:rPr lang="ar-SA" smtClean="0"/>
              <a:t>‹#›</a:t>
            </a:fld>
            <a:endParaRPr lang="ar-SA"/>
          </a:p>
        </p:txBody>
      </p:sp>
    </p:spTree>
    <p:extLst>
      <p:ext uri="{BB962C8B-B14F-4D97-AF65-F5344CB8AC3E}">
        <p14:creationId xmlns:p14="http://schemas.microsoft.com/office/powerpoint/2010/main" val="2130490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6D02FCB-9AAB-4DFE-B13E-56EA3020123D}"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197693E-11D4-47A6-82AB-9189A0A7F13E}" type="slidenum">
              <a:rPr lang="ar-SA" smtClean="0"/>
              <a:t>‹#›</a:t>
            </a:fld>
            <a:endParaRPr lang="ar-SA"/>
          </a:p>
        </p:txBody>
      </p:sp>
    </p:spTree>
    <p:extLst>
      <p:ext uri="{BB962C8B-B14F-4D97-AF65-F5344CB8AC3E}">
        <p14:creationId xmlns:p14="http://schemas.microsoft.com/office/powerpoint/2010/main" val="1844643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عنوان ون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6D02FCB-9AAB-4DFE-B13E-56EA3020123D}"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197693E-11D4-47A6-82AB-9189A0A7F13E}" type="slidenum">
              <a:rPr lang="ar-SA" smtClean="0"/>
              <a:t>‹#›</a:t>
            </a:fld>
            <a:endParaRPr lang="ar-SA"/>
          </a:p>
        </p:txBody>
      </p:sp>
    </p:spTree>
    <p:extLst>
      <p:ext uri="{BB962C8B-B14F-4D97-AF65-F5344CB8AC3E}">
        <p14:creationId xmlns:p14="http://schemas.microsoft.com/office/powerpoint/2010/main" val="1502894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6D02FCB-9AAB-4DFE-B13E-56EA3020123D}"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197693E-11D4-47A6-82AB-9189A0A7F13E}" type="slidenum">
              <a:rPr lang="ar-SA" smtClean="0"/>
              <a:t>‹#›</a:t>
            </a:fld>
            <a:endParaRPr lang="ar-SA"/>
          </a:p>
        </p:txBody>
      </p:sp>
    </p:spTree>
    <p:extLst>
      <p:ext uri="{BB962C8B-B14F-4D97-AF65-F5344CB8AC3E}">
        <p14:creationId xmlns:p14="http://schemas.microsoft.com/office/powerpoint/2010/main" val="3274207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6D02FCB-9AAB-4DFE-B13E-56EA3020123D}"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197693E-11D4-47A6-82AB-9189A0A7F13E}" type="slidenum">
              <a:rPr lang="ar-SA" smtClean="0"/>
              <a:t>‹#›</a:t>
            </a:fld>
            <a:endParaRPr lang="ar-SA"/>
          </a:p>
        </p:txBody>
      </p:sp>
    </p:spTree>
    <p:extLst>
      <p:ext uri="{BB962C8B-B14F-4D97-AF65-F5344CB8AC3E}">
        <p14:creationId xmlns:p14="http://schemas.microsoft.com/office/powerpoint/2010/main" val="1812530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6D02FCB-9AAB-4DFE-B13E-56EA3020123D}" type="datetimeFigureOut">
              <a:rPr lang="ar-SA" smtClean="0"/>
              <a:t>23/03/1445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197693E-11D4-47A6-82AB-9189A0A7F13E}" type="slidenum">
              <a:rPr lang="ar-SA" smtClean="0"/>
              <a:t>‹#›</a:t>
            </a:fld>
            <a:endParaRPr lang="ar-SA"/>
          </a:p>
        </p:txBody>
      </p:sp>
    </p:spTree>
    <p:extLst>
      <p:ext uri="{BB962C8B-B14F-4D97-AF65-F5344CB8AC3E}">
        <p14:creationId xmlns:p14="http://schemas.microsoft.com/office/powerpoint/2010/main" val="179832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6D02FCB-9AAB-4DFE-B13E-56EA3020123D}" type="datetimeFigureOut">
              <a:rPr lang="ar-SA" smtClean="0"/>
              <a:t>23/03/1445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E197693E-11D4-47A6-82AB-9189A0A7F13E}" type="slidenum">
              <a:rPr lang="ar-SA" smtClean="0"/>
              <a:t>‹#›</a:t>
            </a:fld>
            <a:endParaRPr lang="ar-SA"/>
          </a:p>
        </p:txBody>
      </p:sp>
    </p:spTree>
    <p:extLst>
      <p:ext uri="{BB962C8B-B14F-4D97-AF65-F5344CB8AC3E}">
        <p14:creationId xmlns:p14="http://schemas.microsoft.com/office/powerpoint/2010/main" val="3585370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6D02FCB-9AAB-4DFE-B13E-56EA3020123D}" type="datetimeFigureOut">
              <a:rPr lang="ar-SA" smtClean="0"/>
              <a:t>23/03/1445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E197693E-11D4-47A6-82AB-9189A0A7F13E}" type="slidenum">
              <a:rPr lang="ar-SA" smtClean="0"/>
              <a:t>‹#›</a:t>
            </a:fld>
            <a:endParaRPr lang="ar-SA"/>
          </a:p>
        </p:txBody>
      </p:sp>
    </p:spTree>
    <p:extLst>
      <p:ext uri="{BB962C8B-B14F-4D97-AF65-F5344CB8AC3E}">
        <p14:creationId xmlns:p14="http://schemas.microsoft.com/office/powerpoint/2010/main" val="1534416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6D02FCB-9AAB-4DFE-B13E-56EA3020123D}" type="datetimeFigureOut">
              <a:rPr lang="ar-SA" smtClean="0"/>
              <a:t>23/03/1445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E197693E-11D4-47A6-82AB-9189A0A7F13E}" type="slidenum">
              <a:rPr lang="ar-SA" smtClean="0"/>
              <a:t>‹#›</a:t>
            </a:fld>
            <a:endParaRPr lang="ar-SA"/>
          </a:p>
        </p:txBody>
      </p:sp>
    </p:spTree>
    <p:extLst>
      <p:ext uri="{BB962C8B-B14F-4D97-AF65-F5344CB8AC3E}">
        <p14:creationId xmlns:p14="http://schemas.microsoft.com/office/powerpoint/2010/main" val="2421680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6D02FCB-9AAB-4DFE-B13E-56EA3020123D}" type="datetimeFigureOut">
              <a:rPr lang="ar-SA" smtClean="0"/>
              <a:t>23/03/1445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197693E-11D4-47A6-82AB-9189A0A7F13E}" type="slidenum">
              <a:rPr lang="ar-SA" smtClean="0"/>
              <a:t>‹#›</a:t>
            </a:fld>
            <a:endParaRPr lang="ar-SA"/>
          </a:p>
        </p:txBody>
      </p:sp>
    </p:spTree>
    <p:extLst>
      <p:ext uri="{BB962C8B-B14F-4D97-AF65-F5344CB8AC3E}">
        <p14:creationId xmlns:p14="http://schemas.microsoft.com/office/powerpoint/2010/main" val="2418103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6D02FCB-9AAB-4DFE-B13E-56EA3020123D}" type="datetimeFigureOut">
              <a:rPr lang="ar-SA" smtClean="0"/>
              <a:t>23/03/1445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197693E-11D4-47A6-82AB-9189A0A7F13E}" type="slidenum">
              <a:rPr lang="ar-SA" smtClean="0"/>
              <a:t>‹#›</a:t>
            </a:fld>
            <a:endParaRPr lang="ar-SA"/>
          </a:p>
        </p:txBody>
      </p:sp>
    </p:spTree>
    <p:extLst>
      <p:ext uri="{BB962C8B-B14F-4D97-AF65-F5344CB8AC3E}">
        <p14:creationId xmlns:p14="http://schemas.microsoft.com/office/powerpoint/2010/main" val="3732578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6D02FCB-9AAB-4DFE-B13E-56EA3020123D}" type="datetimeFigureOut">
              <a:rPr lang="ar-SA" smtClean="0"/>
              <a:t>23/03/1445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197693E-11D4-47A6-82AB-9189A0A7F13E}" type="slidenum">
              <a:rPr lang="ar-SA" smtClean="0"/>
              <a:t>‹#›</a:t>
            </a:fld>
            <a:endParaRPr lang="ar-SA"/>
          </a:p>
        </p:txBody>
      </p:sp>
    </p:spTree>
    <p:extLst>
      <p:ext uri="{BB962C8B-B14F-4D97-AF65-F5344CB8AC3E}">
        <p14:creationId xmlns:p14="http://schemas.microsoft.com/office/powerpoint/2010/main" val="3664930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1" i="0" u="none" strike="noStrike" baseline="0" smtClean="0">
                <a:latin typeface="Simplified Arabic"/>
                <a:cs typeface="Simplified Arabic"/>
              </a:rPr>
              <a:t>ثانيا- التجربة الديموقراطية في حضارة وادي النيل </a:t>
            </a:r>
          </a:p>
        </p:txBody>
      </p:sp>
      <p:sp>
        <p:nvSpPr>
          <p:cNvPr id="3" name="عنصر نائب للنص 2"/>
          <p:cNvSpPr>
            <a:spLocks noGrp="1"/>
          </p:cNvSpPr>
          <p:nvPr>
            <p:ph type="body" idx="1"/>
          </p:nvPr>
        </p:nvSpPr>
        <p:spPr/>
        <p:txBody>
          <a:bodyPr>
            <a:normAutofit lnSpcReduction="10000"/>
          </a:bodyPr>
          <a:lstStyle/>
          <a:p>
            <a:pPr marL="0" indent="0">
              <a:buNone/>
            </a:pPr>
            <a:r>
              <a:rPr lang="ar-IQ" b="0" i="0" u="none" strike="noStrike" baseline="0" dirty="0" smtClean="0">
                <a:latin typeface="Simplified Arabic"/>
                <a:cs typeface="Simplified Arabic"/>
              </a:rPr>
              <a:t> شهدت مصر حضارة عريقة لاتزال شواهدها قائمة حتى يومنا هذا فقد عرفت مصر القديمة الدولة والتنظيم السياسي  فقد كان نظامها السياسي ملكيا يحكمه الفرعون الذي يستمد قوته من كونه الها وابن للإله (رع) اله الشمس  الذي حكم مصر واخضع اهلها لقانون جاءهم به من السماء يقوم على العدل والحق والصدق فخضع له الحاكمون طويلا فسعد به الشعب وكان له عظمة وتقديس . وذلك منذ الاسرة الاولى الحاكمة الى السادسة .  كما عرفت مصر القديمة  القوانين منها قانون </a:t>
            </a:r>
            <a:r>
              <a:rPr lang="ar-IQ" b="0" i="0" u="none" strike="noStrike" baseline="0" dirty="0" err="1" smtClean="0">
                <a:latin typeface="Simplified Arabic"/>
                <a:cs typeface="Simplified Arabic"/>
              </a:rPr>
              <a:t>بوخوريس</a:t>
            </a:r>
            <a:r>
              <a:rPr lang="ar-IQ" b="0" i="0" u="none" strike="noStrike" baseline="0" dirty="0" smtClean="0">
                <a:latin typeface="Simplified Arabic"/>
                <a:cs typeface="Simplified Arabic"/>
              </a:rPr>
              <a:t> الذي صدر سنة 740 ق.م وكان هذا القانون </a:t>
            </a:r>
            <a:r>
              <a:rPr lang="ar-IQ" b="0" i="0" u="none" strike="noStrike" baseline="0" dirty="0" err="1" smtClean="0">
                <a:latin typeface="Simplified Arabic"/>
                <a:cs typeface="Simplified Arabic"/>
              </a:rPr>
              <a:t>متاثرا</a:t>
            </a:r>
            <a:r>
              <a:rPr lang="ar-IQ" b="0" i="0" u="none" strike="noStrike" baseline="0" dirty="0" smtClean="0">
                <a:latin typeface="Simplified Arabic"/>
                <a:cs typeface="Simplified Arabic"/>
              </a:rPr>
              <a:t> بقانون حمورابي شكلا وموضوعا.</a:t>
            </a:r>
            <a:endParaRPr lang="ar-SA" dirty="0"/>
          </a:p>
        </p:txBody>
      </p:sp>
    </p:spTree>
    <p:extLst>
      <p:ext uri="{BB962C8B-B14F-4D97-AF65-F5344CB8AC3E}">
        <p14:creationId xmlns:p14="http://schemas.microsoft.com/office/powerpoint/2010/main" val="3409205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smtClean="0">
                <a:latin typeface="Simplified Arabic"/>
                <a:cs typeface="Simplified Arabic"/>
              </a:rPr>
              <a:t>تنوعت انماط الحكم بمصر القديمة وكانت على مراحل ثلاث :</a:t>
            </a:r>
          </a:p>
        </p:txBody>
      </p:sp>
      <p:sp>
        <p:nvSpPr>
          <p:cNvPr id="3" name="عنصر نائب للنص 2"/>
          <p:cNvSpPr>
            <a:spLocks noGrp="1"/>
          </p:cNvSpPr>
          <p:nvPr>
            <p:ph type="body" idx="1"/>
          </p:nvPr>
        </p:nvSpPr>
        <p:spPr/>
        <p:txBody>
          <a:bodyPr/>
          <a:lstStyle/>
          <a:p>
            <a:pPr marL="0" indent="0">
              <a:buNone/>
            </a:pPr>
            <a:r>
              <a:rPr lang="ar-IQ" b="0" i="0" u="none" strike="noStrike" baseline="0" dirty="0" smtClean="0">
                <a:latin typeface="Simplified Arabic"/>
                <a:cs typeface="Simplified Arabic"/>
              </a:rPr>
              <a:t>-مرحلة الدولة الفرعونية القديمة : توصل المصريون القدماء الى الكتابة الهيروغليفية بنحو عام 3200ق.م وكان الحكم ملكيا مطلقا فأبتدأ الملوك  بحكم شعب مصر على وفق نظرية انهم ابناء </a:t>
            </a:r>
            <a:r>
              <a:rPr lang="ar-IQ" b="0" i="0" u="none" strike="noStrike" baseline="0" dirty="0" err="1" smtClean="0">
                <a:latin typeface="Simplified Arabic"/>
                <a:cs typeface="Simplified Arabic"/>
              </a:rPr>
              <a:t>اللآلهة</a:t>
            </a:r>
            <a:r>
              <a:rPr lang="ar-IQ" b="0" i="0" u="none" strike="noStrike" baseline="0" dirty="0" smtClean="0">
                <a:latin typeface="Simplified Arabic"/>
                <a:cs typeface="Simplified Arabic"/>
              </a:rPr>
              <a:t> تطور الامر فنصب الفرعون نفسه إله واجب الطاعة ، معتقدين ان روح الآلهة قد حلت بجسد فرعون كما ان الكهان كان لهم دور في تأييد هذه الافكار، في هذه المرحلة لم يكن هناك تدخل من قبل الشعب في ادارة الدولة . </a:t>
            </a:r>
            <a:endParaRPr lang="ar-SA" dirty="0"/>
          </a:p>
        </p:txBody>
      </p:sp>
    </p:spTree>
    <p:extLst>
      <p:ext uri="{BB962C8B-B14F-4D97-AF65-F5344CB8AC3E}">
        <p14:creationId xmlns:p14="http://schemas.microsoft.com/office/powerpoint/2010/main" val="2295659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228600"/>
            <a:ext cx="8229600" cy="5897563"/>
          </a:xfrm>
        </p:spPr>
        <p:txBody>
          <a:bodyPr>
            <a:normAutofit/>
          </a:bodyPr>
          <a:lstStyle/>
          <a:p>
            <a:r>
              <a:rPr lang="ar-IQ" b="0" i="0" u="none" strike="noStrike" baseline="0" dirty="0" smtClean="0">
                <a:latin typeface="Simplified Arabic"/>
                <a:cs typeface="Simplified Arabic"/>
              </a:rPr>
              <a:t>-مرحلة الدولة الفرعونية الوسطى :شهدت هذه المرحلة تطورا في مجال الحقوق والحريات وذلك </a:t>
            </a:r>
            <a:r>
              <a:rPr lang="ar-IQ" b="0" i="0" u="none" strike="noStrike" baseline="0" dirty="0" err="1" smtClean="0">
                <a:latin typeface="Simplified Arabic"/>
                <a:cs typeface="Simplified Arabic"/>
              </a:rPr>
              <a:t>باصدار</a:t>
            </a:r>
            <a:r>
              <a:rPr lang="ar-IQ" b="0" i="0" u="none" strike="noStrike" baseline="0" dirty="0" smtClean="0">
                <a:latin typeface="Simplified Arabic"/>
                <a:cs typeface="Simplified Arabic"/>
              </a:rPr>
              <a:t> قانون الدولة بمنع السحرة ، ووضع المعايير العادلة </a:t>
            </a:r>
            <a:r>
              <a:rPr lang="ar-IQ" b="0" i="0" u="none" strike="noStrike" baseline="0" dirty="0" err="1" smtClean="0">
                <a:latin typeface="Simplified Arabic"/>
                <a:cs typeface="Simplified Arabic"/>
              </a:rPr>
              <a:t>للاجور</a:t>
            </a:r>
            <a:r>
              <a:rPr lang="ar-IQ" b="0" i="0" u="none" strike="noStrike" baseline="0" dirty="0" smtClean="0">
                <a:latin typeface="Simplified Arabic"/>
                <a:cs typeface="Simplified Arabic"/>
              </a:rPr>
              <a:t> ، اما نظام الحكم فقد تنازل فيه الفراعنة عن فكره </a:t>
            </a:r>
            <a:r>
              <a:rPr lang="ar-IQ" b="0" i="0" u="none" strike="noStrike" baseline="0" dirty="0" err="1" smtClean="0">
                <a:latin typeface="Simplified Arabic"/>
                <a:cs typeface="Simplified Arabic"/>
              </a:rPr>
              <a:t>الالوهيه</a:t>
            </a:r>
            <a:r>
              <a:rPr lang="ar-IQ" b="0" i="0" u="none" strike="noStrike" baseline="0" dirty="0" smtClean="0">
                <a:latin typeface="Simplified Arabic"/>
                <a:cs typeface="Simplified Arabic"/>
              </a:rPr>
              <a:t> وعدوا انفسهم ملوكا على البشر وكونهم عبادا حالهم حال البشر  فظهرت طبقة من اعيان القوم كان  لها الفضل في  المشاركة بالحكم من خلال تقديمها المشورة للملك ، كما ان الادارة بلغت قدرا كبيرا من الدقة والانضباط وشدة مراقبة نظام الحياة في مصر وفي نهاية هذه المرحلة كانت مصر قد تعرضت الى غزو </a:t>
            </a:r>
            <a:r>
              <a:rPr lang="ar-IQ" b="0" i="0" u="none" strike="noStrike" baseline="0" dirty="0" err="1" smtClean="0">
                <a:latin typeface="Simplified Arabic"/>
                <a:cs typeface="Simplified Arabic"/>
              </a:rPr>
              <a:t>الهكسوس</a:t>
            </a:r>
            <a:r>
              <a:rPr lang="ar-IQ" b="0" i="0" u="none" strike="noStrike" baseline="0" dirty="0" smtClean="0">
                <a:latin typeface="Simplified Arabic"/>
                <a:cs typeface="Simplified Arabic"/>
              </a:rPr>
              <a:t> وفيها قصة النبي يوسف عليه السلام .</a:t>
            </a:r>
            <a:endParaRPr lang="ar-SA" dirty="0"/>
          </a:p>
        </p:txBody>
      </p:sp>
    </p:spTree>
    <p:extLst>
      <p:ext uri="{BB962C8B-B14F-4D97-AF65-F5344CB8AC3E}">
        <p14:creationId xmlns:p14="http://schemas.microsoft.com/office/powerpoint/2010/main" val="3169833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lstStyle/>
          <a:p>
            <a:pPr marL="0" indent="0">
              <a:buNone/>
            </a:pPr>
            <a:r>
              <a:rPr lang="ar-IQ" b="0" i="0" u="none" strike="noStrike" baseline="0" dirty="0" smtClean="0">
                <a:latin typeface="Simplified Arabic"/>
                <a:cs typeface="Simplified Arabic"/>
              </a:rPr>
              <a:t>- مرحلة الدولة الفرعونية الحديثة :في هذه المرحلة عاد نظام الحكم الى </a:t>
            </a:r>
            <a:r>
              <a:rPr lang="ar-IQ" b="0" i="0" u="none" strike="noStrike" baseline="0" dirty="0" err="1" smtClean="0">
                <a:latin typeface="Simplified Arabic"/>
                <a:cs typeface="Simplified Arabic"/>
              </a:rPr>
              <a:t>ماكان</a:t>
            </a:r>
            <a:r>
              <a:rPr lang="ar-IQ" b="0" i="0" u="none" strike="noStrike" baseline="0" dirty="0" smtClean="0">
                <a:latin typeface="Simplified Arabic"/>
                <a:cs typeface="Simplified Arabic"/>
              </a:rPr>
              <a:t> عليه وذلك بتنصيب الملك نفسه اله وعد نفسه المشرع الوحيد للقوانين وقد حدثت في هذه الفترة قصة النبي موسى عليه السلام الذي جاء بالديانة اليهودية والتي اكدت على العناية </a:t>
            </a:r>
            <a:r>
              <a:rPr lang="ar-IQ" b="0" i="0" u="none" strike="noStrike" baseline="0" dirty="0" err="1" smtClean="0">
                <a:latin typeface="Simplified Arabic"/>
                <a:cs typeface="Simplified Arabic"/>
              </a:rPr>
              <a:t>بالانسان</a:t>
            </a:r>
            <a:r>
              <a:rPr lang="ar-IQ" b="0" i="0" u="none" strike="noStrike" baseline="0" dirty="0" smtClean="0">
                <a:latin typeface="Simplified Arabic"/>
                <a:cs typeface="Simplified Arabic"/>
              </a:rPr>
              <a:t> والجزاء على الفضيلة والعقاب على الرذيلة في كتاب التوراة.</a:t>
            </a:r>
            <a:endParaRPr lang="ar-SA" dirty="0"/>
          </a:p>
        </p:txBody>
      </p:sp>
    </p:spTree>
    <p:extLst>
      <p:ext uri="{BB962C8B-B14F-4D97-AF65-F5344CB8AC3E}">
        <p14:creationId xmlns:p14="http://schemas.microsoft.com/office/powerpoint/2010/main" val="255438200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334</Words>
  <Application>Microsoft Office PowerPoint</Application>
  <PresentationFormat>عرض على الشاشة (3:4)‏</PresentationFormat>
  <Paragraphs>6</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ثانيا- التجربة الديموقراطية في حضارة وادي النيل </vt:lpstr>
      <vt:lpstr>تنوعت انماط الحكم بمصر القديمة وكانت على مراحل ثلاث :</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ثانيا- التجربة الديموقراطية في حضارة وادي النيل </dc:title>
  <dc:creator>DR.Ahmed Saker 2o1O</dc:creator>
  <cp:lastModifiedBy>DR.Ahmed Saker 2o1O</cp:lastModifiedBy>
  <cp:revision>1</cp:revision>
  <dcterms:created xsi:type="dcterms:W3CDTF">2023-10-07T13:14:51Z</dcterms:created>
  <dcterms:modified xsi:type="dcterms:W3CDTF">2023-10-07T13:16:23Z</dcterms:modified>
</cp:coreProperties>
</file>