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1" r:id="rId5"/>
    <p:sldId id="262" r:id="rId6"/>
    <p:sldId id="263"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209728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152189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292419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372303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164766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254167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583E55F-93F9-497A-B742-A48DBF357D2D}"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107101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583E55F-93F9-497A-B742-A48DBF357D2D}" type="datetimeFigureOut">
              <a:rPr lang="ar-SA" smtClean="0"/>
              <a:t>20/03/1445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396827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583E55F-93F9-497A-B742-A48DBF357D2D}" type="datetimeFigureOut">
              <a:rPr lang="ar-SA" smtClean="0"/>
              <a:t>20/03/1445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267832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83E55F-93F9-497A-B742-A48DBF357D2D}" type="datetimeFigureOut">
              <a:rPr lang="ar-SA" smtClean="0"/>
              <a:t>20/03/1445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36072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83E55F-93F9-497A-B742-A48DBF357D2D}"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203294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83E55F-93F9-497A-B742-A48DBF357D2D}"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85EA2E-CBA1-4AEC-8F28-F483ED5C8DDC}" type="slidenum">
              <a:rPr lang="ar-SA" smtClean="0"/>
              <a:t>‹#›</a:t>
            </a:fld>
            <a:endParaRPr lang="ar-SA"/>
          </a:p>
        </p:txBody>
      </p:sp>
    </p:spTree>
    <p:extLst>
      <p:ext uri="{BB962C8B-B14F-4D97-AF65-F5344CB8AC3E}">
        <p14:creationId xmlns:p14="http://schemas.microsoft.com/office/powerpoint/2010/main" val="83138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83E55F-93F9-497A-B742-A48DBF357D2D}" type="datetimeFigureOut">
              <a:rPr lang="ar-SA" smtClean="0"/>
              <a:t>20/03/1445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85EA2E-CBA1-4AEC-8F28-F483ED5C8DDC}" type="slidenum">
              <a:rPr lang="ar-SA" smtClean="0"/>
              <a:t>‹#›</a:t>
            </a:fld>
            <a:endParaRPr lang="ar-SA"/>
          </a:p>
        </p:txBody>
      </p:sp>
    </p:spTree>
    <p:extLst>
      <p:ext uri="{BB962C8B-B14F-4D97-AF65-F5344CB8AC3E}">
        <p14:creationId xmlns:p14="http://schemas.microsoft.com/office/powerpoint/2010/main" val="3061686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ثالثا- التجربة الديموقراطية في اثينا </a:t>
            </a:r>
          </a:p>
        </p:txBody>
      </p:sp>
      <p:sp>
        <p:nvSpPr>
          <p:cNvPr id="3" name="عنصر نائب للنص 2"/>
          <p:cNvSpPr>
            <a:spLocks noGrp="1"/>
          </p:cNvSpPr>
          <p:nvPr>
            <p:ph type="body" idx="1"/>
          </p:nvPr>
        </p:nvSpPr>
        <p:spPr/>
        <p:txBody>
          <a:bodyPr>
            <a:normAutofit lnSpcReduction="10000"/>
          </a:bodyPr>
          <a:lstStyle/>
          <a:p>
            <a:pPr marL="0" indent="0">
              <a:buNone/>
            </a:pPr>
            <a:r>
              <a:rPr lang="ar-IQ" b="1" i="0" u="none" strike="noStrike" baseline="0" dirty="0" smtClean="0">
                <a:latin typeface="Simplified Arabic"/>
                <a:cs typeface="Simplified Arabic"/>
              </a:rPr>
              <a:t>أ-الحضارة اليونانية</a:t>
            </a:r>
            <a:r>
              <a:rPr lang="ar-IQ" b="0" i="0" u="none" strike="noStrike" baseline="0" dirty="0" smtClean="0">
                <a:latin typeface="Simplified Arabic"/>
                <a:cs typeface="Simplified Arabic"/>
              </a:rPr>
              <a:t> :يمثل هذا العهد بداية نشأة الحريات الغربية كان عدد السكان </a:t>
            </a:r>
            <a:r>
              <a:rPr lang="ar-IQ" b="0" i="0" u="none" strike="noStrike" baseline="0" dirty="0" err="1" smtClean="0">
                <a:latin typeface="Simplified Arabic"/>
                <a:cs typeface="Simplified Arabic"/>
              </a:rPr>
              <a:t>انذاك</a:t>
            </a:r>
            <a:r>
              <a:rPr lang="ar-IQ" b="0" i="0" u="none" strike="noStrike" baseline="0" dirty="0" smtClean="0">
                <a:latin typeface="Simplified Arabic"/>
                <a:cs typeface="Simplified Arabic"/>
              </a:rPr>
              <a:t> قليل مما سمح لهم في تسيير الشؤون العامة بشكل مباشر ، والديموقراطية السياسية اليونانية كانت مقتصرة على الطبقة الارستقراطية وهي طبقة المواطنين .كان لتشريعات المفكر </a:t>
            </a:r>
            <a:r>
              <a:rPr lang="ar-IQ" b="0" i="0" u="none" strike="noStrike" baseline="0" dirty="0" err="1" smtClean="0">
                <a:latin typeface="Simplified Arabic"/>
                <a:cs typeface="Simplified Arabic"/>
              </a:rPr>
              <a:t>صولون</a:t>
            </a:r>
            <a:r>
              <a:rPr lang="ar-IQ" b="0" i="0" u="none" strike="noStrike" baseline="0" dirty="0" smtClean="0">
                <a:latin typeface="Simplified Arabic"/>
                <a:cs typeface="Simplified Arabic"/>
              </a:rPr>
              <a:t> ( 640-558ق.م )الاثر الكبير في ظهور الديموقراطية اليونانية فقد عمل على تحقيق التوازن لمجتمع اثينا القديم وقد اكد في دستوره اعطاء الشعب الحق في المساهمة في انتخاب القضاء دون تمييز بين غني او فقير ، كما وسع من نطاق الديموقراطية </a:t>
            </a:r>
            <a:r>
              <a:rPr lang="ar-IQ" b="0" i="0" u="none" strike="noStrike" baseline="0" dirty="0" err="1" smtClean="0">
                <a:latin typeface="Simplified Arabic"/>
                <a:cs typeface="Simplified Arabic"/>
              </a:rPr>
              <a:t>الاثينية</a:t>
            </a:r>
            <a:r>
              <a:rPr lang="ar-IQ" b="0" i="0" u="none" strike="noStrike" baseline="0" dirty="0" smtClean="0">
                <a:latin typeface="Simplified Arabic"/>
                <a:cs typeface="Simplified Arabic"/>
              </a:rPr>
              <a:t> ، من خلال تشكيل محكمة مكونة من ممثلي الشعب ( محاكم شعبية ).</a:t>
            </a:r>
            <a:endParaRPr lang="ar-SA" dirty="0"/>
          </a:p>
        </p:txBody>
      </p:sp>
    </p:spTree>
    <p:extLst>
      <p:ext uri="{BB962C8B-B14F-4D97-AF65-F5344CB8AC3E}">
        <p14:creationId xmlns:p14="http://schemas.microsoft.com/office/powerpoint/2010/main" val="84682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تعود </a:t>
            </a:r>
            <a:r>
              <a:rPr lang="ar-IQ" sz="3200" b="0" i="0" u="none" strike="noStrike" baseline="0" dirty="0" smtClean="0">
                <a:latin typeface="Simplified Arabic"/>
                <a:cs typeface="Simplified Arabic"/>
              </a:rPr>
              <a:t>جذور الديموقراطية الى سقراط وافلاطون وارسطو بتطبيق نظام الديموقراطية  حيث جرى توسيع دائرة الحقوق بين البشر اذ ذكر ارسطو ان الديموقراطية هي حالة يمتلك فيها الاحرار والفقراء زمام سلطة الدولة اما افلاطون بين ان مصدر السيادة هي الارادة الحرة للشعب  . ان افكار افلاطون في كتابه (القوانين ) تعد </a:t>
            </a:r>
            <a:r>
              <a:rPr lang="ar-IQ" sz="3200" b="0" i="0" u="none" strike="noStrike" baseline="0" dirty="0" err="1" smtClean="0">
                <a:latin typeface="Simplified Arabic"/>
                <a:cs typeface="Simplified Arabic"/>
              </a:rPr>
              <a:t>انعطافة</a:t>
            </a:r>
            <a:r>
              <a:rPr lang="ar-IQ" sz="3200" b="0" i="0" u="none" strike="noStrike" baseline="0" dirty="0" smtClean="0">
                <a:latin typeface="Simplified Arabic"/>
                <a:cs typeface="Simplified Arabic"/>
              </a:rPr>
              <a:t> باتجاه الحكم الديموقراطي  اذ اوجب اشراك جميع المواطنين في ادارة شؤون المدينة وان يوضع على راس الدولة المشرعون الذين يكتسبون الحكمة من خلال البصر </a:t>
            </a:r>
            <a:r>
              <a:rPr lang="ar-IQ" sz="3200" b="0" i="0" u="none" strike="noStrike" baseline="0" dirty="0" err="1" smtClean="0">
                <a:latin typeface="Simplified Arabic"/>
                <a:cs typeface="Simplified Arabic"/>
              </a:rPr>
              <a:t>بالامور</a:t>
            </a:r>
            <a:r>
              <a:rPr lang="ar-IQ" sz="3200" b="0" i="0" u="none" strike="noStrike" baseline="0" dirty="0" smtClean="0">
                <a:latin typeface="Simplified Arabic"/>
                <a:cs typeface="Simplified Arabic"/>
              </a:rPr>
              <a:t> والاحساس بالواقع العملي وهؤلاء يشكلون مجالس تنفيذ القوانين.</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33451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بلغت </a:t>
            </a:r>
            <a:r>
              <a:rPr lang="ar-IQ" sz="3200" b="0" i="0" u="none" strike="noStrike" baseline="0" dirty="0" smtClean="0">
                <a:latin typeface="Simplified Arabic"/>
                <a:cs typeface="Simplified Arabic"/>
              </a:rPr>
              <a:t>اثينا في عهد السياسي </a:t>
            </a:r>
            <a:r>
              <a:rPr lang="ar-IQ" sz="3200" b="0" i="0" u="none" strike="noStrike" baseline="0" dirty="0" err="1" smtClean="0">
                <a:latin typeface="Simplified Arabic"/>
                <a:cs typeface="Simplified Arabic"/>
              </a:rPr>
              <a:t>الاثيني</a:t>
            </a:r>
            <a:r>
              <a:rPr lang="ar-IQ" sz="3200" b="0" i="0" u="none" strike="noStrike" baseline="0" dirty="0" smtClean="0">
                <a:latin typeface="Simplified Arabic"/>
                <a:cs typeface="Simplified Arabic"/>
              </a:rPr>
              <a:t> </a:t>
            </a:r>
            <a:r>
              <a:rPr lang="ar-IQ" sz="3200" b="0" i="0" u="none" strike="noStrike" baseline="0" dirty="0" err="1" smtClean="0">
                <a:latin typeface="Simplified Arabic"/>
                <a:cs typeface="Simplified Arabic"/>
              </a:rPr>
              <a:t>بريكلس</a:t>
            </a:r>
            <a:r>
              <a:rPr lang="ar-IQ" sz="3200" b="0" i="0" u="none" strike="noStrike" baseline="0" dirty="0" smtClean="0">
                <a:latin typeface="Simplified Arabic"/>
                <a:cs typeface="Simplified Arabic"/>
              </a:rPr>
              <a:t> 495-429ق.م اوج ازدهارها السياسي والثقافي فقد وضع </a:t>
            </a:r>
            <a:r>
              <a:rPr lang="ar-IQ" sz="3200" b="0" i="0" u="none" strike="noStrike" baseline="0" dirty="0" err="1" smtClean="0">
                <a:latin typeface="Simplified Arabic"/>
                <a:cs typeface="Simplified Arabic"/>
              </a:rPr>
              <a:t>بريكلس</a:t>
            </a:r>
            <a:r>
              <a:rPr lang="ar-IQ" sz="3200" b="0" i="0" u="none" strike="noStrike" baseline="0" dirty="0" smtClean="0">
                <a:latin typeface="Simplified Arabic"/>
                <a:cs typeface="Simplified Arabic"/>
              </a:rPr>
              <a:t> نظاما ديمقراطيا  حيث دعا الى ان يحكم الشعب نفسه ويعيش جميع المواطنين متساوين .</a:t>
            </a:r>
          </a:p>
        </p:txBody>
      </p:sp>
      <p:sp>
        <p:nvSpPr>
          <p:cNvPr id="3" name="عنصر نائب للنص 2"/>
          <p:cNvSpPr>
            <a:spLocks noGrp="1"/>
          </p:cNvSpPr>
          <p:nvPr>
            <p:ph type="body" idx="1"/>
          </p:nvPr>
        </p:nvSpPr>
        <p:spPr/>
        <p:txBody>
          <a:bodyPr/>
          <a:lstStyle/>
          <a:p>
            <a:endParaRPr lang="ar-IQ" dirty="0" smtClean="0"/>
          </a:p>
          <a:p>
            <a:r>
              <a:rPr lang="ar-IQ" b="0" i="0" u="none" strike="noStrike" baseline="0" dirty="0" smtClean="0">
                <a:latin typeface="Simplified Arabic"/>
                <a:cs typeface="Simplified Arabic"/>
              </a:rPr>
              <a:t>وفي عهد الاغريق ظهرت ثلاث اجهزة سياسية تؤكد وجود  مجتمع ديموقراطي في اثينا هي (جمعية الشعب ، المجلس (الشيوخ ) والمحاكم . لكن بالرغم من ذلك كان النظام السياسي لا يعطي للعبيد حقوقا اجتماعية وان الممارسة الديموقراطية حكرا على الاحرار ، اما العبيد فهم للخدمة .</a:t>
            </a:r>
            <a:endParaRPr lang="ar-SA" dirty="0"/>
          </a:p>
        </p:txBody>
      </p:sp>
    </p:spTree>
    <p:extLst>
      <p:ext uri="{BB962C8B-B14F-4D97-AF65-F5344CB8AC3E}">
        <p14:creationId xmlns:p14="http://schemas.microsoft.com/office/powerpoint/2010/main" val="183380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وبذلك </a:t>
            </a:r>
            <a:r>
              <a:rPr lang="ar-IQ" b="0" i="0" u="none" strike="noStrike" baseline="0" dirty="0" smtClean="0">
                <a:latin typeface="Simplified Arabic"/>
                <a:cs typeface="Simplified Arabic"/>
              </a:rPr>
              <a:t>كانت نشأة الديموقراطية في ظل نظام حكم  حضارة اليونان مع الاقرار بنظام الرق الذي  يعتبرهم </a:t>
            </a:r>
            <a:r>
              <a:rPr lang="ar-IQ" b="0" i="0" u="none" strike="noStrike" baseline="0" dirty="0" err="1" smtClean="0">
                <a:latin typeface="Simplified Arabic"/>
                <a:cs typeface="Simplified Arabic"/>
              </a:rPr>
              <a:t>لايملكون</a:t>
            </a:r>
            <a:r>
              <a:rPr lang="ar-IQ" b="0" i="0" u="none" strike="noStrike" baseline="0" dirty="0" smtClean="0">
                <a:latin typeface="Simplified Arabic"/>
                <a:cs typeface="Simplified Arabic"/>
              </a:rPr>
              <a:t> حقا في الحياة العامة واعترف افلاطون بذلك كما ايده اغلب الفلاسفة ايونان </a:t>
            </a:r>
            <a:r>
              <a:rPr lang="ar-IQ" b="0" i="0" u="none" strike="noStrike" baseline="0" dirty="0" err="1" smtClean="0">
                <a:latin typeface="Simplified Arabic"/>
                <a:cs typeface="Simplified Arabic"/>
              </a:rPr>
              <a:t>انذاك</a:t>
            </a:r>
            <a:r>
              <a:rPr lang="ar-IQ" b="0" i="0" u="none" strike="noStrike" baseline="0" dirty="0" smtClean="0">
                <a:latin typeface="Simplified Arabic"/>
                <a:cs typeface="Simplified Arabic"/>
              </a:rPr>
              <a:t> ، وردا على ذلك قامت ثورات عديدة للعبيد منها ثورة </a:t>
            </a:r>
            <a:r>
              <a:rPr lang="ar-IQ" b="0" i="0" u="none" strike="noStrike" baseline="0" dirty="0" err="1" smtClean="0">
                <a:latin typeface="Simplified Arabic"/>
                <a:cs typeface="Simplified Arabic"/>
              </a:rPr>
              <a:t>سبارتكوس</a:t>
            </a:r>
            <a:r>
              <a:rPr lang="ar-IQ" b="0" i="0" u="none" strike="noStrike" baseline="0" dirty="0" smtClean="0">
                <a:latin typeface="Simplified Arabic"/>
                <a:cs typeface="Simplified Arabic"/>
              </a:rPr>
              <a:t> عام 72ق.م وهي ثورة للعبيد المظلومين وقد قمعت بقسوة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5660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dirty="0" smtClean="0">
                <a:latin typeface="Simplified Arabic"/>
                <a:cs typeface="Simplified Arabic"/>
              </a:rPr>
              <a:t/>
            </a:r>
            <a:br>
              <a:rPr lang="ar-IQ" b="1" i="0" u="none" strike="noStrike" baseline="0" dirty="0" smtClean="0">
                <a:latin typeface="Simplified Arabic"/>
                <a:cs typeface="Simplified Arabic"/>
              </a:rPr>
            </a:br>
            <a:r>
              <a:rPr lang="ar-IQ" b="1" dirty="0">
                <a:latin typeface="Simplified Arabic"/>
                <a:cs typeface="Simplified Arabic"/>
              </a:rPr>
              <a:t/>
            </a:r>
            <a:br>
              <a:rPr lang="ar-IQ" b="1" dirty="0">
                <a:latin typeface="Simplified Arabic"/>
                <a:cs typeface="Simplified Arabic"/>
              </a:rPr>
            </a:br>
            <a:r>
              <a:rPr lang="ar-IQ" b="1" dirty="0" smtClean="0">
                <a:latin typeface="Simplified Arabic"/>
                <a:cs typeface="Simplified Arabic"/>
              </a:rPr>
              <a:t/>
            </a:r>
            <a:br>
              <a:rPr lang="ar-IQ" b="1" dirty="0" smtClean="0">
                <a:latin typeface="Simplified Arabic"/>
                <a:cs typeface="Simplified Arabic"/>
              </a:rPr>
            </a:br>
            <a:r>
              <a:rPr lang="ar-IQ" b="1" dirty="0">
                <a:latin typeface="Simplified Arabic"/>
                <a:cs typeface="Simplified Arabic"/>
              </a:rPr>
              <a:t/>
            </a:r>
            <a:br>
              <a:rPr lang="ar-IQ" b="1" dirty="0">
                <a:latin typeface="Simplified Arabic"/>
                <a:cs typeface="Simplified Arabic"/>
              </a:rPr>
            </a:br>
            <a:r>
              <a:rPr lang="ar-IQ" b="1" dirty="0" smtClean="0">
                <a:latin typeface="Simplified Arabic"/>
                <a:cs typeface="Simplified Arabic"/>
              </a:rPr>
              <a:t/>
            </a:r>
            <a:br>
              <a:rPr lang="ar-IQ" b="1" dirty="0" smtClean="0">
                <a:latin typeface="Simplified Arabic"/>
                <a:cs typeface="Simplified Arabic"/>
              </a:rPr>
            </a:br>
            <a:r>
              <a:rPr lang="ar-IQ" b="1" dirty="0">
                <a:latin typeface="Simplified Arabic"/>
                <a:cs typeface="Simplified Arabic"/>
              </a:rPr>
              <a:t/>
            </a:r>
            <a:br>
              <a:rPr lang="ar-IQ" b="1" dirty="0">
                <a:latin typeface="Simplified Arabic"/>
                <a:cs typeface="Simplified Arabic"/>
              </a:rPr>
            </a:br>
            <a:r>
              <a:rPr lang="ar-IQ" b="1" dirty="0" smtClean="0">
                <a:latin typeface="Simplified Arabic"/>
                <a:cs typeface="Simplified Arabic"/>
              </a:rPr>
              <a:t/>
            </a:r>
            <a:br>
              <a:rPr lang="ar-IQ" b="1" dirty="0" smtClean="0">
                <a:latin typeface="Simplified Arabic"/>
                <a:cs typeface="Simplified Arabic"/>
              </a:rPr>
            </a:br>
            <a:r>
              <a:rPr lang="ar-IQ" b="1" dirty="0">
                <a:latin typeface="Simplified Arabic"/>
                <a:cs typeface="Simplified Arabic"/>
              </a:rPr>
              <a:t/>
            </a:r>
            <a:br>
              <a:rPr lang="ar-IQ" b="1" dirty="0">
                <a:latin typeface="Simplified Arabic"/>
                <a:cs typeface="Simplified Arabic"/>
              </a:rPr>
            </a:br>
            <a:r>
              <a:rPr lang="ar-IQ" b="1" dirty="0" smtClean="0">
                <a:latin typeface="Simplified Arabic"/>
                <a:cs typeface="Simplified Arabic"/>
              </a:rPr>
              <a:t/>
            </a:r>
            <a:br>
              <a:rPr lang="ar-IQ" b="1" dirty="0" smtClean="0">
                <a:latin typeface="Simplified Arabic"/>
                <a:cs typeface="Simplified Arabic"/>
              </a:rPr>
            </a:br>
            <a:r>
              <a:rPr lang="ar-IQ" b="1" i="0" u="none" strike="noStrike" baseline="0" dirty="0" smtClean="0">
                <a:latin typeface="Simplified Arabic"/>
                <a:cs typeface="Simplified Arabic"/>
              </a:rPr>
              <a:t>ب- </a:t>
            </a:r>
            <a:r>
              <a:rPr lang="ar-IQ" b="1" i="0" u="none" strike="noStrike" baseline="0" dirty="0" smtClean="0">
                <a:latin typeface="Simplified Arabic"/>
                <a:cs typeface="Simplified Arabic"/>
              </a:rPr>
              <a:t>الحضارة الرومانية :</a:t>
            </a:r>
            <a:r>
              <a:rPr lang="ar-IQ" b="0" i="0" u="none" strike="noStrike" baseline="0" dirty="0" smtClean="0">
                <a:latin typeface="Simplified Arabic"/>
                <a:cs typeface="Simplified Arabic"/>
              </a:rPr>
              <a:t> في هذا العهد بدأت بذور الحرية الذاتية من خلال الاقرار بالإنسان  وشخصيته كما كان للفقه والاجتهاد دورا في انتشار الحرية الذاتية ومبادئها واصبح للفرد الحرية في انشاء العقود والتعاقد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11497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وعندما </a:t>
            </a:r>
            <a:r>
              <a:rPr lang="ar-IQ" sz="3200" b="0" i="0" u="none" strike="noStrike" baseline="0" dirty="0" smtClean="0">
                <a:latin typeface="Simplified Arabic"/>
                <a:cs typeface="Simplified Arabic"/>
              </a:rPr>
              <a:t>ظهرت المسيحية اهتمت بالجانب الديني والمساواة امام الله وكان لها الفضل في انشاء جذور الحرية الفردية لان الحرية تنبثق من ذات الانسان ومن شخصيته فقد جاء الدين المسيحي بفكرة ان السلطة المطلقة </a:t>
            </a:r>
            <a:r>
              <a:rPr lang="ar-IQ" sz="3200" b="0" i="0" u="none" strike="noStrike" baseline="0" dirty="0" err="1" smtClean="0">
                <a:latin typeface="Simplified Arabic"/>
                <a:cs typeface="Simplified Arabic"/>
              </a:rPr>
              <a:t>لايمارسها</a:t>
            </a:r>
            <a:r>
              <a:rPr lang="ar-IQ" sz="3200" b="0" i="0" u="none" strike="noStrike" baseline="0" dirty="0" smtClean="0">
                <a:latin typeface="Simplified Arabic"/>
                <a:cs typeface="Simplified Arabic"/>
              </a:rPr>
              <a:t> الا الله </a:t>
            </a:r>
            <a:r>
              <a:rPr lang="ar-IQ" sz="3200" b="0" i="0" u="none" strike="noStrike" baseline="0" dirty="0" err="1" smtClean="0">
                <a:latin typeface="Simplified Arabic"/>
                <a:cs typeface="Simplified Arabic"/>
              </a:rPr>
              <a:t>لانه</a:t>
            </a:r>
            <a:r>
              <a:rPr lang="ar-IQ" sz="3200" b="0" i="0" u="none" strike="noStrike" baseline="0" dirty="0" smtClean="0">
                <a:latin typeface="Simplified Arabic"/>
                <a:cs typeface="Simplified Arabic"/>
              </a:rPr>
              <a:t> الخالق ، لهذا وضعت فاصل بين </a:t>
            </a:r>
            <a:r>
              <a:rPr lang="ar-IQ" sz="3200" b="0" i="0" u="none" strike="noStrike" baseline="0" dirty="0" err="1" smtClean="0">
                <a:latin typeface="Simplified Arabic"/>
                <a:cs typeface="Simplified Arabic"/>
              </a:rPr>
              <a:t>ماهو</a:t>
            </a:r>
            <a:r>
              <a:rPr lang="ar-IQ" sz="3200" b="0" i="0" u="none" strike="noStrike" baseline="0" dirty="0" smtClean="0">
                <a:latin typeface="Simplified Arabic"/>
                <a:cs typeface="Simplified Arabic"/>
              </a:rPr>
              <a:t> ديني </a:t>
            </a:r>
            <a:r>
              <a:rPr lang="ar-IQ" sz="3200" b="0" i="0" u="none" strike="noStrike" baseline="0" dirty="0" err="1" smtClean="0">
                <a:latin typeface="Simplified Arabic"/>
                <a:cs typeface="Simplified Arabic"/>
              </a:rPr>
              <a:t>وماهو</a:t>
            </a:r>
            <a:r>
              <a:rPr lang="ar-IQ" sz="3200" b="0" i="0" u="none" strike="noStrike" baseline="0" dirty="0" smtClean="0">
                <a:latin typeface="Simplified Arabic"/>
                <a:cs typeface="Simplified Arabic"/>
              </a:rPr>
              <a:t> دنيوي من اجل تنظيم المجتمع الانساني وخاصة ما يتعلق بالروابط بين الفرد والسلطة ، كما قال السيد المسيح عليه السلام : (( اعطوا ما لقيصر </a:t>
            </a:r>
            <a:r>
              <a:rPr lang="ar-IQ" sz="3200" b="0" i="0" u="none" strike="noStrike" baseline="0" dirty="0" err="1" smtClean="0">
                <a:latin typeface="Simplified Arabic"/>
                <a:cs typeface="Simplified Arabic"/>
              </a:rPr>
              <a:t>لقيصر</a:t>
            </a:r>
            <a:r>
              <a:rPr lang="ar-IQ" sz="3200" b="0" i="0" u="none" strike="noStrike" baseline="0" dirty="0" smtClean="0">
                <a:latin typeface="Simplified Arabic"/>
                <a:cs typeface="Simplified Arabic"/>
              </a:rPr>
              <a:t> وما لله لله))</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9712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ان </a:t>
            </a:r>
            <a:r>
              <a:rPr lang="ar-IQ" sz="3200" b="0" i="0" u="none" strike="noStrike" baseline="0" dirty="0" smtClean="0">
                <a:latin typeface="Simplified Arabic"/>
                <a:cs typeface="Simplified Arabic"/>
              </a:rPr>
              <a:t>الديموقراطية لم تكن فكرة جاهزة بل هي عبارة عن فكر تشكل عبر الزمن ، فنجد مؤثرات افلاطونية من حيث اعتمادها على المساواة امام القانون وغيرها من الافكار. على الرغم من الطروحات السياسية للفلاسفة ،الا ان نظام الحكم كان مفتقرا الى المساواة الاجتماعية ، فهي ذات طابع ارستقراطي يجعل الحكم محصورا بيد الاصلح من القلة الحاكمة وذلك لجهلها لمعنى الحريات الفردية المرتكزة على حقوق معترف بها قانونا.</a:t>
            </a:r>
            <a:endParaRPr lang="en-US" sz="3200"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9299339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149</Words>
  <Application>Microsoft Office PowerPoint</Application>
  <PresentationFormat>عرض على الشاشة (3:4)‏</PresentationFormat>
  <Paragraphs>10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ثالثا- التجربة الديموقراطية في اثينا </vt:lpstr>
      <vt:lpstr>            تعود جذور الديموقراطية الى سقراط وافلاطون وارسطو بتطبيق نظام الديموقراطية  حيث جرى توسيع دائرة الحقوق بين البشر اذ ذكر ارسطو ان الديموقراطية هي حالة يمتلك فيها الاحرار والفقراء زمام سلطة الدولة اما افلاطون بين ان مصدر السيادة هي الارادة الحرة للشعب  . ان افكار افلاطون في كتابه (القوانين ) تعد انعطافة باتجاه الحكم الديموقراطي  اذ اوجب اشراك جميع المواطنين في ادارة شؤون المدينة وان يوضع على راس الدولة المشرعون الذين يكتسبون الحكمة من خلال البصر بالامور والاحساس بالواقع العملي وهؤلاء يشكلون مجالس تنفيذ القوانين.</vt:lpstr>
      <vt:lpstr>  بلغت اثينا في عهد السياسي الاثيني بريكلس 495-429ق.م اوج ازدهارها السياسي والثقافي فقد وضع بريكلس نظاما ديمقراطيا  حيث دعا الى ان يحكم الشعب نفسه ويعيش جميع المواطنين متساوين .</vt:lpstr>
      <vt:lpstr>         وبذلك كانت نشأة الديموقراطية في ظل نظام حكم  حضارة اليونان مع الاقرار بنظام الرق الذي  يعتبرهم لايملكون حقا في الحياة العامة واعترف افلاطون بذلك كما ايده اغلب الفلاسفة ايونان انذاك ، وردا على ذلك قامت ثورات عديدة للعبيد منها ثورة سبارتكوس عام 72ق.م وهي ثورة للعبيد المظلومين وقد قمعت بقسوة . </vt:lpstr>
      <vt:lpstr>         ب- الحضارة الرومانية : في هذا العهد بدأت بذور الحرية الذاتية من خلال الاقرار بالإنسان  وشخصيته كما كان للفقه والاجتهاد دورا في انتشار الحرية الذاتية ومبادئها واصبح للفرد الحرية في انشاء العقود والتعاقد .</vt:lpstr>
      <vt:lpstr>            وعندما ظهرت المسيحية اهتمت بالجانب الديني والمساواة امام الله وكان لها الفضل في انشاء جذور الحرية الفردية لان الحرية تنبثق من ذات الانسان ومن شخصيته فقد جاء الدين المسيحي بفكرة ان السلطة المطلقة لايمارسها الا الله لانه الخالق ، لهذا وضعت فاصل بين ماهو ديني وماهو دنيوي من اجل تنظيم المجتمع الانساني وخاصة ما يتعلق بالروابط بين الفرد والسلطة ، كما قال السيد المسيح عليه السلام : (( اعطوا ما لقيصر لقيصر وما لله لله))</vt:lpstr>
      <vt:lpstr>            ان الديموقراطية لم تكن فكرة جاهزة بل هي عبارة عن فكر تشكل عبر الزمن ، فنجد مؤثرات افلاطونية من حيث اعتمادها على المساواة امام القانون وغيرها من الافكار. على الرغم من الطروحات السياسية للفلاسفة ،الا ان نظام الحكم كان مفتقرا الى المساواة الاجتماعية ، فهي ذات طابع ارستقراطي يجعل الحكم محصورا بيد الاصلح من القلة الحاكمة وذلك لجهلها لمعنى الحريات الفردية المرتكزة على حقوق معترف بها قانونا.</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التجربة الديموقراطية في اثينا </dc:title>
  <dc:creator>DR.Ahmed Saker 2o1O</dc:creator>
  <cp:lastModifiedBy>DR.Ahmed Saker 2o1O</cp:lastModifiedBy>
  <cp:revision>1</cp:revision>
  <dcterms:created xsi:type="dcterms:W3CDTF">2023-10-04T19:10:01Z</dcterms:created>
  <dcterms:modified xsi:type="dcterms:W3CDTF">2023-10-04T19:15:22Z</dcterms:modified>
</cp:coreProperties>
</file>