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1" r:id="rId4"/>
    <p:sldId id="262" r:id="rId5"/>
    <p:sldId id="264" r:id="rId6"/>
    <p:sldId id="265" r:id="rId7"/>
    <p:sldId id="268" r:id="rId8"/>
    <p:sldId id="271" r:id="rId9"/>
    <p:sldId id="27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273024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89159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298100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13660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128529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270546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F815FF9-AB24-4871-886F-110CCA60148B}"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341743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F815FF9-AB24-4871-886F-110CCA60148B}"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26410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F815FF9-AB24-4871-886F-110CCA60148B}"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42783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815FF9-AB24-4871-886F-110CCA60148B}"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636627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815FF9-AB24-4871-886F-110CCA60148B}"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158393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815FF9-AB24-4871-886F-110CCA60148B}"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932786-4643-44E8-AD59-1E977B2C4CC6}" type="slidenum">
              <a:rPr lang="ar-SA" smtClean="0"/>
              <a:t>‹#›</a:t>
            </a:fld>
            <a:endParaRPr lang="ar-SA"/>
          </a:p>
        </p:txBody>
      </p:sp>
    </p:spTree>
    <p:extLst>
      <p:ext uri="{BB962C8B-B14F-4D97-AF65-F5344CB8AC3E}">
        <p14:creationId xmlns:p14="http://schemas.microsoft.com/office/powerpoint/2010/main" val="393031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815FF9-AB24-4871-886F-110CCA60148B}"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932786-4643-44E8-AD59-1E977B2C4CC6}" type="slidenum">
              <a:rPr lang="ar-SA" smtClean="0"/>
              <a:t>‹#›</a:t>
            </a:fld>
            <a:endParaRPr lang="ar-SA"/>
          </a:p>
        </p:txBody>
      </p:sp>
    </p:spTree>
    <p:extLst>
      <p:ext uri="{BB962C8B-B14F-4D97-AF65-F5344CB8AC3E}">
        <p14:creationId xmlns:p14="http://schemas.microsoft.com/office/powerpoint/2010/main" val="224166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تكملة موضوع تعريف الديموقراطية </a:t>
            </a:r>
          </a:p>
        </p:txBody>
      </p:sp>
      <p:sp>
        <p:nvSpPr>
          <p:cNvPr id="3" name="عنصر نائب للنص 2"/>
          <p:cNvSpPr>
            <a:spLocks noGrp="1"/>
          </p:cNvSpPr>
          <p:nvPr>
            <p:ph type="body" idx="1"/>
          </p:nvPr>
        </p:nvSpPr>
        <p:spPr/>
        <p:txBody>
          <a:bodyPr/>
          <a:lstStyle/>
          <a:p>
            <a:r>
              <a:rPr lang="ar-IQ" b="0" i="0" u="none" strike="noStrike" baseline="0" dirty="0" smtClean="0">
                <a:latin typeface="Simplified Arabic"/>
                <a:cs typeface="Simplified Arabic"/>
              </a:rPr>
              <a:t>لا يمكن حصر التعريفات التي جاء بها الفقهاء للديموقراطية لكن يمكن تصنيفها الى عدة مجموعات :</a:t>
            </a:r>
          </a:p>
          <a:p>
            <a:r>
              <a:rPr lang="ar-IQ" b="1" i="0" u="sng" strike="noStrike" baseline="0" dirty="0" smtClean="0">
                <a:latin typeface="Simplified Arabic"/>
                <a:cs typeface="Simplified Arabic"/>
              </a:rPr>
              <a:t>المجموعة الاولى</a:t>
            </a:r>
            <a:r>
              <a:rPr lang="ar-IQ" b="0" i="0" u="sng" strike="noStrike" baseline="0" dirty="0" smtClean="0">
                <a:latin typeface="Simplified Arabic"/>
                <a:cs typeface="Simplified Arabic"/>
              </a:rPr>
              <a:t> : هي المجموعة التي تركز على ان الديموقراطية مصدرها الشعب وهذا التعريف كلاسيكي للديموقراطية اي انها (حكم الشعب ) وحكم الشعب نفسه بنفسه ، فالسلطة التشريعية والتنفيذية والقضائية منبثقة من الشعب وتحكم ايضا باسم الشعب ، و يتنصب الحكام باختيار الشعب . </a:t>
            </a:r>
            <a:endParaRPr lang="ar-SA" dirty="0"/>
          </a:p>
        </p:txBody>
      </p:sp>
    </p:spTree>
    <p:extLst>
      <p:ext uri="{BB962C8B-B14F-4D97-AF65-F5344CB8AC3E}">
        <p14:creationId xmlns:p14="http://schemas.microsoft.com/office/powerpoint/2010/main" val="46185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fontScale="92500" lnSpcReduction="20000"/>
          </a:bodyPr>
          <a:lstStyle/>
          <a:p>
            <a:pPr marL="0" indent="0">
              <a:buNone/>
            </a:pPr>
            <a:r>
              <a:rPr lang="ar-IQ" b="0" i="0" u="none" strike="noStrike" baseline="0" dirty="0" smtClean="0">
                <a:latin typeface="Simplified Arabic"/>
                <a:cs typeface="Simplified Arabic"/>
              </a:rPr>
              <a:t>ان الديموقراطية هي ( احدى صور الحكم ، تكون السيادة فيها للشعب حكم الشعب نفسه بنفسه ، وقوامها احترام حرية المواطنين والمساواة فيها بينهم ، اي ان الصفة الرئيسية في النظم الديموقراطية هي مسؤولية الحكام عن </a:t>
            </a:r>
            <a:r>
              <a:rPr lang="ar-IQ" b="0" i="0" u="none" strike="noStrike" baseline="0" dirty="0" err="1" smtClean="0">
                <a:latin typeface="Simplified Arabic"/>
                <a:cs typeface="Simplified Arabic"/>
              </a:rPr>
              <a:t>عن</a:t>
            </a:r>
            <a:r>
              <a:rPr lang="ar-IQ" b="0" i="0" u="none" strike="noStrike" baseline="0" dirty="0" smtClean="0">
                <a:latin typeface="Simplified Arabic"/>
                <a:cs typeface="Simplified Arabic"/>
              </a:rPr>
              <a:t> افعالهم امام المواطنين الذين يمارسون دورهم بطريقة غير مباشرة من خلال تنافس ممثليهم المنتخبين وتعاونهم ).</a:t>
            </a:r>
          </a:p>
          <a:p>
            <a:pPr marL="0" indent="0">
              <a:buNone/>
            </a:pPr>
            <a:r>
              <a:rPr lang="ar-IQ" b="0" i="0" u="none" strike="noStrike" baseline="0" dirty="0" smtClean="0">
                <a:latin typeface="Simplified Arabic"/>
                <a:cs typeface="Simplified Arabic"/>
              </a:rPr>
              <a:t>وقد جاءت الديموقراطية المعاصرة كتتويج لصراع تاريخي مرير بين الاغلبية وهي الشعب ضد الاقلية ممثلة في الحكام المستبدين المتحالفين مع الكنيسة وطبقة النبلاء فالديموقراطية  بديلا لكل اشكال الحكم التي سبقتها . يرى الكثير من الباحثين ان البداية التاريخية للديموقراطية المعاصرة تعود الى الاحداث الكبرى التي عرفتها </a:t>
            </a:r>
            <a:r>
              <a:rPr lang="ar-IQ" b="0" i="0" u="none" strike="noStrike" baseline="0" dirty="0" err="1" smtClean="0">
                <a:latin typeface="Simplified Arabic"/>
                <a:cs typeface="Simplified Arabic"/>
              </a:rPr>
              <a:t>اوربا</a:t>
            </a:r>
            <a:r>
              <a:rPr lang="ar-IQ" b="0" i="0" u="none" strike="noStrike" baseline="0" dirty="0" smtClean="0">
                <a:latin typeface="Simplified Arabic"/>
                <a:cs typeface="Simplified Arabic"/>
              </a:rPr>
              <a:t> ممثلة في بروز بعض الافكار والفلسفات كفلسفة التنور وكذلك بروز </a:t>
            </a:r>
            <a:r>
              <a:rPr lang="ar-IQ" b="0" i="0" u="none" strike="noStrike" baseline="0" dirty="0" err="1" smtClean="0">
                <a:latin typeface="Simplified Arabic"/>
                <a:cs typeface="Simplified Arabic"/>
              </a:rPr>
              <a:t>الراسمالية</a:t>
            </a:r>
            <a:r>
              <a:rPr lang="ar-IQ" b="0" i="0" u="none" strike="noStrike" baseline="0" dirty="0" smtClean="0">
                <a:latin typeface="Simplified Arabic"/>
                <a:cs typeface="Simplified Arabic"/>
              </a:rPr>
              <a:t> والليبرالية وبسبب هذه النشأة عدت البعض الديموقراطية عبارة عن مذهب سياسي غربي.</a:t>
            </a:r>
            <a:endParaRPr lang="ar-SA" dirty="0"/>
          </a:p>
        </p:txBody>
      </p:sp>
    </p:spTree>
    <p:extLst>
      <p:ext uri="{BB962C8B-B14F-4D97-AF65-F5344CB8AC3E}">
        <p14:creationId xmlns:p14="http://schemas.microsoft.com/office/powerpoint/2010/main" val="415381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1" i="0" u="none" strike="noStrike" baseline="0" dirty="0" smtClean="0">
                <a:latin typeface="Simplified Arabic"/>
                <a:cs typeface="Simplified Arabic"/>
              </a:rPr>
              <a:t>المجموعة الثانية :</a:t>
            </a:r>
            <a:r>
              <a:rPr lang="ar-IQ" b="0" i="0" u="none" strike="noStrike" baseline="0" dirty="0" smtClean="0">
                <a:latin typeface="Simplified Arabic"/>
                <a:cs typeface="Simplified Arabic"/>
              </a:rPr>
              <a:t>تعرف الديموقراطية  من خلال ربطها بمفاهيم اخرى كالانتخابات بانها النظام السياسي الذي يتولى فيه الشعب بنفسه او بواسطة ممثليه الذين يختارهم مباشرة في انتخابات عامة تنظم فيه القوى السياسية في شكل احزاب وفي كل ديموقراطية يوجد دستور وافق عليه الشعب بطريقة الاستفتاء الشعبي يحدد الصلاحيات بين السلطات وعلى ضوئه تسير الامور .</a:t>
            </a:r>
            <a:endParaRPr lang="ar-SA" dirty="0"/>
          </a:p>
        </p:txBody>
      </p:sp>
    </p:spTree>
    <p:extLst>
      <p:ext uri="{BB962C8B-B14F-4D97-AF65-F5344CB8AC3E}">
        <p14:creationId xmlns:p14="http://schemas.microsoft.com/office/powerpoint/2010/main" val="339391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81000"/>
            <a:ext cx="8229600" cy="5745163"/>
          </a:xfrm>
        </p:spPr>
        <p:txBody>
          <a:bodyPr>
            <a:normAutofit fontScale="92500" lnSpcReduction="10000"/>
          </a:bodyPr>
          <a:lstStyle/>
          <a:p>
            <a:pPr marL="0" indent="0">
              <a:buNone/>
            </a:pPr>
            <a:r>
              <a:rPr lang="ar-IQ" b="0" i="0" u="none" strike="noStrike" baseline="0" dirty="0" smtClean="0">
                <a:latin typeface="Simplified Arabic"/>
                <a:cs typeface="Simplified Arabic"/>
              </a:rPr>
              <a:t>فالنظام السياسي يصبح ديموقراطيا حينما يتم اختيار قادته عن طريق الانتخابات الدولية العادلة التي يتنافس من خلالها المرشحون لكسب اصوات الناخبين ، ومن ثم فهذه المجموعة تجعل من الديموقراطية نظاما سياسيا ، </a:t>
            </a:r>
            <a:r>
              <a:rPr lang="ar-IQ" b="0" i="0" u="none" strike="noStrike" baseline="0" dirty="0" err="1" smtClean="0">
                <a:latin typeface="Simplified Arabic"/>
                <a:cs typeface="Simplified Arabic"/>
              </a:rPr>
              <a:t>باضافتها</a:t>
            </a:r>
            <a:r>
              <a:rPr lang="ar-IQ" b="0" i="0" u="none" strike="noStrike" baseline="0" dirty="0" smtClean="0">
                <a:latin typeface="Simplified Arabic"/>
                <a:cs typeface="Simplified Arabic"/>
              </a:rPr>
              <a:t> لفكرة اختيار الشعب لممثلين له عن طريق الانتخابات العامة تفادت هذه المجموعة الانتقادات التي وجهت للمجموعة الاولى وهي اجماع المواطنين والتي تعد امرا مستحيل التطبيق  </a:t>
            </a:r>
            <a:r>
              <a:rPr lang="ar-IQ" b="0" i="0" u="none" strike="noStrike" baseline="0" dirty="0" err="1" smtClean="0">
                <a:latin typeface="Simplified Arabic"/>
                <a:cs typeface="Simplified Arabic"/>
              </a:rPr>
              <a:t>باعماده</a:t>
            </a:r>
            <a:r>
              <a:rPr lang="ar-IQ" b="0" i="0" u="none" strike="noStrike" baseline="0" dirty="0" smtClean="0">
                <a:latin typeface="Simplified Arabic"/>
                <a:cs typeface="Simplified Arabic"/>
              </a:rPr>
              <a:t> على فكرة الانتخابات اضافة الى وجود دستور تتم الموافقة عليه من قبل الشعب الذي يمثل الاطار القانوني لممارسة الديموقراطية .</a:t>
            </a:r>
          </a:p>
          <a:p>
            <a:pPr marL="0" indent="0">
              <a:buNone/>
            </a:pPr>
            <a:r>
              <a:rPr lang="ar-IQ" b="0" i="0" u="none" strike="noStrike" baseline="0" dirty="0" smtClean="0">
                <a:latin typeface="Simplified Arabic"/>
                <a:cs typeface="Simplified Arabic"/>
              </a:rPr>
              <a:t> </a:t>
            </a:r>
            <a:r>
              <a:rPr lang="ar-IQ" b="1" i="0" u="none" strike="noStrike" baseline="0" dirty="0" smtClean="0">
                <a:latin typeface="Simplified Arabic"/>
                <a:cs typeface="Simplified Arabic"/>
              </a:rPr>
              <a:t>المجموعة الثالثة  </a:t>
            </a:r>
            <a:r>
              <a:rPr lang="ar-IQ" b="0" i="0" u="none" strike="noStrike" baseline="0" dirty="0" smtClean="0">
                <a:latin typeface="Simplified Arabic"/>
                <a:cs typeface="Simplified Arabic"/>
              </a:rPr>
              <a:t>تعني معاملة الناس جميعا على قدم المساواة . ومبدأ المساواة </a:t>
            </a:r>
            <a:r>
              <a:rPr lang="ar-IQ" b="0" i="0" u="none" strike="noStrike" baseline="0" dirty="0" err="1" smtClean="0">
                <a:latin typeface="Simplified Arabic"/>
                <a:cs typeface="Simplified Arabic"/>
              </a:rPr>
              <a:t>لايقتضي</a:t>
            </a:r>
            <a:r>
              <a:rPr lang="ar-IQ" b="0" i="0" u="none" strike="noStrike" baseline="0" dirty="0" smtClean="0">
                <a:latin typeface="Simplified Arabic"/>
                <a:cs typeface="Simplified Arabic"/>
              </a:rPr>
              <a:t> هذا فحسب بل ان تراعي سياسة الحكومة مصالح الناس على قدم المساواة وان </a:t>
            </a:r>
            <a:r>
              <a:rPr lang="ar-IQ" b="0" i="0" u="none" strike="noStrike" baseline="0" dirty="0" err="1" smtClean="0">
                <a:latin typeface="Simplified Arabic"/>
                <a:cs typeface="Simplified Arabic"/>
              </a:rPr>
              <a:t>تاخذ</a:t>
            </a:r>
            <a:r>
              <a:rPr lang="ar-IQ" b="0" i="0" u="none" strike="noStrike" baseline="0" dirty="0" smtClean="0">
                <a:latin typeface="Simplified Arabic"/>
                <a:cs typeface="Simplified Arabic"/>
              </a:rPr>
              <a:t> اراءهم ايضا في الحسبان على قدم المساواة .</a:t>
            </a:r>
            <a:endParaRPr lang="ar-SA" dirty="0"/>
          </a:p>
        </p:txBody>
      </p:sp>
    </p:spTree>
    <p:extLst>
      <p:ext uri="{BB962C8B-B14F-4D97-AF65-F5344CB8AC3E}">
        <p14:creationId xmlns:p14="http://schemas.microsoft.com/office/powerpoint/2010/main" val="330022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152400"/>
            <a:ext cx="8229600" cy="5973763"/>
          </a:xfrm>
        </p:spPr>
        <p:txBody>
          <a:bodyPr>
            <a:normAutofit fontScale="92500" lnSpcReduction="10000"/>
          </a:bodyPr>
          <a:lstStyle/>
          <a:p>
            <a:pPr marL="0" indent="0">
              <a:buNone/>
            </a:pPr>
            <a:r>
              <a:rPr lang="ar-IQ" b="0" i="0" u="none" strike="noStrike" baseline="0" dirty="0" smtClean="0">
                <a:latin typeface="Simplified Arabic"/>
                <a:cs typeface="Simplified Arabic"/>
              </a:rPr>
              <a:t> </a:t>
            </a:r>
            <a:r>
              <a:rPr lang="ar-IQ" b="0" i="0" u="sng" strike="noStrike" baseline="0" dirty="0" smtClean="0">
                <a:latin typeface="Simplified Arabic"/>
                <a:cs typeface="Simplified Arabic"/>
              </a:rPr>
              <a:t>اذن الديموقراطية  في حدودها العامة هي تجسيد عملي لشكل من اشكال الوعي البشري تحصل في جوهرها  مفاهيم وقيم انسانية تتمثل في الحرية والعدالة والمساواة </a:t>
            </a:r>
            <a:r>
              <a:rPr lang="ar-IQ" b="0" i="0" u="none" strike="noStrike" baseline="0" dirty="0" smtClean="0">
                <a:latin typeface="Simplified Arabic"/>
                <a:cs typeface="Simplified Arabic"/>
              </a:rPr>
              <a:t>وهي بكل </a:t>
            </a:r>
            <a:r>
              <a:rPr lang="ar-IQ" b="0" i="0" u="none" strike="noStrike" baseline="0" dirty="0" err="1" smtClean="0">
                <a:latin typeface="Simplified Arabic"/>
                <a:cs typeface="Simplified Arabic"/>
              </a:rPr>
              <a:t>ماتحمله</a:t>
            </a:r>
            <a:r>
              <a:rPr lang="ar-IQ" b="0" i="0" u="none" strike="noStrike" baseline="0" dirty="0" smtClean="0">
                <a:latin typeface="Simplified Arabic"/>
                <a:cs typeface="Simplified Arabic"/>
              </a:rPr>
              <a:t> من هذه القيم تبقى نسبية ولن تحقق الكمال ، وهدفها الدائم ايجاد حالة من التوازنات الطبقية لتحقيق مجتمع تسوده العدالة والمساواة ادواتها تتبدل دائما عبر التاريخ بناء على تبدل وتطور صيغها ومعطياتها الا ان ارقى ادواتها واكثرها تطورا هو الشعب وارادته ولكون الديموقراطية هي التي تضمن سيادة القانون في سياقه التاريخي . ولذلك يمكننا القول انه اعلى مرحلة من مراحل سيادة القانون هي المرحلة التي تحقق فيها الديموقراطية حكم الشعب هذا الحكم الذي يمنح الشعب مجموع حرياته مثل حرية النشر وحرية القول والمعتقد والتجمع والانتخاب وادارة شؤون الدولة ..الخ مع </a:t>
            </a:r>
            <a:r>
              <a:rPr lang="ar-IQ" b="0" i="0" u="none" strike="noStrike" baseline="0" dirty="0" err="1" smtClean="0">
                <a:latin typeface="Simplified Arabic"/>
                <a:cs typeface="Simplified Arabic"/>
              </a:rPr>
              <a:t>المرعاة</a:t>
            </a:r>
            <a:r>
              <a:rPr lang="ar-IQ" b="0" i="0" u="none" strike="noStrike" baseline="0" dirty="0" smtClean="0">
                <a:latin typeface="Simplified Arabic"/>
                <a:cs typeface="Simplified Arabic"/>
              </a:rPr>
              <a:t> في ذلك كله طبيعة الخصائص التاريخية للمرحلة المحددة .</a:t>
            </a:r>
            <a:endParaRPr lang="ar-SA" dirty="0"/>
          </a:p>
        </p:txBody>
      </p:sp>
    </p:spTree>
    <p:extLst>
      <p:ext uri="{BB962C8B-B14F-4D97-AF65-F5344CB8AC3E}">
        <p14:creationId xmlns:p14="http://schemas.microsoft.com/office/powerpoint/2010/main" val="18996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1"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152400"/>
            <a:ext cx="8229600" cy="5973763"/>
          </a:xfrm>
        </p:spPr>
        <p:txBody>
          <a:bodyPr/>
          <a:lstStyle/>
          <a:p>
            <a:pPr marL="0" indent="0">
              <a:buNone/>
            </a:pPr>
            <a:r>
              <a:rPr lang="ar-IQ" b="1" i="0" u="none" strike="noStrike" baseline="0" dirty="0" smtClean="0">
                <a:latin typeface="Simplified Arabic"/>
                <a:cs typeface="Simplified Arabic"/>
              </a:rPr>
              <a:t>المجموعة الرابعة: </a:t>
            </a:r>
            <a:r>
              <a:rPr lang="ar-IQ" b="0" i="0" u="none" strike="noStrike" baseline="0" dirty="0" smtClean="0">
                <a:latin typeface="Simplified Arabic"/>
                <a:cs typeface="Simplified Arabic"/>
              </a:rPr>
              <a:t>تعرف الديموقراطية  بانها النظام السياسي</a:t>
            </a:r>
            <a:r>
              <a:rPr lang="ar-IQ" b="1" i="0" u="none" strike="noStrike" baseline="0" dirty="0" smtClean="0">
                <a:latin typeface="Simplified Arabic"/>
                <a:cs typeface="Simplified Arabic"/>
              </a:rPr>
              <a:t> </a:t>
            </a:r>
            <a:r>
              <a:rPr lang="ar-IQ" b="0" i="0" u="none" strike="noStrike" baseline="0" dirty="0" smtClean="0">
                <a:latin typeface="Simplified Arabic"/>
                <a:cs typeface="Simplified Arabic"/>
              </a:rPr>
              <a:t>الذي يعطي لكل المحكومين القدرة المنتظمة والدستورية لتغيير حكامهم سلميا اذا قرروا ذلك </a:t>
            </a:r>
            <a:r>
              <a:rPr lang="ar-IQ" b="0" i="0" u="none" strike="noStrike" baseline="0" dirty="0" err="1" smtClean="0">
                <a:latin typeface="Simplified Arabic"/>
                <a:cs typeface="Simplified Arabic"/>
              </a:rPr>
              <a:t>باغلبية</a:t>
            </a:r>
            <a:r>
              <a:rPr lang="ar-IQ" b="0" i="0" u="none" strike="noStrike" baseline="0" dirty="0" smtClean="0">
                <a:latin typeface="Simplified Arabic"/>
                <a:cs typeface="Simplified Arabic"/>
              </a:rPr>
              <a:t> كافية اعتمادا على الاحزاب والجمعيات</a:t>
            </a:r>
            <a:r>
              <a:rPr lang="ar-IQ" b="1" i="0" u="none" strike="noStrike" baseline="0" dirty="0" smtClean="0">
                <a:latin typeface="Simplified Arabic"/>
                <a:cs typeface="Simplified Arabic"/>
              </a:rPr>
              <a:t> .</a:t>
            </a:r>
          </a:p>
          <a:p>
            <a:pPr marL="0" indent="0">
              <a:buNone/>
            </a:pPr>
            <a:r>
              <a:rPr lang="ar-IQ" b="0" i="0" u="none" strike="noStrike" baseline="0" dirty="0" smtClean="0">
                <a:latin typeface="Simplified Arabic"/>
                <a:cs typeface="Simplified Arabic"/>
              </a:rPr>
              <a:t>فالديموقراطية نظام حكم ومنهج سلمي لإدارة اوجه الاختلاف في الرأي والتعارض في المصالح . ويتم ذلك من خلال اقرار وحماية وضمان ممارسة حق المشاركة السياسية الفعالة في عملية اتخاذ القرارات الجماعية الملزمة للجماعة السياسية بما في ذلك تداول السلطة عن طريق الانتخابات على وفق شرعية دستور ديموقراطي . </a:t>
            </a:r>
            <a:endParaRPr lang="ar-SA" dirty="0"/>
          </a:p>
        </p:txBody>
      </p:sp>
    </p:spTree>
    <p:extLst>
      <p:ext uri="{BB962C8B-B14F-4D97-AF65-F5344CB8AC3E}">
        <p14:creationId xmlns:p14="http://schemas.microsoft.com/office/powerpoint/2010/main" val="274296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sng"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228600"/>
            <a:ext cx="8229600" cy="5897563"/>
          </a:xfrm>
        </p:spPr>
        <p:txBody>
          <a:bodyPr/>
          <a:lstStyle/>
          <a:p>
            <a:pPr marL="0" indent="0">
              <a:buNone/>
            </a:pPr>
            <a:r>
              <a:rPr lang="ar-IQ" b="0" i="0" u="sng" strike="noStrike" baseline="0" dirty="0" smtClean="0">
                <a:latin typeface="Simplified Arabic"/>
                <a:cs typeface="Simplified Arabic"/>
              </a:rPr>
              <a:t>ان للديموقراطية قوانين وقيم تتجلى في مبادئ ومؤسسات واليات وضمانات الدستور الديموقراطي  ، كما ان للديموقراطية يما لابد من مراعاتها وهي الحرية ، المساواة والعدل والتسامح. </a:t>
            </a:r>
          </a:p>
          <a:p>
            <a:pPr marL="0" indent="0">
              <a:buNone/>
            </a:pPr>
            <a:r>
              <a:rPr lang="ar-IQ" b="0" i="0" u="none" strike="noStrike" baseline="0" dirty="0" smtClean="0">
                <a:latin typeface="Simplified Arabic"/>
                <a:cs typeface="Simplified Arabic"/>
              </a:rPr>
              <a:t>وتعني الديموقراطية في  الموسوعة الامريكية  بانها ( الطرق المختلفة التي يشترك بواسطتها الشعب في الحكم وهذه الطرق الديموقراطية المباشرة والديموقراطية الليبرالية وهي سائدة في الولايات المتحدة وبريطانيا والتي تعتمد على الحكومة الدستورية والتمثيل الشعبي وحق الانتخاب العام كما ان هناك الديموقراطيات الغير سياسية وهي الديموقراطيات الاقتصادية والاجتماعية والشعبية .</a:t>
            </a:r>
            <a:endParaRPr lang="ar-SA" dirty="0"/>
          </a:p>
        </p:txBody>
      </p:sp>
    </p:spTree>
    <p:extLst>
      <p:ext uri="{BB962C8B-B14F-4D97-AF65-F5344CB8AC3E}">
        <p14:creationId xmlns:p14="http://schemas.microsoft.com/office/powerpoint/2010/main" val="154099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304800"/>
            <a:ext cx="8229600" cy="5821363"/>
          </a:xfrm>
        </p:spPr>
        <p:txBody>
          <a:bodyPr>
            <a:normAutofit lnSpcReduction="10000"/>
          </a:bodyPr>
          <a:lstStyle/>
          <a:p>
            <a:pPr marL="0" indent="0">
              <a:buNone/>
            </a:pPr>
            <a:r>
              <a:rPr lang="ar-IQ" b="0" i="0" u="none" strike="noStrike" baseline="0" dirty="0" smtClean="0">
                <a:latin typeface="Simplified Arabic"/>
                <a:cs typeface="Simplified Arabic"/>
              </a:rPr>
              <a:t>نستنتج من كل ما سبق ان لمفهوم الديموقراطية جاذبية جعلته يحظى باهتمام المفكرين لم يخضع له اي مفهوم من المفاهيم السياسية او الاقتصادية الاخرى . وسبب ذلك ان لهذا المفهوم المساس بجميع مرافق النشاط الانساني </a:t>
            </a:r>
            <a:r>
              <a:rPr lang="ar-IQ" b="0" i="0" u="sng" strike="noStrike" baseline="0" dirty="0" smtClean="0">
                <a:latin typeface="Simplified Arabic"/>
                <a:cs typeface="Simplified Arabic"/>
              </a:rPr>
              <a:t>فالديموقراطية تعني نظام حكم ينظم علاقة الفرد بالسلطة تحقيقا للحقوق والحريات العامة في الدولة .</a:t>
            </a:r>
          </a:p>
          <a:p>
            <a:pPr marL="0" indent="0">
              <a:buNone/>
            </a:pPr>
            <a:r>
              <a:rPr lang="ar-IQ" b="0" i="0" u="sng" strike="noStrike" baseline="0" dirty="0" smtClean="0">
                <a:latin typeface="Simplified Arabic"/>
                <a:cs typeface="Simplified Arabic"/>
              </a:rPr>
              <a:t>خلاصة الكلام ان كل التعريفات تتفق على ان الديموقراطية :</a:t>
            </a:r>
            <a:r>
              <a:rPr lang="ar-IQ" b="0" i="0" u="none" strike="noStrike" baseline="0" dirty="0" smtClean="0">
                <a:latin typeface="Simplified Arabic"/>
                <a:cs typeface="Simplified Arabic"/>
              </a:rPr>
              <a:t> ((نظام سياسي يمارس فيه الشعب السلطة بنفسه مباشرة او عبر ممثلين ويقوم على الاسس التالية : مبدأ الفصل بين السلطات – مبدأ استقلال القضاء والرقابة الدستورية –مبدأ التداول السلمي للسلطة عبر الانتخابات العامة –مبدأ ضمان حقوق الانسان وحرياته الاساسية )).</a:t>
            </a:r>
            <a:endParaRPr lang="ar-SA" dirty="0"/>
          </a:p>
        </p:txBody>
      </p:sp>
    </p:spTree>
    <p:extLst>
      <p:ext uri="{BB962C8B-B14F-4D97-AF65-F5344CB8AC3E}">
        <p14:creationId xmlns:p14="http://schemas.microsoft.com/office/powerpoint/2010/main" val="186241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ان هذا التعريف وان كان موجزا او مقتضبا الا انه يقرر حقيقة تجمع الآراء والافكار التي صاغها الفقهاء والفلاسفة والسياسيين لتعريف الديموقراطية . </a:t>
            </a:r>
            <a:endParaRPr lang="ar-SA" dirty="0"/>
          </a:p>
        </p:txBody>
      </p:sp>
    </p:spTree>
    <p:extLst>
      <p:ext uri="{BB962C8B-B14F-4D97-AF65-F5344CB8AC3E}">
        <p14:creationId xmlns:p14="http://schemas.microsoft.com/office/powerpoint/2010/main" val="12116237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766</Words>
  <Application>Microsoft Office PowerPoint</Application>
  <PresentationFormat>عرض على الشاشة (3:4)‏</PresentationFormat>
  <Paragraphs>16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تكملة موضوع تعريف الديموقراطية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تكملة موضوع تعريف الديموقراطية </dc:title>
  <dc:creator>DR.Ahmed Saker 2o1O</dc:creator>
  <cp:lastModifiedBy>DR.Ahmed Saker 2o1O</cp:lastModifiedBy>
  <cp:revision>1</cp:revision>
  <dcterms:created xsi:type="dcterms:W3CDTF">2023-10-07T15:56:06Z</dcterms:created>
  <dcterms:modified xsi:type="dcterms:W3CDTF">2023-10-07T16:00:39Z</dcterms:modified>
</cp:coreProperties>
</file>