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9" r:id="rId13"/>
    <p:sldId id="272" r:id="rId14"/>
    <p:sldId id="273" r:id="rId15"/>
    <p:sldId id="274" r:id="rId16"/>
    <p:sldId id="275"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4DBF359-519B-48B6-A79C-C94A67EB52BF}"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2A40E4C-7790-4EE8-9402-B49B2F410F95}" type="slidenum">
              <a:rPr lang="ar-SA" smtClean="0"/>
              <a:t>‹#›</a:t>
            </a:fld>
            <a:endParaRPr lang="ar-SA"/>
          </a:p>
        </p:txBody>
      </p:sp>
    </p:spTree>
    <p:extLst>
      <p:ext uri="{BB962C8B-B14F-4D97-AF65-F5344CB8AC3E}">
        <p14:creationId xmlns:p14="http://schemas.microsoft.com/office/powerpoint/2010/main" val="3761670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4DBF359-519B-48B6-A79C-C94A67EB52BF}"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2A40E4C-7790-4EE8-9402-B49B2F410F95}" type="slidenum">
              <a:rPr lang="ar-SA" smtClean="0"/>
              <a:t>‹#›</a:t>
            </a:fld>
            <a:endParaRPr lang="ar-SA"/>
          </a:p>
        </p:txBody>
      </p:sp>
    </p:spTree>
    <p:extLst>
      <p:ext uri="{BB962C8B-B14F-4D97-AF65-F5344CB8AC3E}">
        <p14:creationId xmlns:p14="http://schemas.microsoft.com/office/powerpoint/2010/main" val="3366176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4DBF359-519B-48B6-A79C-C94A67EB52BF}"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2A40E4C-7790-4EE8-9402-B49B2F410F95}" type="slidenum">
              <a:rPr lang="ar-SA" smtClean="0"/>
              <a:t>‹#›</a:t>
            </a:fld>
            <a:endParaRPr lang="ar-SA"/>
          </a:p>
        </p:txBody>
      </p:sp>
    </p:spTree>
    <p:extLst>
      <p:ext uri="{BB962C8B-B14F-4D97-AF65-F5344CB8AC3E}">
        <p14:creationId xmlns:p14="http://schemas.microsoft.com/office/powerpoint/2010/main" val="249718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4DBF359-519B-48B6-A79C-C94A67EB52BF}"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2A40E4C-7790-4EE8-9402-B49B2F410F95}" type="slidenum">
              <a:rPr lang="ar-SA" smtClean="0"/>
              <a:t>‹#›</a:t>
            </a:fld>
            <a:endParaRPr lang="ar-SA"/>
          </a:p>
        </p:txBody>
      </p:sp>
    </p:spTree>
    <p:extLst>
      <p:ext uri="{BB962C8B-B14F-4D97-AF65-F5344CB8AC3E}">
        <p14:creationId xmlns:p14="http://schemas.microsoft.com/office/powerpoint/2010/main" val="349931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4DBF359-519B-48B6-A79C-C94A67EB52BF}"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2A40E4C-7790-4EE8-9402-B49B2F410F95}" type="slidenum">
              <a:rPr lang="ar-SA" smtClean="0"/>
              <a:t>‹#›</a:t>
            </a:fld>
            <a:endParaRPr lang="ar-SA"/>
          </a:p>
        </p:txBody>
      </p:sp>
    </p:spTree>
    <p:extLst>
      <p:ext uri="{BB962C8B-B14F-4D97-AF65-F5344CB8AC3E}">
        <p14:creationId xmlns:p14="http://schemas.microsoft.com/office/powerpoint/2010/main" val="74202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4DBF359-519B-48B6-A79C-C94A67EB52BF}" type="datetimeFigureOut">
              <a:rPr lang="ar-SA" smtClean="0"/>
              <a:t>23/03/1445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2A40E4C-7790-4EE8-9402-B49B2F410F95}" type="slidenum">
              <a:rPr lang="ar-SA" smtClean="0"/>
              <a:t>‹#›</a:t>
            </a:fld>
            <a:endParaRPr lang="ar-SA"/>
          </a:p>
        </p:txBody>
      </p:sp>
    </p:spTree>
    <p:extLst>
      <p:ext uri="{BB962C8B-B14F-4D97-AF65-F5344CB8AC3E}">
        <p14:creationId xmlns:p14="http://schemas.microsoft.com/office/powerpoint/2010/main" val="1735585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4DBF359-519B-48B6-A79C-C94A67EB52BF}"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2A40E4C-7790-4EE8-9402-B49B2F410F95}" type="slidenum">
              <a:rPr lang="ar-SA" smtClean="0"/>
              <a:t>‹#›</a:t>
            </a:fld>
            <a:endParaRPr lang="ar-SA"/>
          </a:p>
        </p:txBody>
      </p:sp>
    </p:spTree>
    <p:extLst>
      <p:ext uri="{BB962C8B-B14F-4D97-AF65-F5344CB8AC3E}">
        <p14:creationId xmlns:p14="http://schemas.microsoft.com/office/powerpoint/2010/main" val="410511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4DBF359-519B-48B6-A79C-C94A67EB52BF}" type="datetimeFigureOut">
              <a:rPr lang="ar-SA" smtClean="0"/>
              <a:t>23/03/1445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2A40E4C-7790-4EE8-9402-B49B2F410F95}" type="slidenum">
              <a:rPr lang="ar-SA" smtClean="0"/>
              <a:t>‹#›</a:t>
            </a:fld>
            <a:endParaRPr lang="ar-SA"/>
          </a:p>
        </p:txBody>
      </p:sp>
    </p:spTree>
    <p:extLst>
      <p:ext uri="{BB962C8B-B14F-4D97-AF65-F5344CB8AC3E}">
        <p14:creationId xmlns:p14="http://schemas.microsoft.com/office/powerpoint/2010/main" val="37511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4DBF359-519B-48B6-A79C-C94A67EB52BF}" type="datetimeFigureOut">
              <a:rPr lang="ar-SA" smtClean="0"/>
              <a:t>23/03/1445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2A40E4C-7790-4EE8-9402-B49B2F410F95}" type="slidenum">
              <a:rPr lang="ar-SA" smtClean="0"/>
              <a:t>‹#›</a:t>
            </a:fld>
            <a:endParaRPr lang="ar-SA"/>
          </a:p>
        </p:txBody>
      </p:sp>
    </p:spTree>
    <p:extLst>
      <p:ext uri="{BB962C8B-B14F-4D97-AF65-F5344CB8AC3E}">
        <p14:creationId xmlns:p14="http://schemas.microsoft.com/office/powerpoint/2010/main" val="1007757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4DBF359-519B-48B6-A79C-C94A67EB52BF}" type="datetimeFigureOut">
              <a:rPr lang="ar-SA" smtClean="0"/>
              <a:t>23/03/1445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2A40E4C-7790-4EE8-9402-B49B2F410F95}" type="slidenum">
              <a:rPr lang="ar-SA" smtClean="0"/>
              <a:t>‹#›</a:t>
            </a:fld>
            <a:endParaRPr lang="ar-SA"/>
          </a:p>
        </p:txBody>
      </p:sp>
    </p:spTree>
    <p:extLst>
      <p:ext uri="{BB962C8B-B14F-4D97-AF65-F5344CB8AC3E}">
        <p14:creationId xmlns:p14="http://schemas.microsoft.com/office/powerpoint/2010/main" val="1330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4DBF359-519B-48B6-A79C-C94A67EB52BF}"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2A40E4C-7790-4EE8-9402-B49B2F410F95}" type="slidenum">
              <a:rPr lang="ar-SA" smtClean="0"/>
              <a:t>‹#›</a:t>
            </a:fld>
            <a:endParaRPr lang="ar-SA"/>
          </a:p>
        </p:txBody>
      </p:sp>
    </p:spTree>
    <p:extLst>
      <p:ext uri="{BB962C8B-B14F-4D97-AF65-F5344CB8AC3E}">
        <p14:creationId xmlns:p14="http://schemas.microsoft.com/office/powerpoint/2010/main" val="1396969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4DBF359-519B-48B6-A79C-C94A67EB52BF}" type="datetimeFigureOut">
              <a:rPr lang="ar-SA" smtClean="0"/>
              <a:t>23/03/1445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2A40E4C-7790-4EE8-9402-B49B2F410F95}" type="slidenum">
              <a:rPr lang="ar-SA" smtClean="0"/>
              <a:t>‹#›</a:t>
            </a:fld>
            <a:endParaRPr lang="ar-SA"/>
          </a:p>
        </p:txBody>
      </p:sp>
    </p:spTree>
    <p:extLst>
      <p:ext uri="{BB962C8B-B14F-4D97-AF65-F5344CB8AC3E}">
        <p14:creationId xmlns:p14="http://schemas.microsoft.com/office/powerpoint/2010/main" val="486868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4DBF359-519B-48B6-A79C-C94A67EB52BF}" type="datetimeFigureOut">
              <a:rPr lang="ar-SA" smtClean="0"/>
              <a:t>23/03/1445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2A40E4C-7790-4EE8-9402-B49B2F410F95}" type="slidenum">
              <a:rPr lang="ar-SA" smtClean="0"/>
              <a:t>‹#›</a:t>
            </a:fld>
            <a:endParaRPr lang="ar-SA"/>
          </a:p>
        </p:txBody>
      </p:sp>
    </p:spTree>
    <p:extLst>
      <p:ext uri="{BB962C8B-B14F-4D97-AF65-F5344CB8AC3E}">
        <p14:creationId xmlns:p14="http://schemas.microsoft.com/office/powerpoint/2010/main" val="902440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1" i="0" u="none" strike="noStrike" baseline="0" smtClean="0">
                <a:latin typeface="Simplified Arabic"/>
                <a:cs typeface="Simplified Arabic"/>
              </a:rPr>
              <a:t>ثالثا - اهم الملاحظات على تعريف الديموقراطية</a:t>
            </a:r>
            <a:endParaRPr lang="en-US" b="1" i="0" u="none" strike="noStrike" baseline="0" smtClean="0">
              <a:latin typeface="Simplified Arabic"/>
              <a:cs typeface="Simplified Arabic"/>
            </a:endParaRPr>
          </a:p>
        </p:txBody>
      </p:sp>
      <p:sp>
        <p:nvSpPr>
          <p:cNvPr id="3" name="عنصر نائب للنص 2"/>
          <p:cNvSpPr>
            <a:spLocks noGrp="1"/>
          </p:cNvSpPr>
          <p:nvPr>
            <p:ph type="body" idx="1"/>
          </p:nvPr>
        </p:nvSpPr>
        <p:spPr/>
        <p:txBody>
          <a:bodyPr>
            <a:normAutofit lnSpcReduction="10000"/>
          </a:bodyPr>
          <a:lstStyle/>
          <a:p>
            <a:pPr marL="0" indent="0">
              <a:buNone/>
            </a:pPr>
            <a:r>
              <a:rPr lang="ar-IQ" b="0" i="0" u="none" strike="noStrike" baseline="0" dirty="0" smtClean="0">
                <a:latin typeface="Simplified Arabic"/>
                <a:cs typeface="Simplified Arabic"/>
              </a:rPr>
              <a:t>من خلال التعريف الاخير للديموقراطية يمكن ان نسوق جملة من الملاحظات : </a:t>
            </a:r>
          </a:p>
          <a:p>
            <a:pPr marL="0" indent="0">
              <a:buNone/>
            </a:pPr>
            <a:r>
              <a:rPr lang="ar-IQ" b="0" i="0" u="none" strike="noStrike" baseline="0" dirty="0" smtClean="0">
                <a:latin typeface="Simplified Arabic"/>
                <a:cs typeface="Simplified Arabic"/>
              </a:rPr>
              <a:t>-ان الديموقراطية كمصطلح بدأ كمفهوم سياسي وقانوني وانتهى كمصطلح اقتصادي واجتماعي </a:t>
            </a:r>
            <a:r>
              <a:rPr lang="ar-IQ" b="0" i="0" u="none" strike="noStrike" baseline="0" dirty="0" err="1" smtClean="0">
                <a:latin typeface="Simplified Arabic"/>
                <a:cs typeface="Simplified Arabic"/>
              </a:rPr>
              <a:t>وققافي</a:t>
            </a:r>
            <a:r>
              <a:rPr lang="ar-IQ" b="0" i="0" u="none" strike="noStrike" baseline="0" dirty="0" smtClean="0">
                <a:latin typeface="Simplified Arabic"/>
                <a:cs typeface="Simplified Arabic"/>
              </a:rPr>
              <a:t> ، فقد بدأ كنظام  وطريقة لإدارة شؤون الدولة ومؤسسات الحكم ومعرفة رأي العامة في المسائل الجوهرية التي يحتاج فيها الحاكم لمعرفة رأي الشعب وبشكل مباشر او عبر ممثلين لكن هذا المصطلح تطور اذ اصبح ينطبق على كل الممارسات الاجتماعية والاقتصادية والثقافية</a:t>
            </a:r>
            <a:endParaRPr lang="ar-SA" dirty="0"/>
          </a:p>
        </p:txBody>
      </p:sp>
    </p:spTree>
    <p:extLst>
      <p:ext uri="{BB962C8B-B14F-4D97-AF65-F5344CB8AC3E}">
        <p14:creationId xmlns:p14="http://schemas.microsoft.com/office/powerpoint/2010/main" val="987759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720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أ-الحكم من خلال ائتلاف واسع من الزعماء السياسيين من كافة القطاعات الهامة في المجتمع  المتعدد القوميات والمذاهب والاطياف ومن الممكن ان تتخذ عدة اشكال منها حكومة ائتلافية موسعة في النظام البرلماني او لجنة موسعة ذات وظائف استشارية </a:t>
            </a:r>
            <a:r>
              <a:rPr lang="ar-IQ" b="0" i="0" u="none" strike="noStrike" baseline="0" dirty="0" err="1" smtClean="0">
                <a:latin typeface="Simplified Arabic"/>
                <a:cs typeface="Simplified Arabic"/>
              </a:rPr>
              <a:t>هاة</a:t>
            </a:r>
            <a:r>
              <a:rPr lang="ar-IQ" b="0" i="0" u="none" strike="noStrike" baseline="0" dirty="0" smtClean="0">
                <a:latin typeface="Simplified Arabic"/>
                <a:cs typeface="Simplified Arabic"/>
              </a:rPr>
              <a:t> او ائتلاف موسع للرئيس وسواه من كبار اصحاب المناصب العليا في نظام اساسي . </a:t>
            </a:r>
            <a:endParaRPr lang="ar-SA" dirty="0"/>
          </a:p>
        </p:txBody>
      </p:sp>
    </p:spTree>
    <p:extLst>
      <p:ext uri="{BB962C8B-B14F-4D97-AF65-F5344CB8AC3E}">
        <p14:creationId xmlns:p14="http://schemas.microsoft.com/office/powerpoint/2010/main" val="2116915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720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ب- الفيتو المتبادل او حكم الاغلبية المتراضية التي تستعملها الاقلية كسلاح بوجه الاغلبية اذا </a:t>
            </a:r>
            <a:r>
              <a:rPr lang="ar-IQ" b="0" i="0" u="none" strike="noStrike" baseline="0" dirty="0" err="1" smtClean="0">
                <a:latin typeface="Simplified Arabic"/>
                <a:cs typeface="Simplified Arabic"/>
              </a:rPr>
              <a:t>ماشعرت</a:t>
            </a:r>
            <a:r>
              <a:rPr lang="ar-IQ" b="0" i="0" u="none" strike="noStrike" baseline="0" dirty="0" smtClean="0">
                <a:latin typeface="Simplified Arabic"/>
                <a:cs typeface="Simplified Arabic"/>
              </a:rPr>
              <a:t> بأن مصالحها امام خطر حقيقي .</a:t>
            </a:r>
          </a:p>
          <a:p>
            <a:pPr marL="0" indent="0">
              <a:buNone/>
            </a:pPr>
            <a:endParaRPr lang="ar-IQ" dirty="0">
              <a:latin typeface="Simplified Arabic"/>
              <a:cs typeface="Simplified Arabic"/>
            </a:endParaRPr>
          </a:p>
          <a:p>
            <a:pPr marL="0" indent="0">
              <a:buNone/>
            </a:pPr>
            <a:r>
              <a:rPr lang="ar-IQ" b="0" i="0" u="none" strike="noStrike" baseline="0" dirty="0" smtClean="0">
                <a:latin typeface="Simplified Arabic"/>
                <a:cs typeface="Simplified Arabic"/>
              </a:rPr>
              <a:t>ج-اعتماد النسبية كمعيار اساسي للتمثيل السياسي والتعيينات في الوظائف الحكومية (العسكرية والمدنية )وتخصيص اموال الموازنة العامة للدولة.</a:t>
            </a:r>
            <a:endParaRPr lang="ar-SA" dirty="0"/>
          </a:p>
        </p:txBody>
      </p:sp>
    </p:spTree>
    <p:extLst>
      <p:ext uri="{BB962C8B-B14F-4D97-AF65-F5344CB8AC3E}">
        <p14:creationId xmlns:p14="http://schemas.microsoft.com/office/powerpoint/2010/main" val="696217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7200" rtl="1"/>
            <a:r>
              <a:rPr lang="ar-IQ" b="0" i="0" u="none" strike="noStrike" baseline="0" smtClean="0">
                <a:latin typeface="Simplified Arabic"/>
                <a:cs typeface="Simplified Arabic"/>
              </a:rPr>
              <a:t>د-منح كل قطاع درجة عالية من الاستقلال في ادارة شؤنه الداخلية الخاصة. </a:t>
            </a: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4-ترتبط الديموقراطية ارتباطا وثيقا ببعض القواعد الدستورية كقاعدة الفصل بين السلطات وقاعدة استقلال القضاء وقاعدة التداول السلمي للسلطة ولكنها ترتبط بشكل جوهري مع قاعدة احترام حقوق الانسان وحرياته الاساسية الى درجة التي يمكن القول معها انه ارتباط وجود فان لم تكن هناك قواعد تحرص على عدم انتهاك قواعد حقوق الانسان وحرياته الاساسية لا يمكن القول ان هناك ديموقراطية او ان نظام الحكم نظاما ديموقراطيا .</a:t>
            </a:r>
            <a:endParaRPr lang="ar-SA" dirty="0"/>
          </a:p>
        </p:txBody>
      </p:sp>
    </p:spTree>
    <p:extLst>
      <p:ext uri="{BB962C8B-B14F-4D97-AF65-F5344CB8AC3E}">
        <p14:creationId xmlns:p14="http://schemas.microsoft.com/office/powerpoint/2010/main" val="3652360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endParaRPr lang="ar-IQ" sz="2800"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normAutofit fontScale="85000" lnSpcReduction="20000"/>
          </a:bodyPr>
          <a:lstStyle/>
          <a:p>
            <a:pPr marL="0" indent="0">
              <a:buNone/>
            </a:pPr>
            <a:r>
              <a:rPr lang="ar-IQ" b="0" i="0" u="none" strike="noStrike" baseline="0" dirty="0" smtClean="0">
                <a:latin typeface="Simplified Arabic"/>
                <a:cs typeface="Simplified Arabic"/>
              </a:rPr>
              <a:t>5-قلنا ان الديموقراطية هي نظام سياسي ولم نقل انها نظام حكم والفرق بين المصطلحين وفق الفقه المعاصر فرق شاسع او هو فرق بين الجزء والكل ويشكل نظام الحكم الجزء بينما يشكل النظام السياسي الكل . ومع ذلك فيجب الاعتراف بأن نظام الحكم هو الجزء النابض بالحياة في منظومة </a:t>
            </a:r>
            <a:r>
              <a:rPr lang="ar-IQ" b="0" i="0" u="none" strike="noStrike" baseline="0" dirty="0" err="1" smtClean="0">
                <a:latin typeface="Simplified Arabic"/>
                <a:cs typeface="Simplified Arabic"/>
              </a:rPr>
              <a:t>اجهة</a:t>
            </a:r>
            <a:r>
              <a:rPr lang="ar-IQ" b="0" i="0" u="none" strike="noStrike" baseline="0" dirty="0" smtClean="0">
                <a:latin typeface="Simplified Arabic"/>
                <a:cs typeface="Simplified Arabic"/>
              </a:rPr>
              <a:t> النظام السياسي او بمنزلة القلب من الجسد السياسي .اذا شبهنا النظام السياسي للدولة بالجسد والنظام السياسي في اي دولة يضم الى جانب نظام الحكم انظمة واجهزة اخرى صحيح انها تقل عن نظام الحكم اهمية ولكنها تؤثر فيه تأثيرا واضحا وترتبط به ايضا ارتباط واضحا لذلك يرى بعض فقهاء القانون الدستوري وجوب النص عليها في وثيقة الدستور ذاته التي تنظم عمل انظمة الحكم لما يراه هؤلاء الفقهاء من العلاقة الوثيقة بين اجهزة نظام الحكم في الدولة وهذه المؤسسات والتي من ابرزها مؤسسات الاحزاب وجماعات الضغط والنقابات وهي بلا شك تؤدي دورا هاما في اقرار التوازن السياسي في الدولة . </a:t>
            </a:r>
            <a:endParaRPr lang="ar-SA" dirty="0"/>
          </a:p>
        </p:txBody>
      </p:sp>
    </p:spTree>
    <p:extLst>
      <p:ext uri="{BB962C8B-B14F-4D97-AF65-F5344CB8AC3E}">
        <p14:creationId xmlns:p14="http://schemas.microsoft.com/office/powerpoint/2010/main" val="585726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وقد ازدادت اهمية هذه المؤسسات في الآونة الأخيرة الى </a:t>
            </a:r>
            <a:r>
              <a:rPr lang="ar-IQ" b="0" i="0" u="none" strike="noStrike" baseline="0" dirty="0" err="1" smtClean="0">
                <a:latin typeface="Simplified Arabic"/>
                <a:cs typeface="Simplified Arabic"/>
              </a:rPr>
              <a:t>درجةغير</a:t>
            </a:r>
            <a:r>
              <a:rPr lang="ar-IQ" b="0" i="0" u="none" strike="noStrike" baseline="0" dirty="0" smtClean="0">
                <a:latin typeface="Simplified Arabic"/>
                <a:cs typeface="Simplified Arabic"/>
              </a:rPr>
              <a:t> متوقعة حيث اصبحت الدساتير المعاصرة او الوثائق الدستورية تشير الى ان الهوية الاجتماعية والاقتصادية والثقافية للدولة تتشكل وفق منظور هذه المؤسسات وليس وفق منظور مؤسسات اجهزة الحكم فلا يمكن عندئذ للحزب الحاكم ان يصبغ الدولة ومؤسساتها بالصبغة التي يرتئيها او التي يعتقد بها مهما كانت درجة الاستجابة التي يحظى بها هذا الحزب او النتائج التي حققها في الانتخابات الاخيرة والاعمال والمنجزات التي قدمها قادته .</a:t>
            </a:r>
            <a:endParaRPr lang="ar-SA" dirty="0"/>
          </a:p>
        </p:txBody>
      </p:sp>
    </p:spTree>
    <p:extLst>
      <p:ext uri="{BB962C8B-B14F-4D97-AF65-F5344CB8AC3E}">
        <p14:creationId xmlns:p14="http://schemas.microsoft.com/office/powerpoint/2010/main" val="4123316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استقر العرف الدستوري المعاصر على تقاسم اجهزة النظام السياسي في الدولة </a:t>
            </a:r>
            <a:r>
              <a:rPr lang="ar-IQ" b="0" i="0" u="none" strike="noStrike" baseline="0" dirty="0" err="1" smtClean="0">
                <a:latin typeface="Simplified Arabic"/>
                <a:cs typeface="Simplified Arabic"/>
              </a:rPr>
              <a:t>فانظمة</a:t>
            </a:r>
            <a:r>
              <a:rPr lang="ar-IQ" b="0" i="0" u="none" strike="noStrike" baseline="0" dirty="0" smtClean="0">
                <a:latin typeface="Simplified Arabic"/>
                <a:cs typeface="Simplified Arabic"/>
              </a:rPr>
              <a:t> الحكم يناط بها الهيمنة على المؤسسات السياسية في الدولة بينما تترك المؤسسات الثقافية والاجتماعية والاقتصادية لتديرها الاحزاب وجماعات الضغط والنقابات والراي العام وجمهور المثقفين ومنظمات المجتمع المدني والمؤسسات الاخرى التي لا ترتبط بأجهزة نظام الحكم في الدولة . </a:t>
            </a:r>
            <a:endParaRPr lang="ar-SA" dirty="0"/>
          </a:p>
        </p:txBody>
      </p:sp>
    </p:spTree>
    <p:extLst>
      <p:ext uri="{BB962C8B-B14F-4D97-AF65-F5344CB8AC3E}">
        <p14:creationId xmlns:p14="http://schemas.microsoft.com/office/powerpoint/2010/main" val="2650452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en-US"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6- اشار تعريف الديموقراطية الى ان السلطة التي يمارسها الشعب بنفسه( مباشرة او عبر ممثلين  يتم انتخابهم ليمارسوا السلطة باسم الشعب ونيابة عنه ). اي ان الامر يعني باختصار تقسيم الديموقراطية الى ديموقراطية مباشر وديموقراطية غير مباشرة  وهذا سيتم تناولها لاحقا بشكل مفصل . </a:t>
            </a:r>
            <a:endParaRPr lang="ar-SA" dirty="0"/>
          </a:p>
        </p:txBody>
      </p:sp>
    </p:spTree>
    <p:extLst>
      <p:ext uri="{BB962C8B-B14F-4D97-AF65-F5344CB8AC3E}">
        <p14:creationId xmlns:p14="http://schemas.microsoft.com/office/powerpoint/2010/main" val="2372564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التي تحكم عمل المؤسسات الغير سياسية والغير قانونية والغير مهتمة بالشأن السياسي او القانوني كمنظمات المجتمع المدني والاسرة والمدارس وحتى المؤسسات الدينية اصبحت تدار بنفس طريقة المشاركة في الإدارة المتبعة في ادارة الدولة ومؤسساتها القانونية والسياسية واصبحت القوانين التي </a:t>
            </a:r>
            <a:r>
              <a:rPr lang="ar-IQ" b="0" i="0" u="none" strike="noStrike" baseline="0" dirty="0" err="1" smtClean="0">
                <a:latin typeface="Simplified Arabic"/>
                <a:cs typeface="Simplified Arabic"/>
              </a:rPr>
              <a:t>تنظمىعمل</a:t>
            </a:r>
            <a:r>
              <a:rPr lang="ar-IQ" b="0" i="0" u="none" strike="noStrike" baseline="0" dirty="0" smtClean="0">
                <a:latin typeface="Simplified Arabic"/>
                <a:cs typeface="Simplified Arabic"/>
              </a:rPr>
              <a:t> هذه المؤسسات تستوجب على سبيل الإلزام ان تدار بطريقة المشاركة في اتخاذ القرار وعدم </a:t>
            </a:r>
            <a:r>
              <a:rPr lang="ar-IQ" b="0" i="0" u="none" strike="noStrike" baseline="0" dirty="0" err="1" smtClean="0">
                <a:latin typeface="Simplified Arabic"/>
                <a:cs typeface="Simplified Arabic"/>
              </a:rPr>
              <a:t>تركيزالصلاحيات</a:t>
            </a:r>
            <a:r>
              <a:rPr lang="ar-IQ" b="0" i="0" u="none" strike="noStrike" baseline="0" dirty="0" smtClean="0">
                <a:latin typeface="Simplified Arabic"/>
                <a:cs typeface="Simplified Arabic"/>
              </a:rPr>
              <a:t> الادارية بيد مؤسسة واحدة</a:t>
            </a:r>
            <a:endParaRPr lang="ar-SA" dirty="0"/>
          </a:p>
        </p:txBody>
      </p:sp>
    </p:spTree>
    <p:extLst>
      <p:ext uri="{BB962C8B-B14F-4D97-AF65-F5344CB8AC3E}">
        <p14:creationId xmlns:p14="http://schemas.microsoft.com/office/powerpoint/2010/main" val="1477458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en-US"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228600" y="1600200"/>
            <a:ext cx="8534400" cy="4525963"/>
          </a:xfrm>
        </p:spPr>
        <p:txBody>
          <a:bodyPr>
            <a:normAutofit lnSpcReduction="10000"/>
          </a:bodyPr>
          <a:lstStyle/>
          <a:p>
            <a:pPr marL="0" indent="0">
              <a:buNone/>
            </a:pPr>
            <a:r>
              <a:rPr lang="ar-IQ" b="0" i="0" u="none" strike="noStrike" baseline="0" dirty="0" smtClean="0">
                <a:latin typeface="Simplified Arabic"/>
                <a:cs typeface="Simplified Arabic"/>
              </a:rPr>
              <a:t>او شخص واحد  ، هذا الامر ينطبق على المؤسسات الاقتصادية مع مراعاة الطبيعة الربحية لهذه المؤسسات كما ينطبق ايضا على المؤسسات الثقافية والتجمعات والنقابات التي تقوم اساسا على فكرة التداول السلمي لقياداتها الادارية وانتخاب مدراءها وهيأتها الدائمة ولجانها على اساس مبدأ الاقتراع الحر السري والمباشر وهذا بحد ذاته يشير الى زحف وتغلغل مبادئ الديموقراطية كفكر سياسي وقانوني الى تلك المؤسسات والتجمعات التي تصنف على انها مؤسسات اقتصادية وثقافية واجتماعية وان تطبيق هذه الافكار في تلك المؤسسات صادف قبولا ونجاحا يضاهي ما لاقاه عند تطبيقه في المؤسسات السياسية والقانونية. </a:t>
            </a:r>
            <a:endParaRPr lang="ar-SA" dirty="0"/>
          </a:p>
        </p:txBody>
      </p:sp>
    </p:spTree>
    <p:extLst>
      <p:ext uri="{BB962C8B-B14F-4D97-AF65-F5344CB8AC3E}">
        <p14:creationId xmlns:p14="http://schemas.microsoft.com/office/powerpoint/2010/main" val="226744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457200" y="457200"/>
            <a:ext cx="8229600" cy="5668963"/>
          </a:xfrm>
        </p:spPr>
        <p:txBody>
          <a:bodyPr>
            <a:normAutofit fontScale="85000" lnSpcReduction="20000"/>
          </a:bodyPr>
          <a:lstStyle/>
          <a:p>
            <a:pPr marL="0" indent="0">
              <a:buNone/>
            </a:pPr>
            <a:r>
              <a:rPr lang="ar-IQ" b="0" i="0" u="none" strike="noStrike" baseline="0" dirty="0" smtClean="0">
                <a:latin typeface="Simplified Arabic"/>
                <a:cs typeface="Simplified Arabic"/>
              </a:rPr>
              <a:t>2-الديموقراطية كمصطلح قانوني تعني في الغالب مجموعة ن القواعد القانونية الاجرائية اذ ان معظم القواعد القانونية المتعلقة بالممارسات الديموقراطية والتي توصف بانها قواعد دستورية نتيجة ورودها في دستور الدولة او القوانين التي اشار لها الدستور كمبدأ وذكر ان تفاصيلها ستنظم بقانون اخذت طابعا اجرائيا صرفا . </a:t>
            </a:r>
          </a:p>
          <a:p>
            <a:pPr marL="0" indent="0">
              <a:buNone/>
            </a:pPr>
            <a:r>
              <a:rPr lang="ar-IQ" b="0" i="0" u="none" strike="noStrike" baseline="0" dirty="0" smtClean="0">
                <a:latin typeface="Simplified Arabic"/>
                <a:cs typeface="Simplified Arabic"/>
              </a:rPr>
              <a:t>كالقواعد القانونية  المتعلقة بالعملية الانتخابية او الفصل بين السلطات او الحقوق والحريات العامة او اختصاصات السلطات الثلاث او قوانين الاحزاب  او قوانين الصحافة والنشر وغيرها من القواعد</a:t>
            </a:r>
          </a:p>
          <a:p>
            <a:pPr marL="0" indent="0">
              <a:buNone/>
            </a:pPr>
            <a:r>
              <a:rPr lang="ar-IQ" b="0" i="0" u="none" strike="noStrike" baseline="0" dirty="0" smtClean="0">
                <a:latin typeface="Simplified Arabic"/>
                <a:cs typeface="Simplified Arabic"/>
              </a:rPr>
              <a:t>التي تتخذ طابعا اجرائيا صرفا يتعلق بكيفية ممارسة العملية الديموقراطية دون ان يتطرق الى موضوع هذه المرتكزات او الاجراءات الديموقراطية دون ان يعرف المقصود بالديموقراطية بل تكتفي اكثر هذه القواعد وخصوصا الدستورية منها بوصف نظام الحكم في الدولة بأنه نظام ديموقراطي ثم تتبع ذلك بعبارة درجت عليها معظم الدساتير هي (ان الشعب مصدر السلطات )  او ( ان الشعب مصدر السيادة )، لكن لم نلاحظ في اي دستور وجود قاعدة قانونية حتى لو كان مصدرها القانون الدولي</a:t>
            </a:r>
            <a:endParaRPr lang="ar-SA" dirty="0"/>
          </a:p>
        </p:txBody>
      </p:sp>
    </p:spTree>
    <p:extLst>
      <p:ext uri="{BB962C8B-B14F-4D97-AF65-F5344CB8AC3E}">
        <p14:creationId xmlns:p14="http://schemas.microsoft.com/office/powerpoint/2010/main" val="1430830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ar-IQ" b="0" i="0" u="none" strike="noStrike" baseline="0" dirty="0" smtClean="0">
              <a:latin typeface="Simplified Arabic"/>
              <a:cs typeface="Simplified Arabic"/>
            </a:endParaRPr>
          </a:p>
        </p:txBody>
      </p:sp>
      <p:sp>
        <p:nvSpPr>
          <p:cNvPr id="3" name="عنصر نائب للنص 2"/>
          <p:cNvSpPr>
            <a:spLocks noGrp="1"/>
          </p:cNvSpPr>
          <p:nvPr>
            <p:ph type="body" idx="1"/>
          </p:nvPr>
        </p:nvSpPr>
        <p:spPr>
          <a:xfrm>
            <a:off x="304800" y="1600200"/>
            <a:ext cx="8382000" cy="4525963"/>
          </a:xfrm>
        </p:spPr>
        <p:txBody>
          <a:bodyPr/>
          <a:lstStyle/>
          <a:p>
            <a:pPr marL="0" indent="0">
              <a:buNone/>
            </a:pPr>
            <a:r>
              <a:rPr lang="ar-IQ" b="0" i="0" u="none" strike="noStrike" baseline="0" dirty="0" smtClean="0">
                <a:latin typeface="Simplified Arabic"/>
                <a:cs typeface="Simplified Arabic"/>
              </a:rPr>
              <a:t>تصدت لتعريف الديموقراطية كنظام قانوني او تعريف السيادة كمصطلح قانوني وقد يرد ذلك بان مسألة التعريف تترك عادة للفقه ، لكن مجمل الاتفاقيات الدولية تفرد مادة من موادها </a:t>
            </a:r>
            <a:r>
              <a:rPr lang="ar-IQ" b="0" i="0" u="none" strike="noStrike" baseline="0" dirty="0" err="1" smtClean="0">
                <a:latin typeface="Simplified Arabic"/>
                <a:cs typeface="Simplified Arabic"/>
              </a:rPr>
              <a:t>باعطاء</a:t>
            </a:r>
            <a:r>
              <a:rPr lang="ar-IQ" b="0" i="0" u="none" strike="noStrike" baseline="0" dirty="0" smtClean="0">
                <a:latin typeface="Simplified Arabic"/>
                <a:cs typeface="Simplified Arabic"/>
              </a:rPr>
              <a:t> تعريف لكل مصطلح يرد فيها حتى القوانين الداخلية ان لم تكن هذه التعاريف قد وردت في الديباجة . وهكذا فالقواعد القانونية المتعلقة بالديموقراطية في اغلبها قواعد اجرائية وشكلية تتحدث عن طريقة ممارسة الحق وليس عن الحق ذاته . </a:t>
            </a:r>
            <a:endParaRPr lang="ar-SA" dirty="0"/>
          </a:p>
        </p:txBody>
      </p:sp>
    </p:spTree>
    <p:extLst>
      <p:ext uri="{BB962C8B-B14F-4D97-AF65-F5344CB8AC3E}">
        <p14:creationId xmlns:p14="http://schemas.microsoft.com/office/powerpoint/2010/main" val="1963053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smtClean="0">
                <a:latin typeface="Simplified Arabic"/>
                <a:cs typeface="Simplified Arabic"/>
              </a:rPr>
              <a:t>3-ان الديموقراطية لاتعني مطلقا حكم الاغلبية ، فالخلاف لازال بين جمهور احت تعني لفقهاء حول المقصود بكلمة الشعب ، الواردة في التعريف وتوزعت الاراء الى ثلاث اتجاهات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578415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smtClean="0">
                <a:latin typeface="Simplified Arabic"/>
                <a:cs typeface="Simplified Arabic"/>
              </a:rPr>
              <a:t>اولا-الاتجاه التقليدي (ديموقراطية الطبقات )والذي كان سائدا في اثينا ويرى ان المقصود بالشعب هم طبقة الاغنياء والنبلاء وان على العامة ان يطيعوا هؤلاء .</a:t>
            </a:r>
            <a:endParaRPr lang="en-US" b="0" i="0" u="none" strike="noStrike" baseline="0" smtClean="0">
              <a:latin typeface="Simplified Arabic"/>
              <a:cs typeface="Simplified Arabic"/>
            </a:endParaRP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2192099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smtClean="0">
                <a:latin typeface="Simplified Arabic"/>
                <a:cs typeface="Simplified Arabic"/>
              </a:rPr>
              <a:t>ثانيا - الاتجاه الحديث (ديموقراطية الاغلبية) ويصف الديموقراطية بأنها حكم الاغلبية للأقلية وظهر ايضا كنتاج للحضارة الاغريقية وردة فعل على استبداد الحاكم والتمايز الطبقي اذ ان الديموقراطية اصبحت تعني حكم الاغلبية للأقلية ولكن في مجتمع تسوده المساواة امام الدولة والقانون وتتم فيه مسائلة هذه الاغلبية او من يتولى المناصب السياسية ممثلا لهذه الاغلبية وتكون كل تصرفاتهم محض تفحص ومراقبة ومسائلة ، اي ان الادارة تستند الى الاغلبية ولكن الاقلية تعيش في ظل اجواء من المساواة والحرية ومراقبة عمل واداء الاجهزة والمؤسسات الحكومية الخاضعة لسلطة واشراف الاغلبية فأن عجزت هذه المؤسسات عن ادارة مهامها فان الاغلبية والاقلية سيتولون محاسبة المسؤلين عن ادارة هذه المؤسسات . </a:t>
            </a:r>
            <a:endParaRPr lang="en-US" b="0" i="0" u="none" strike="noStrike" baseline="0" smtClean="0">
              <a:latin typeface="Simplified Arabic"/>
              <a:cs typeface="Simplified Arabic"/>
            </a:endParaRP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748135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R="0" rtl="1"/>
            <a:endParaRPr lang="en-US" b="0" i="0" u="none" strike="noStrike" baseline="0" dirty="0" smtClean="0">
              <a:latin typeface="Simplified Arabic"/>
              <a:cs typeface="Simplified Arabic"/>
            </a:endParaRP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ثالثا  -الاتجاه المعاصر (الديموقراطية التوافقية ) وهي ان تسند ادارة نظام الحكم في الدولة الى الزعماء السياسيين لكل فئات المجتمع التعددي حيث تشكل وتتعاون في ائتلاف واسع لحكم البلاد بغض النظر عما تشكله هذه الفئات من نسبة في عدد سكان الدولة .</a:t>
            </a:r>
          </a:p>
          <a:p>
            <a:pPr marL="0" indent="0">
              <a:buNone/>
            </a:pPr>
            <a:r>
              <a:rPr lang="ar-IQ" b="0" i="0" u="none" strike="noStrike" baseline="0" dirty="0" smtClean="0">
                <a:latin typeface="Simplified Arabic"/>
                <a:cs typeface="Simplified Arabic"/>
              </a:rPr>
              <a:t>-تقوم الديموقراطية التوافقية على اربعة عناصر هي :</a:t>
            </a:r>
            <a:endParaRPr lang="ar-SA" dirty="0"/>
          </a:p>
        </p:txBody>
      </p:sp>
    </p:spTree>
    <p:extLst>
      <p:ext uri="{BB962C8B-B14F-4D97-AF65-F5344CB8AC3E}">
        <p14:creationId xmlns:p14="http://schemas.microsoft.com/office/powerpoint/2010/main" val="68033655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1141</Words>
  <Application>Microsoft Office PowerPoint</Application>
  <PresentationFormat>عرض على الشاشة (3:4)‏</PresentationFormat>
  <Paragraphs>24</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نسق Office</vt:lpstr>
      <vt:lpstr>ثالثا - اهم الملاحظات على تعريف الديموقراطية</vt:lpstr>
      <vt:lpstr>عرض تقديمي في PowerPoint</vt:lpstr>
      <vt:lpstr>عرض تقديمي في PowerPoint</vt:lpstr>
      <vt:lpstr>عرض تقديمي في PowerPoint</vt:lpstr>
      <vt:lpstr>عرض تقديمي في PowerPoint</vt:lpstr>
      <vt:lpstr>3-ان الديموقراطية لاتعني مطلقا حكم الاغلبية ، فالخلاف لازال بين جمهور احت تعني لفقهاء حول المقصود بكلمة الشعب ، الواردة في التعريف وتوزعت الاراء الى ثلاث اتجاهات :</vt:lpstr>
      <vt:lpstr>اولا-الاتجاه التقليدي (ديموقراطية الطبقات )والذي كان سائدا في اثينا ويرى ان المقصود بالشعب هم طبقة الاغنياء والنبلاء وان على العامة ان يطيعوا هؤلاء .</vt:lpstr>
      <vt:lpstr>ثانيا - الاتجاه الحديث (ديموقراطية الاغلبية) ويصف الديموقراطية بأنها حكم الاغلبية للأقلية وظهر ايضا كنتاج للحضارة الاغريقية وردة فعل على استبداد الحاكم والتمايز الطبقي اذ ان الديموقراطية اصبحت تعني حكم الاغلبية للأقلية ولكن في مجتمع تسوده المساواة امام الدولة والقانون وتتم فيه مسائلة هذه الاغلبية او من يتولى المناصب السياسية ممثلا لهذه الاغلبية وتكون كل تصرفاتهم محض تفحص ومراقبة ومسائلة ، اي ان الادارة تستند الى الاغلبية ولكن الاقلية تعيش في ظل اجواء من المساواة والحرية ومراقبة عمل واداء الاجهزة والمؤسسات الحكومية الخاضعة لسلطة واشراف الاغلبية فأن عجزت هذه المؤسسات عن ادارة مهامها فان الاغلبية والاقلية سيتولون محاسبة المسؤلين عن ادارة هذه المؤسسات . </vt:lpstr>
      <vt:lpstr>عرض تقديمي في PowerPoint</vt:lpstr>
      <vt:lpstr>عرض تقديمي في PowerPoint</vt:lpstr>
      <vt:lpstr>عرض تقديمي في PowerPoint</vt:lpstr>
      <vt:lpstr>د-منح كل قطاع درجة عالية من الاستقلال في ادارة شؤنه الداخلية الخاصة. </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ثالثا - اهم الملاحظات على تعريف الديموقراطية</dc:title>
  <dc:creator>DR.Ahmed Saker 2o1O</dc:creator>
  <cp:lastModifiedBy>DR.Ahmed Saker 2o1O</cp:lastModifiedBy>
  <cp:revision>2</cp:revision>
  <dcterms:created xsi:type="dcterms:W3CDTF">2023-10-07T12:52:41Z</dcterms:created>
  <dcterms:modified xsi:type="dcterms:W3CDTF">2023-10-07T13:06:09Z</dcterms:modified>
</cp:coreProperties>
</file>