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375232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194257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819545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55407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288280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57310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B952EF5-9782-482A-901F-CF0D452D84BC}"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243748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B952EF5-9782-482A-901F-CF0D452D84BC}" type="datetimeFigureOut">
              <a:rPr lang="ar-SA" smtClean="0"/>
              <a:t>19/03/1445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172261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B952EF5-9782-482A-901F-CF0D452D84BC}" type="datetimeFigureOut">
              <a:rPr lang="ar-SA" smtClean="0"/>
              <a:t>19/03/1445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150073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952EF5-9782-482A-901F-CF0D452D84BC}" type="datetimeFigureOut">
              <a:rPr lang="ar-SA" smtClean="0"/>
              <a:t>19/03/1445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624605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952EF5-9782-482A-901F-CF0D452D84BC}"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69601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952EF5-9782-482A-901F-CF0D452D84BC}"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2C87972-C4F2-4663-A75C-6D56A95D5B9A}" type="slidenum">
              <a:rPr lang="ar-SA" smtClean="0"/>
              <a:t>‹#›</a:t>
            </a:fld>
            <a:endParaRPr lang="ar-SA"/>
          </a:p>
        </p:txBody>
      </p:sp>
    </p:spTree>
    <p:extLst>
      <p:ext uri="{BB962C8B-B14F-4D97-AF65-F5344CB8AC3E}">
        <p14:creationId xmlns:p14="http://schemas.microsoft.com/office/powerpoint/2010/main" val="86332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952EF5-9782-482A-901F-CF0D452D84BC}" type="datetimeFigureOut">
              <a:rPr lang="ar-SA" smtClean="0"/>
              <a:t>19/03/1445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C87972-C4F2-4663-A75C-6D56A95D5B9A}" type="slidenum">
              <a:rPr lang="ar-SA" smtClean="0"/>
              <a:t>‹#›</a:t>
            </a:fld>
            <a:endParaRPr lang="ar-SA"/>
          </a:p>
        </p:txBody>
      </p:sp>
    </p:spTree>
    <p:extLst>
      <p:ext uri="{BB962C8B-B14F-4D97-AF65-F5344CB8AC3E}">
        <p14:creationId xmlns:p14="http://schemas.microsoft.com/office/powerpoint/2010/main" val="181828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الفصل الثاني</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25987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وتقوم </a:t>
            </a:r>
            <a:r>
              <a:rPr lang="ar-IQ" b="0" i="0" u="none" strike="noStrike" baseline="0" dirty="0" smtClean="0">
                <a:latin typeface="Simplified Arabic"/>
                <a:cs typeface="Simplified Arabic"/>
              </a:rPr>
              <a:t>الديموقراطية على مبدأ الفصل بين السلطات التشريعية والتنفيذية والقضائية وعلى دستور فوق السلطة يقر بتساوي المواطنين في الحقوق والواجبات وقدسية القضاء ويحظر الغاء  النظام الديمقراطي نفسه </a:t>
            </a:r>
            <a:r>
              <a:rPr lang="en-US" b="0" i="0" u="none" strike="noStrike" baseline="0" dirty="0" smtClean="0">
                <a:latin typeface="Simplified Arabic"/>
                <a:cs typeface="Simplified Arabic"/>
              </a:rPr>
              <a:t> </a:t>
            </a:r>
            <a:r>
              <a:rPr lang="ar-IQ" b="0" i="0" u="none" strike="noStrike" baseline="0" dirty="0" smtClean="0">
                <a:latin typeface="Simplified Arabic"/>
                <a:cs typeface="Simplified Arabic"/>
              </a:rPr>
              <a:t>.</a:t>
            </a:r>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50100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والديموقراطية </a:t>
            </a:r>
            <a:r>
              <a:rPr lang="ar-IQ" b="0" i="0" u="none" strike="noStrike" baseline="0" dirty="0" smtClean="0">
                <a:latin typeface="Simplified Arabic"/>
                <a:cs typeface="Simplified Arabic"/>
              </a:rPr>
              <a:t>تكفل حرية التعبير وحقوق الانسان وكرامته وحرية التنظيم وتكوين الاحزاب والنقابات والجمعيات وحقها في المنافسة من اجل الوصول الى السلطة ، وبعبارة اخرى فالديموقراطية هي ذلك الترتيب المنظم الذي يهدف الى الوصول  للقرارات السياسية والذي يمكن الافراد من خلاله اكتساب السلطة والحصول على الاصوات عن طريق التنافس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69546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2800" b="0" i="0" u="none" strike="noStrike" baseline="0" dirty="0" smtClean="0">
                <a:latin typeface="Simplified Arabic"/>
                <a:cs typeface="Simplified Arabic"/>
              </a:rPr>
              <a:t/>
            </a:r>
            <a:br>
              <a:rPr lang="ar-IQ" sz="2800" b="0" i="0" u="none" strike="noStrike" baseline="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dirty="0" smtClean="0">
                <a:latin typeface="Simplified Arabic"/>
                <a:cs typeface="Simplified Arabic"/>
              </a:rPr>
              <a:t/>
            </a:r>
            <a:br>
              <a:rPr lang="ar-IQ" sz="2800" dirty="0" smtClean="0">
                <a:latin typeface="Simplified Arabic"/>
                <a:cs typeface="Simplified Arabic"/>
              </a:rPr>
            </a:br>
            <a:r>
              <a:rPr lang="ar-IQ" sz="2800" dirty="0">
                <a:latin typeface="Simplified Arabic"/>
                <a:cs typeface="Simplified Arabic"/>
              </a:rPr>
              <a:t/>
            </a:r>
            <a:br>
              <a:rPr lang="ar-IQ" sz="2800" dirty="0">
                <a:latin typeface="Simplified Arabic"/>
                <a:cs typeface="Simplified Arabic"/>
              </a:rPr>
            </a:br>
            <a:r>
              <a:rPr lang="ar-IQ" sz="2800" b="0" i="0" u="none" strike="noStrike" baseline="0" dirty="0" smtClean="0">
                <a:latin typeface="Simplified Arabic"/>
                <a:cs typeface="Simplified Arabic"/>
              </a:rPr>
              <a:t>رابعا- </a:t>
            </a:r>
            <a:r>
              <a:rPr lang="ar-IQ" sz="2800" b="0" i="0" u="none" strike="noStrike" baseline="0" dirty="0" smtClean="0">
                <a:latin typeface="Simplified Arabic"/>
                <a:cs typeface="Simplified Arabic"/>
              </a:rPr>
              <a:t>النسبية : من ابرز سمات الديموقراطية نسبيتها واذا ما ادعت الكمال تحولت حكما الى دكتاتورية وتصبح عاجزة عن تحقيق تطورها وتقدمها واغناء جوهرها الانساني والديموقراطي والذي يعتقد بان الذي حققته من نصر هو خاتمة المطاف </a:t>
            </a:r>
            <a:r>
              <a:rPr lang="ar-IQ" sz="2800" b="0" i="0" u="none" strike="noStrike" baseline="0" dirty="0" err="1" smtClean="0">
                <a:latin typeface="Simplified Arabic"/>
                <a:cs typeface="Simplified Arabic"/>
              </a:rPr>
              <a:t>لايعتبر</a:t>
            </a:r>
            <a:r>
              <a:rPr lang="ar-IQ" sz="2800" b="0" i="0" u="none" strike="noStrike" baseline="0" dirty="0" smtClean="0">
                <a:latin typeface="Simplified Arabic"/>
                <a:cs typeface="Simplified Arabic"/>
              </a:rPr>
              <a:t> ديموقراطيا حقيقيا ان الديموقراطي الحقيقي هو الذي يؤمن بأن الديموقراطية هي تحقيق دائم لتوازن القوى في المجتمع وان الذين يطالبون بديموقراطية غير مشروطة انما يطالبون بتشويه الديموقراطية نفسها وتحويلها الى فوضى ان</a:t>
            </a:r>
            <a:r>
              <a:rPr lang="ar-IQ" sz="2800" b="0" i="0" u="sng" strike="noStrike" baseline="0" dirty="0" smtClean="0">
                <a:latin typeface="Simplified Arabic"/>
                <a:cs typeface="Simplified Arabic"/>
              </a:rPr>
              <a:t> الديموقراطية غير مطلقة العدالة في جوهرها انما هي تحمل في داخلها بعض عناصر الاستبداد فطالما هي نسبية فنسبيتها تؤكد عنصر الاستبداد فيها الا انها تظل مع ذلك خير نظام انساني عرفته البشرية .</a:t>
            </a:r>
            <a:endParaRPr lang="ar-IQ" sz="2800"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377205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خامسا- </a:t>
            </a:r>
            <a:r>
              <a:rPr lang="ar-IQ" b="0" i="0" u="sng" strike="noStrike" baseline="0" dirty="0" smtClean="0">
                <a:latin typeface="Simplified Arabic"/>
                <a:cs typeface="Simplified Arabic"/>
              </a:rPr>
              <a:t>الديموقراطية وسيلة وليست غاية </a:t>
            </a:r>
            <a:r>
              <a:rPr lang="ar-IQ" b="0" i="0" u="none" strike="noStrike" baseline="0" dirty="0" smtClean="0">
                <a:latin typeface="Simplified Arabic"/>
                <a:cs typeface="Simplified Arabic"/>
              </a:rPr>
              <a:t>: لم تكن الديموقراطية حلا كاملا لمشاكل المجتمع الانساني ,لكنها منذ زمن الاغريق الى يومنا هذا عدت اطارا ووسيلة تمهد الطريق للعمل على حل المشاكل بشكل عملي وعقلاني وانساني في آن واحد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39513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b="0" i="0" u="none" strike="noStrike" baseline="0" dirty="0" smtClean="0">
                <a:latin typeface="Simplified Arabic"/>
                <a:cs typeface="Simplified Arabic"/>
              </a:rPr>
              <a:t>فالديموقراطية </a:t>
            </a:r>
            <a:r>
              <a:rPr lang="ar-IQ" sz="3600" b="0" i="0" u="none" strike="noStrike" baseline="0" dirty="0" smtClean="0">
                <a:latin typeface="Simplified Arabic"/>
                <a:cs typeface="Simplified Arabic"/>
              </a:rPr>
              <a:t>وسيلة عملية للحكم لأنها اقرب الى طبيعة البشر الذين يتطلعون نحو المساواة امام الله  تعالى والقانون كذلك لأنها تعمل على عقد وحل امور الناس لأنها من افكارهم وتمثل انعكاسا </a:t>
            </a:r>
            <a:r>
              <a:rPr lang="ar-IQ" sz="3600" b="0" i="0" u="none" strike="noStrike" baseline="0" dirty="0" err="1" smtClean="0">
                <a:latin typeface="Simplified Arabic"/>
                <a:cs typeface="Simplified Arabic"/>
              </a:rPr>
              <a:t>لأرائهم</a:t>
            </a:r>
            <a:r>
              <a:rPr lang="ar-IQ" sz="3600" b="0" i="0" u="none" strike="noStrike" baseline="0" dirty="0" smtClean="0">
                <a:latin typeface="Simplified Arabic"/>
                <a:cs typeface="Simplified Arabic"/>
              </a:rPr>
              <a:t>  وهي وسيلة عقلانية لأنها لا تنبثق من منطلقات غيبية او اوامر </a:t>
            </a:r>
            <a:r>
              <a:rPr lang="ar-IQ" sz="3600" b="0" i="0" u="none" strike="noStrike" baseline="0" dirty="0" err="1" smtClean="0">
                <a:latin typeface="Simplified Arabic"/>
                <a:cs typeface="Simplified Arabic"/>
              </a:rPr>
              <a:t>خاجة</a:t>
            </a:r>
            <a:r>
              <a:rPr lang="ar-IQ" sz="3600" b="0" i="0" u="none" strike="noStrike" baseline="0" dirty="0" smtClean="0">
                <a:latin typeface="Simplified Arabic"/>
                <a:cs typeface="Simplified Arabic"/>
              </a:rPr>
              <a:t> عن الطبيعة او عن طبيعة البشر بل </a:t>
            </a:r>
            <a:r>
              <a:rPr lang="ar-IQ" sz="3600" b="0" i="0" u="none" strike="noStrike" baseline="0" dirty="0" err="1" smtClean="0">
                <a:latin typeface="Simplified Arabic"/>
                <a:cs typeface="Simplified Arabic"/>
              </a:rPr>
              <a:t>لانها</a:t>
            </a:r>
            <a:r>
              <a:rPr lang="ar-IQ" sz="3600" b="0" i="0" u="none" strike="noStrike" baseline="0" dirty="0" smtClean="0">
                <a:latin typeface="Simplified Arabic"/>
                <a:cs typeface="Simplified Arabic"/>
              </a:rPr>
              <a:t> تأتي من وحي التجربة والخطأ ومن عقل الانسان ونتائج المجتمع تعكس رغبات هذا المجتمع بالدرجة الاولى وان كانت </a:t>
            </a:r>
            <a:r>
              <a:rPr lang="ar-IQ" sz="3600" b="0" i="0" u="none" strike="noStrike" baseline="0" dirty="0" err="1" smtClean="0">
                <a:latin typeface="Simplified Arabic"/>
                <a:cs typeface="Simplified Arabic"/>
              </a:rPr>
              <a:t>لاعارض</a:t>
            </a:r>
            <a:r>
              <a:rPr lang="ar-IQ" sz="3600" b="0" i="0" u="none" strike="noStrike" baseline="0" dirty="0" smtClean="0">
                <a:latin typeface="Simplified Arabic"/>
                <a:cs typeface="Simplified Arabic"/>
              </a:rPr>
              <a:t> قيمة المتوازنة سواء كان منبعها روحيا ام اجتماعيا.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99398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b="0" i="0" u="none" strike="noStrike" baseline="0" dirty="0" smtClean="0">
                <a:latin typeface="Simplified Arabic"/>
                <a:cs typeface="Simplified Arabic"/>
              </a:rPr>
              <a:t>سادسا- </a:t>
            </a:r>
            <a:r>
              <a:rPr lang="ar-IQ" sz="3600" b="0" i="0" u="none" strike="noStrike" baseline="0" dirty="0" smtClean="0">
                <a:latin typeface="Simplified Arabic"/>
                <a:cs typeface="Simplified Arabic"/>
              </a:rPr>
              <a:t>الانسانية : الديموقراطية انسانية </a:t>
            </a:r>
            <a:r>
              <a:rPr lang="ar-IQ" sz="3600" b="0" i="0" u="none" strike="noStrike" baseline="0" dirty="0" err="1" smtClean="0">
                <a:latin typeface="Simplified Arabic"/>
                <a:cs typeface="Simplified Arabic"/>
              </a:rPr>
              <a:t>لانها</a:t>
            </a:r>
            <a:r>
              <a:rPr lang="ar-IQ" sz="3600" b="0" i="0" u="none" strike="noStrike" baseline="0" dirty="0" smtClean="0">
                <a:latin typeface="Simplified Arabic"/>
                <a:cs typeface="Simplified Arabic"/>
              </a:rPr>
              <a:t> تحقق اكثر من اي وسيلة اخرى للحكم ذاتية الانسان وقيمته الاساسية المولودة معه حية من الخالق وتفسح المجال لموائمة العقل والنقل . وهي انسانية كذلك </a:t>
            </a:r>
            <a:r>
              <a:rPr lang="ar-IQ" sz="3600" b="0" i="0" u="none" strike="noStrike" baseline="0" dirty="0" err="1" smtClean="0">
                <a:latin typeface="Simplified Arabic"/>
                <a:cs typeface="Simplified Arabic"/>
              </a:rPr>
              <a:t>لانها</a:t>
            </a:r>
            <a:r>
              <a:rPr lang="ar-IQ" sz="3600" b="0" i="0" u="none" strike="noStrike" baseline="0" dirty="0" smtClean="0">
                <a:latin typeface="Simplified Arabic"/>
                <a:cs typeface="Simplified Arabic"/>
              </a:rPr>
              <a:t> في وقع الحال تتطور مع تطور فكر ورغبات البشر تتقلب مع تقلب الازمان دون اللجوء الى العنف بل الاعتماد على العقل والحوار لتحقيق ما يمكن ان  تسميه حقا ثورة سلمية بيضاء وتحقق  مع كل عملية انتخابية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477331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والديموقراطية </a:t>
            </a:r>
            <a:r>
              <a:rPr lang="ar-IQ" b="0" i="0" u="none" strike="noStrike" baseline="0" dirty="0" smtClean="0">
                <a:latin typeface="Simplified Arabic"/>
                <a:cs typeface="Simplified Arabic"/>
              </a:rPr>
              <a:t>وسطية لأنها تحافظ على امرين معا : الاول –استيعاب اكبر عدد ممكن من الآراء وتعيينها باتجاه معين مع الحفاظ على حقوق الاقليات والاقرار بتعددية الرأي .الثاني – لان بها ما يكفي من الرحمة للعمل على تحقيق العدالة للطبقات الاقل حظا في المجتمع وما يكفي من الطموح لترقى به نحو الاعلى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462530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خصائص ومبادئ الديموقراطية</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67044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المبحث الاول خصائص الديموقراطية</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94181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b="0" i="0" u="none" strike="noStrike" baseline="0" dirty="0" smtClean="0">
                <a:latin typeface="Simplified Arabic"/>
                <a:cs typeface="Simplified Arabic"/>
              </a:rPr>
              <a:t>اولا-المؤسساتية </a:t>
            </a:r>
            <a:r>
              <a:rPr lang="ar-IQ" sz="3200" b="0" i="0" u="none" strike="noStrike" baseline="0" dirty="0" smtClean="0">
                <a:latin typeface="Simplified Arabic"/>
                <a:cs typeface="Simplified Arabic"/>
              </a:rPr>
              <a:t>: وهي حكم الشعب نفسه بنفسه ولنفسه من خلال مؤسسات تحدد اشكالها وطبيعتها خصوصيات المرحلة التاريخية التي توجد فيها وهذا يعني ان الشعب لا يملك السلطة بشكل مباشر بل عن طريق </a:t>
            </a:r>
            <a:r>
              <a:rPr lang="ar-IQ" sz="3200" b="0" i="0" u="none" strike="noStrike" baseline="0" dirty="0" err="1" smtClean="0">
                <a:latin typeface="Simplified Arabic"/>
                <a:cs typeface="Simplified Arabic"/>
              </a:rPr>
              <a:t>مؤسساتته</a:t>
            </a:r>
            <a:r>
              <a:rPr lang="ar-IQ" sz="3200" b="0" i="0" u="none" strike="noStrike" baseline="0" dirty="0" smtClean="0">
                <a:latin typeface="Simplified Arabic"/>
                <a:cs typeface="Simplified Arabic"/>
              </a:rPr>
              <a:t> المتغيرة تاريخيا وممثليه ،وان انتخاب الحكومة من الشعب دون اي تدخل او ضغط من احد يعد المؤشر الوحيد الذي يبين رضا الشعب او عدم رضاه عن سياسة حكومته اما الذي يقرر هذا التغيير ويوضح موضعه وشكله وعمقه هو الشعب وارادته ايضا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42957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اما </a:t>
            </a:r>
            <a:r>
              <a:rPr lang="ar-IQ" b="0" i="0" u="none" strike="noStrike" baseline="0" dirty="0" smtClean="0">
                <a:latin typeface="Simplified Arabic"/>
                <a:cs typeface="Simplified Arabic"/>
              </a:rPr>
              <a:t>هدف التغيير هنا هو تحقيق حالة التوازن المستمر بين القوى الاجتماعية المتصارعة اي تغيير اتجاهات القوى الطبقية المتصارعة وادخالها في تحالفات  مؤقتة تفرض طبيعة المرحلة التاريخية المحددة وخصوصيتها ومن ثم طبيعة التحالفات الطبقية نفسها ومصالحها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63194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فالشعب </a:t>
            </a:r>
            <a:r>
              <a:rPr lang="ar-IQ" sz="3200" b="0" i="0" u="none" strike="noStrike" baseline="0" dirty="0" smtClean="0">
                <a:latin typeface="Simplified Arabic"/>
                <a:cs typeface="Simplified Arabic"/>
              </a:rPr>
              <a:t>لا يمكن ان يحكم نفسه بنفسه وانما من خلال الدستور الذي يتضمن التوفيق بين صناعة السلطة والحرية فهو يضمنها في اطار عملية مقننة تضمن التوازن وعدم التجاوز بين سلطة مقيدة وحرية منظمة وهي بشرطيها تنصب على اسهام فاعل </a:t>
            </a:r>
            <a:r>
              <a:rPr lang="ar-IQ" sz="3200" b="0" i="0" u="none" strike="noStrike" baseline="0" dirty="0" err="1" smtClean="0">
                <a:latin typeface="Simplified Arabic"/>
                <a:cs typeface="Simplified Arabic"/>
              </a:rPr>
              <a:t>للافراد</a:t>
            </a:r>
            <a:r>
              <a:rPr lang="ar-IQ" sz="3200" b="0" i="0" u="none" strike="noStrike" baseline="0" dirty="0" smtClean="0">
                <a:latin typeface="Simplified Arabic"/>
                <a:cs typeface="Simplified Arabic"/>
              </a:rPr>
              <a:t> في ادارة شؤونهم العامة دون تمييز ما وتعني الاقرار بحقوق الافراد وحرياتهم وضمان الوسائل الفاعلة لحماية هذه الحقوق وتعني في الاول اختيار نظام حكم يحقق هذا الاسهام وتحفظ التوازن بين الهيئات بتداول سلمي يعزز الدور الاول لمجموع الافراد في اختيار اعضاء هذه الهيئات الحكومية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991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ثانيا- </a:t>
            </a:r>
            <a:r>
              <a:rPr lang="ar-IQ" b="0" i="0" u="none" strike="noStrike" baseline="0" dirty="0" smtClean="0">
                <a:latin typeface="Simplified Arabic"/>
                <a:cs typeface="Simplified Arabic"/>
              </a:rPr>
              <a:t>امتلاك الوعي : </a:t>
            </a:r>
            <a:r>
              <a:rPr lang="ar-IQ" b="0" i="0" u="sng" strike="noStrike" baseline="0" dirty="0" smtClean="0">
                <a:latin typeface="Simplified Arabic"/>
                <a:cs typeface="Simplified Arabic"/>
              </a:rPr>
              <a:t>ان الديموقراطية نقيض الدكتاتورية</a:t>
            </a:r>
            <a:r>
              <a:rPr lang="ar-IQ" b="0" i="0" u="none" strike="noStrike" baseline="0" dirty="0" smtClean="0">
                <a:latin typeface="Simplified Arabic"/>
                <a:cs typeface="Simplified Arabic"/>
              </a:rPr>
              <a:t> وان الشرط الاساس لممارستها بشكلها الامثل هو امتلاك الوعي واذا لم يتوفر الوعي الكافي لممارستها يجب على الجهات المعنية ان تسعى دائما لخلقه عند جماهيرها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70199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ثالثا- </a:t>
            </a:r>
            <a:r>
              <a:rPr lang="ar-IQ" b="0" i="0" u="none" strike="noStrike" baseline="0" dirty="0" smtClean="0">
                <a:latin typeface="Simplified Arabic"/>
                <a:cs typeface="Simplified Arabic"/>
              </a:rPr>
              <a:t>المساواة :لكي تكون الديموقراطية ناجحة في ممارستها وملائمة لخصوصيات الواقع يتطلب منا ذلك ان نفرض دائما وبدقة متى نختار الحل الوسط ومتى تنصرف بوجهنا عنه علينا ان نتعلم كديموقراطيين متى نكون متسامحين ومتى نمارس القوة فالديموقراطية بتسامحها كثيرا ما تحفر قبرها بيدها اي تتحول الى فوضى عندما لا تمتلك الشروط الكافية لممارستها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92192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ومن </a:t>
            </a:r>
            <a:r>
              <a:rPr lang="ar-IQ" b="0" i="0" u="none" strike="noStrike" baseline="0" dirty="0" smtClean="0">
                <a:latin typeface="Simplified Arabic"/>
                <a:cs typeface="Simplified Arabic"/>
              </a:rPr>
              <a:t>ثم فأن </a:t>
            </a:r>
            <a:r>
              <a:rPr lang="ar-IQ" b="0" i="0" u="sng" strike="noStrike" baseline="0" dirty="0" smtClean="0">
                <a:latin typeface="Simplified Arabic"/>
                <a:cs typeface="Simplified Arabic"/>
              </a:rPr>
              <a:t>جوهر </a:t>
            </a:r>
            <a:r>
              <a:rPr lang="ar-IQ" b="0" i="0" u="sng" strike="noStrike" baseline="0" dirty="0" err="1" smtClean="0">
                <a:latin typeface="Simplified Arabic"/>
                <a:cs typeface="Simplified Arabic"/>
              </a:rPr>
              <a:t>الديموقرطية</a:t>
            </a:r>
            <a:r>
              <a:rPr lang="ar-IQ" b="0" i="0" u="sng" strike="noStrike" baseline="0" dirty="0" smtClean="0">
                <a:latin typeface="Simplified Arabic"/>
                <a:cs typeface="Simplified Arabic"/>
              </a:rPr>
              <a:t> هو ان المواطنين المتساوين في الحقوق هم مصدر شرعية الحكم ، اذ تحكم الاغلبية من خلال ممثلين وصلوا الى سدة الحكم عبر انتخابات عامة حرة وسرية تجري بشكل دوري واضعين قوانين نابعة من رؤيتهم للتطبيق في المجتمع ومتى مرأى المجتمع ان هذه القوانين تحتاج الى تغيير تتغير بطرق متعارف عليها . </a:t>
            </a:r>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7945046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Words>
  <Application>Microsoft Office PowerPoint</Application>
  <PresentationFormat>عرض على الشاشة (3:4)‏</PresentationFormat>
  <Paragraphs>16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الفصل الثاني</vt:lpstr>
      <vt:lpstr>خصائص ومبادئ الديموقراطية</vt:lpstr>
      <vt:lpstr>المبحث الاول خصائص الديموقراطية</vt:lpstr>
      <vt:lpstr>             اولا-المؤسساتية : وهي حكم الشعب نفسه بنفسه ولنفسه من خلال مؤسسات تحدد اشكالها وطبيعتها خصوصيات المرحلة التاريخية التي توجد فيها وهذا يعني ان الشعب لا يملك السلطة بشكل مباشر بل عن طريق مؤسساتته المتغيرة تاريخيا وممثليه ،وان انتخاب الحكومة من الشعب دون اي تدخل او ضغط من احد يعد المؤشر الوحيد الذي يبين رضا الشعب او عدم رضاه عن سياسة حكومته اما الذي يقرر هذا التغيير ويوضح موضعه وشكله وعمقه هو الشعب وارادته ايضا .</vt:lpstr>
      <vt:lpstr>          اما هدف التغيير هنا هو تحقيق حالة التوازن المستمر بين القوى الاجتماعية المتصارعة اي تغيير اتجاهات القوى الطبقية المتصارعة وادخالها في تحالفات  مؤقتة تفرض طبيعة المرحلة التاريخية المحددة وخصوصيتها ومن ثم طبيعة التحالفات الطبقية نفسها ومصالحها . </vt:lpstr>
      <vt:lpstr>            فالشعب لا يمكن ان يحكم نفسه بنفسه وانما من خلال الدستور الذي يتضمن التوفيق بين صناعة السلطة والحرية فهو يضمنها في اطار عملية مقننة تضمن التوازن وعدم التجاوز بين سلطة مقيدة وحرية منظمة وهي بشرطيها تنصب على اسهام فاعل للافراد في ادارة شؤونهم العامة دون تمييز ما وتعني الاقرار بحقوق الافراد وحرياتهم وضمان الوسائل الفاعلة لحماية هذه الحقوق وتعني في الاول اختيار نظام حكم يحقق هذا الاسهام وتحفظ التوازن بين الهيئات بتداول سلمي يعزز الدور الاول لمجموع الافراد في اختيار اعضاء هذه الهيئات الحكومية .</vt:lpstr>
      <vt:lpstr>          ثانيا- امتلاك الوعي : ان الديموقراطية نقيض الدكتاتورية وان الشرط الاساس لممارستها بشكلها الامثل هو امتلاك الوعي واذا لم يتوفر الوعي الكافي لممارستها يجب على الجهات المعنية ان تسعى دائما لخلقه عند جماهيرها . </vt:lpstr>
      <vt:lpstr>        ثالثا- المساواة :لكي تكون الديموقراطية ناجحة في ممارستها وملائمة لخصوصيات الواقع يتطلب منا ذلك ان نفرض دائما وبدقة متى نختار الحل الوسط ومتى تنصرف بوجهنا عنه علينا ان نتعلم كديموقراطيين متى نكون متسامحين ومتى نمارس القوة فالديموقراطية بتسامحها كثيرا ما تحفر قبرها بيدها اي تتحول الى فوضى عندما لا تمتلك الشروط الكافية لممارستها .  </vt:lpstr>
      <vt:lpstr>          ومن ثم فأن جوهر الديموقرطية هو ان المواطنين المتساوين في الحقوق هم مصدر شرعية الحكم ، اذ تحكم الاغلبية من خلال ممثلين وصلوا الى سدة الحكم عبر انتخابات عامة حرة وسرية تجري بشكل دوري واضعين قوانين نابعة من رؤيتهم للتطبيق في المجتمع ومتى مرأى المجتمع ان هذه القوانين تحتاج الى تغيير تتغير بطرق متعارف عليها . </vt:lpstr>
      <vt:lpstr>          وتقوم الديموقراطية على مبدأ الفصل بين السلطات التشريعية والتنفيذية والقضائية وعلى دستور فوق السلطة يقر بتساوي المواطنين في الحقوق والواجبات وقدسية القضاء ويحظر الغاء  النظام الديمقراطي نفسه  .</vt:lpstr>
      <vt:lpstr>            والديموقراطية تكفل حرية التعبير وحقوق الانسان وكرامته وحرية التنظيم وتكوين الاحزاب والنقابات والجمعيات وحقها في المنافسة من اجل الوصول الى السلطة ، وبعبارة اخرى فالديموقراطية هي ذلك الترتيب المنظم الذي يهدف الى الوصول  للقرارات السياسية والذي يمكن الافراد من خلاله اكتساب السلطة والحصول على الاصوات عن طريق التنافس . </vt:lpstr>
      <vt:lpstr>              رابعا- النسبية : من ابرز سمات الديموقراطية نسبيتها واذا ما ادعت الكمال تحولت حكما الى دكتاتورية وتصبح عاجزة عن تحقيق تطورها وتقدمها واغناء جوهرها الانساني والديموقراطي والذي يعتقد بان الذي حققته من نصر هو خاتمة المطاف لايعتبر ديموقراطيا حقيقيا ان الديموقراطي الحقيقي هو الذي يؤمن بأن الديموقراطية هي تحقيق دائم لتوازن القوى في المجتمع وان الذين يطالبون بديموقراطية غير مشروطة انما يطالبون بتشويه الديموقراطية نفسها وتحويلها الى فوضى ان الديموقراطية غير مطلقة العدالة في جوهرها انما هي تحمل في داخلها بعض عناصر الاستبداد فطالما هي نسبية فنسبيتها تؤكد عنصر الاستبداد فيها الا انها تظل مع ذلك خير نظام انساني عرفته البشرية .</vt:lpstr>
      <vt:lpstr>          خامسا- الديموقراطية وسيلة وليست غاية : لم تكن الديموقراطية حلا كاملا لمشاكل المجتمع الانساني ,لكنها منذ زمن الاغريق الى يومنا هذا عدت اطارا ووسيلة تمهد الطريق للعمل على حل المشاكل بشكل عملي وعقلاني وانساني في آن واحد .</vt:lpstr>
      <vt:lpstr>         فالديموقراطية وسيلة عملية للحكم لأنها اقرب الى طبيعة البشر الذين يتطلعون نحو المساواة امام الله  تعالى والقانون كذلك لأنها تعمل على عقد وحل امور الناس لأنها من افكارهم وتمثل انعكاسا لأرائهم  وهي وسيلة عقلانية لأنها لا تنبثق من منطلقات غيبية او اوامر خاجة عن الطبيعة او عن طبيعة البشر بل لانها تأتي من وحي التجربة والخطأ ومن عقل الانسان ونتائج المجتمع تعكس رغبات هذا المجتمع بالدرجة الاولى وان كانت لاعارض قيمة المتوازنة سواء كان منبعها روحيا ام اجتماعيا. </vt:lpstr>
      <vt:lpstr>           سادسا- الانسانية : الديموقراطية انسانية لانها تحقق اكثر من اي وسيلة اخرى للحكم ذاتية الانسان وقيمته الاساسية المولودة معه حية من الخالق وتفسح المجال لموائمة العقل والنقل . وهي انسانية كذلك لانها في وقع الحال تتطور مع تطور فكر ورغبات البشر تتقلب مع تقلب الازمان دون اللجوء الى العنف بل الاعتماد على العقل والحوار لتحقيق ما يمكن ان  تسميه حقا ثورة سلمية بيضاء وتحقق  مع كل عملية انتخابية . </vt:lpstr>
      <vt:lpstr>          والديموقراطية وسطية لأنها تحافظ على امرين معا : الاول –استيعاب اكبر عدد ممكن من الآراء وتعيينها باتجاه معين مع الحفاظ على حقوق الاقليات والاقرار بتعددية الرأي .الثاني – لان بها ما يكفي من الرحمة للعمل على تحقيق العدالة للطبقات الاقل حظا في المجتمع وما يكفي من الطموح لترقى به نحو الاعلى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DR.Ahmed Saker 2o1O</dc:creator>
  <cp:lastModifiedBy>DR.Ahmed Saker 2o1O</cp:lastModifiedBy>
  <cp:revision>1</cp:revision>
  <dcterms:created xsi:type="dcterms:W3CDTF">2023-10-03T19:43:59Z</dcterms:created>
  <dcterms:modified xsi:type="dcterms:W3CDTF">2023-10-03T19:48:02Z</dcterms:modified>
</cp:coreProperties>
</file>