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63" r:id="rId4"/>
    <p:sldId id="265" r:id="rId5"/>
    <p:sldId id="266" r:id="rId6"/>
    <p:sldId id="267" r:id="rId7"/>
    <p:sldId id="268" r:id="rId8"/>
    <p:sldId id="272" r:id="rId9"/>
    <p:sldId id="281"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23C9EA9-0170-4F82-93D3-9E3F566FC57E}"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F92655-7736-47F6-B131-EB63EBEB7B07}" type="slidenum">
              <a:rPr lang="ar-SA" smtClean="0"/>
              <a:t>‹#›</a:t>
            </a:fld>
            <a:endParaRPr lang="ar-SA"/>
          </a:p>
        </p:txBody>
      </p:sp>
    </p:spTree>
    <p:extLst>
      <p:ext uri="{BB962C8B-B14F-4D97-AF65-F5344CB8AC3E}">
        <p14:creationId xmlns:p14="http://schemas.microsoft.com/office/powerpoint/2010/main" val="196108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23C9EA9-0170-4F82-93D3-9E3F566FC57E}"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F92655-7736-47F6-B131-EB63EBEB7B07}" type="slidenum">
              <a:rPr lang="ar-SA" smtClean="0"/>
              <a:t>‹#›</a:t>
            </a:fld>
            <a:endParaRPr lang="ar-SA"/>
          </a:p>
        </p:txBody>
      </p:sp>
    </p:spTree>
    <p:extLst>
      <p:ext uri="{BB962C8B-B14F-4D97-AF65-F5344CB8AC3E}">
        <p14:creationId xmlns:p14="http://schemas.microsoft.com/office/powerpoint/2010/main" val="3481123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23C9EA9-0170-4F82-93D3-9E3F566FC57E}"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F92655-7736-47F6-B131-EB63EBEB7B07}" type="slidenum">
              <a:rPr lang="ar-SA" smtClean="0"/>
              <a:t>‹#›</a:t>
            </a:fld>
            <a:endParaRPr lang="ar-SA"/>
          </a:p>
        </p:txBody>
      </p:sp>
    </p:spTree>
    <p:extLst>
      <p:ext uri="{BB962C8B-B14F-4D97-AF65-F5344CB8AC3E}">
        <p14:creationId xmlns:p14="http://schemas.microsoft.com/office/powerpoint/2010/main" val="2366999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23C9EA9-0170-4F82-93D3-9E3F566FC57E}"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F92655-7736-47F6-B131-EB63EBEB7B07}" type="slidenum">
              <a:rPr lang="ar-SA" smtClean="0"/>
              <a:t>‹#›</a:t>
            </a:fld>
            <a:endParaRPr lang="ar-SA"/>
          </a:p>
        </p:txBody>
      </p:sp>
    </p:spTree>
    <p:extLst>
      <p:ext uri="{BB962C8B-B14F-4D97-AF65-F5344CB8AC3E}">
        <p14:creationId xmlns:p14="http://schemas.microsoft.com/office/powerpoint/2010/main" val="814725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23C9EA9-0170-4F82-93D3-9E3F566FC57E}"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F92655-7736-47F6-B131-EB63EBEB7B07}" type="slidenum">
              <a:rPr lang="ar-SA" smtClean="0"/>
              <a:t>‹#›</a:t>
            </a:fld>
            <a:endParaRPr lang="ar-SA"/>
          </a:p>
        </p:txBody>
      </p:sp>
    </p:spTree>
    <p:extLst>
      <p:ext uri="{BB962C8B-B14F-4D97-AF65-F5344CB8AC3E}">
        <p14:creationId xmlns:p14="http://schemas.microsoft.com/office/powerpoint/2010/main" val="1313997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23C9EA9-0170-4F82-93D3-9E3F566FC57E}"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F92655-7736-47F6-B131-EB63EBEB7B07}" type="slidenum">
              <a:rPr lang="ar-SA" smtClean="0"/>
              <a:t>‹#›</a:t>
            </a:fld>
            <a:endParaRPr lang="ar-SA"/>
          </a:p>
        </p:txBody>
      </p:sp>
    </p:spTree>
    <p:extLst>
      <p:ext uri="{BB962C8B-B14F-4D97-AF65-F5344CB8AC3E}">
        <p14:creationId xmlns:p14="http://schemas.microsoft.com/office/powerpoint/2010/main" val="125796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23C9EA9-0170-4F82-93D3-9E3F566FC57E}"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DF92655-7736-47F6-B131-EB63EBEB7B07}" type="slidenum">
              <a:rPr lang="ar-SA" smtClean="0"/>
              <a:t>‹#›</a:t>
            </a:fld>
            <a:endParaRPr lang="ar-SA"/>
          </a:p>
        </p:txBody>
      </p:sp>
    </p:spTree>
    <p:extLst>
      <p:ext uri="{BB962C8B-B14F-4D97-AF65-F5344CB8AC3E}">
        <p14:creationId xmlns:p14="http://schemas.microsoft.com/office/powerpoint/2010/main" val="3563889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23C9EA9-0170-4F82-93D3-9E3F566FC57E}" type="datetimeFigureOut">
              <a:rPr lang="ar-SA" smtClean="0"/>
              <a:t>23/03/1445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DF92655-7736-47F6-B131-EB63EBEB7B07}" type="slidenum">
              <a:rPr lang="ar-SA" smtClean="0"/>
              <a:t>‹#›</a:t>
            </a:fld>
            <a:endParaRPr lang="ar-SA"/>
          </a:p>
        </p:txBody>
      </p:sp>
    </p:spTree>
    <p:extLst>
      <p:ext uri="{BB962C8B-B14F-4D97-AF65-F5344CB8AC3E}">
        <p14:creationId xmlns:p14="http://schemas.microsoft.com/office/powerpoint/2010/main" val="3466993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23C9EA9-0170-4F82-93D3-9E3F566FC57E}" type="datetimeFigureOut">
              <a:rPr lang="ar-SA" smtClean="0"/>
              <a:t>23/03/1445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DF92655-7736-47F6-B131-EB63EBEB7B07}" type="slidenum">
              <a:rPr lang="ar-SA" smtClean="0"/>
              <a:t>‹#›</a:t>
            </a:fld>
            <a:endParaRPr lang="ar-SA"/>
          </a:p>
        </p:txBody>
      </p:sp>
    </p:spTree>
    <p:extLst>
      <p:ext uri="{BB962C8B-B14F-4D97-AF65-F5344CB8AC3E}">
        <p14:creationId xmlns:p14="http://schemas.microsoft.com/office/powerpoint/2010/main" val="238525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23C9EA9-0170-4F82-93D3-9E3F566FC57E}" type="datetimeFigureOut">
              <a:rPr lang="ar-SA" smtClean="0"/>
              <a:t>23/03/1445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DF92655-7736-47F6-B131-EB63EBEB7B07}" type="slidenum">
              <a:rPr lang="ar-SA" smtClean="0"/>
              <a:t>‹#›</a:t>
            </a:fld>
            <a:endParaRPr lang="ar-SA"/>
          </a:p>
        </p:txBody>
      </p:sp>
    </p:spTree>
    <p:extLst>
      <p:ext uri="{BB962C8B-B14F-4D97-AF65-F5344CB8AC3E}">
        <p14:creationId xmlns:p14="http://schemas.microsoft.com/office/powerpoint/2010/main" val="429351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3C9EA9-0170-4F82-93D3-9E3F566FC57E}"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DF92655-7736-47F6-B131-EB63EBEB7B07}" type="slidenum">
              <a:rPr lang="ar-SA" smtClean="0"/>
              <a:t>‹#›</a:t>
            </a:fld>
            <a:endParaRPr lang="ar-SA"/>
          </a:p>
        </p:txBody>
      </p:sp>
    </p:spTree>
    <p:extLst>
      <p:ext uri="{BB962C8B-B14F-4D97-AF65-F5344CB8AC3E}">
        <p14:creationId xmlns:p14="http://schemas.microsoft.com/office/powerpoint/2010/main" val="4058938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3C9EA9-0170-4F82-93D3-9E3F566FC57E}"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DF92655-7736-47F6-B131-EB63EBEB7B07}" type="slidenum">
              <a:rPr lang="ar-SA" smtClean="0"/>
              <a:t>‹#›</a:t>
            </a:fld>
            <a:endParaRPr lang="ar-SA"/>
          </a:p>
        </p:txBody>
      </p:sp>
    </p:spTree>
    <p:extLst>
      <p:ext uri="{BB962C8B-B14F-4D97-AF65-F5344CB8AC3E}">
        <p14:creationId xmlns:p14="http://schemas.microsoft.com/office/powerpoint/2010/main" val="2886195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23C9EA9-0170-4F82-93D3-9E3F566FC57E}" type="datetimeFigureOut">
              <a:rPr lang="ar-SA" smtClean="0"/>
              <a:t>23/03/1445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F92655-7736-47F6-B131-EB63EBEB7B07}" type="slidenum">
              <a:rPr lang="ar-SA" smtClean="0"/>
              <a:t>‹#›</a:t>
            </a:fld>
            <a:endParaRPr lang="ar-SA"/>
          </a:p>
        </p:txBody>
      </p:sp>
    </p:spTree>
    <p:extLst>
      <p:ext uri="{BB962C8B-B14F-4D97-AF65-F5344CB8AC3E}">
        <p14:creationId xmlns:p14="http://schemas.microsoft.com/office/powerpoint/2010/main" val="1599289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smtClean="0">
                <a:latin typeface="Simplified Arabic"/>
                <a:cs typeface="Simplified Arabic"/>
              </a:rPr>
              <a:t>المبحث الثاني</a:t>
            </a:r>
          </a:p>
        </p:txBody>
      </p:sp>
      <p:sp>
        <p:nvSpPr>
          <p:cNvPr id="3" name="عنصر نائب للنص 2"/>
          <p:cNvSpPr>
            <a:spLocks noGrp="1"/>
          </p:cNvSpPr>
          <p:nvPr>
            <p:ph type="body" idx="1"/>
          </p:nvPr>
        </p:nvSpPr>
        <p:spPr/>
        <p:txBody>
          <a:bodyPr>
            <a:normAutofit fontScale="92500" lnSpcReduction="20000"/>
          </a:bodyPr>
          <a:lstStyle/>
          <a:p>
            <a:pPr marL="0" indent="0">
              <a:buNone/>
            </a:pPr>
            <a:r>
              <a:rPr lang="ar-IQ" b="1" i="0" u="none" strike="noStrike" baseline="0" dirty="0" smtClean="0">
                <a:latin typeface="Simplified Arabic"/>
                <a:cs typeface="Simplified Arabic"/>
              </a:rPr>
              <a:t>المبادئ الاساسية للديموقراطية</a:t>
            </a:r>
          </a:p>
          <a:p>
            <a:pPr marL="0" indent="0">
              <a:buNone/>
            </a:pPr>
            <a:r>
              <a:rPr lang="ar-IQ" b="0" i="0" u="none" strike="noStrike" baseline="0" dirty="0" smtClean="0">
                <a:latin typeface="Simplified Arabic"/>
                <a:cs typeface="Simplified Arabic"/>
              </a:rPr>
              <a:t>هناك مجموعة من المبادئ والاسس اذا لم يتم تكريسها تبقى الديموقراطية مجرد شعار دون تطبيق حقيقي  ، تتمثل هذه المبادئ بالاتي : </a:t>
            </a:r>
          </a:p>
          <a:p>
            <a:pPr marL="0" indent="0">
              <a:buNone/>
            </a:pPr>
            <a:r>
              <a:rPr lang="ar-IQ" b="1" i="0" u="none" strike="noStrike" baseline="0" dirty="0" smtClean="0">
                <a:latin typeface="Simplified Arabic"/>
                <a:cs typeface="Simplified Arabic"/>
              </a:rPr>
              <a:t>اولا- الدستور  : </a:t>
            </a:r>
            <a:r>
              <a:rPr lang="ar-IQ" b="0" i="0" u="none" strike="noStrike" baseline="0" dirty="0" smtClean="0">
                <a:latin typeface="Simplified Arabic"/>
                <a:cs typeface="Simplified Arabic"/>
              </a:rPr>
              <a:t>هو القانون الاعلى للدولة ، وعلى جميع التشريعات التي تصدر في الدولة يجب ان تخضع له </a:t>
            </a:r>
            <a:r>
              <a:rPr lang="ar-IQ" b="0" i="0" u="none" strike="noStrike" baseline="0" dirty="0" err="1" smtClean="0">
                <a:latin typeface="Simplified Arabic"/>
                <a:cs typeface="Simplified Arabic"/>
              </a:rPr>
              <a:t>وتتلائم</a:t>
            </a:r>
            <a:r>
              <a:rPr lang="ar-IQ" b="0" i="0" u="none" strike="noStrike" baseline="0" dirty="0" smtClean="0">
                <a:latin typeface="Simplified Arabic"/>
                <a:cs typeface="Simplified Arabic"/>
              </a:rPr>
              <a:t> معه وتستمد اصولها من قواعده ومبادئه ، فإذا ما تعارضت هذه التشريعات في نصوصها أو اهدافها , مع الدستور كانت الارجحية له ،ومن فكرة سيادة الدستور وتفوقه استنبط الفقه الدستوري مبدأ سمو الدستور . لسنا بحاجة الى اثبات الصفة الالزامية للقواعد والمبادئ التي يتضمنها الدستور فالأمر ليس موضع شك او جدل . </a:t>
            </a:r>
            <a:endParaRPr lang="ar-SA" dirty="0"/>
          </a:p>
        </p:txBody>
      </p:sp>
    </p:spTree>
    <p:extLst>
      <p:ext uri="{BB962C8B-B14F-4D97-AF65-F5344CB8AC3E}">
        <p14:creationId xmlns:p14="http://schemas.microsoft.com/office/powerpoint/2010/main" val="3375865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304800"/>
            <a:ext cx="8229600" cy="5821363"/>
          </a:xfrm>
        </p:spPr>
        <p:txBody>
          <a:bodyPr>
            <a:normAutofit lnSpcReduction="10000"/>
          </a:bodyPr>
          <a:lstStyle/>
          <a:p>
            <a:pPr marL="0" indent="0">
              <a:buNone/>
            </a:pPr>
            <a:r>
              <a:rPr lang="ar-IQ" b="0" i="0" u="none" strike="noStrike" baseline="0" dirty="0" smtClean="0">
                <a:latin typeface="Simplified Arabic"/>
                <a:cs typeface="Simplified Arabic"/>
              </a:rPr>
              <a:t>ان الدستور هو الذي </a:t>
            </a:r>
            <a:r>
              <a:rPr lang="ar-IQ" b="0" i="0" u="none" strike="noStrike" baseline="0" dirty="0" err="1" smtClean="0">
                <a:latin typeface="Simplified Arabic"/>
                <a:cs typeface="Simplified Arabic"/>
              </a:rPr>
              <a:t>يرسي</a:t>
            </a:r>
            <a:r>
              <a:rPr lang="ar-IQ" b="0" i="0" u="none" strike="noStrike" baseline="0" dirty="0" smtClean="0">
                <a:latin typeface="Simplified Arabic"/>
                <a:cs typeface="Simplified Arabic"/>
              </a:rPr>
              <a:t> دعائم العلاقة بين الحاكمين والمحكومين في اطار من الشرعية القانونية التي تحاسب  عليها كل الدول ذات الانظمة الديموقراطية. فالهدف الاساس لأي دستور هو السعي الى توفير نظام متكامل من </a:t>
            </a:r>
            <a:r>
              <a:rPr lang="ar-IQ" b="0" i="0" u="none" strike="noStrike" baseline="0" dirty="0" err="1" smtClean="0">
                <a:latin typeface="Simplified Arabic"/>
                <a:cs typeface="Simplified Arabic"/>
              </a:rPr>
              <a:t>الظوابط</a:t>
            </a:r>
            <a:r>
              <a:rPr lang="ar-IQ" b="0" i="0" u="none" strike="noStrike" baseline="0" dirty="0" smtClean="0">
                <a:latin typeface="Simplified Arabic"/>
                <a:cs typeface="Simplified Arabic"/>
              </a:rPr>
              <a:t> القانونية التي  بإمكانها  ان توقف اي مظهر من مظاهر الممارسة </a:t>
            </a:r>
            <a:r>
              <a:rPr lang="ar-IQ" b="0" i="0" u="none" strike="noStrike" baseline="0" dirty="0" err="1" smtClean="0">
                <a:latin typeface="Simplified Arabic"/>
                <a:cs typeface="Simplified Arabic"/>
              </a:rPr>
              <a:t>الأستبدادية</a:t>
            </a:r>
            <a:r>
              <a:rPr lang="ar-IQ" b="0" i="0" u="none" strike="noStrike" baseline="0" dirty="0" smtClean="0">
                <a:latin typeface="Simplified Arabic"/>
                <a:cs typeface="Simplified Arabic"/>
              </a:rPr>
              <a:t> او التحكمية للسلطة وتكون وسيلته الى ذلك تحديد الاجراءات والتدابير القانونية والسياسية التي يمكن بواسطتها معاقبة اي انتهاك للمعاني الاساسية التي يحرص  الدستور على </a:t>
            </a:r>
            <a:r>
              <a:rPr lang="ar-IQ" b="0" i="0" u="none" strike="noStrike" baseline="0" dirty="0" err="1" smtClean="0">
                <a:latin typeface="Simplified Arabic"/>
                <a:cs typeface="Simplified Arabic"/>
              </a:rPr>
              <a:t>تاكيدها</a:t>
            </a:r>
            <a:r>
              <a:rPr lang="ar-IQ" b="0" i="0" u="none" strike="noStrike" baseline="0" dirty="0" smtClean="0">
                <a:latin typeface="Simplified Arabic"/>
                <a:cs typeface="Simplified Arabic"/>
              </a:rPr>
              <a:t> ودفع الجميع حكاما ومحكومين الى احترامها والتقيد بها ذلك ان الدستور هو الاطار العام الذي يحدد نظام الدولة وحقوق المواطنين والجماعات وتجسيد تطلعات الشعب ، ولهذا فان اي تغيير يطرأ على البنية السياسية يتلاءم مع الاوضاع والظروف المستجدة . </a:t>
            </a:r>
            <a:endParaRPr lang="ar-SA" dirty="0"/>
          </a:p>
        </p:txBody>
      </p:sp>
    </p:spTree>
    <p:extLst>
      <p:ext uri="{BB962C8B-B14F-4D97-AF65-F5344CB8AC3E}">
        <p14:creationId xmlns:p14="http://schemas.microsoft.com/office/powerpoint/2010/main" val="2370876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762000"/>
            <a:ext cx="8229600" cy="5364163"/>
          </a:xfrm>
        </p:spPr>
        <p:txBody>
          <a:bodyPr>
            <a:normAutofit lnSpcReduction="10000"/>
          </a:bodyPr>
          <a:lstStyle/>
          <a:p>
            <a:pPr marL="0" indent="0">
              <a:buNone/>
            </a:pPr>
            <a:r>
              <a:rPr lang="ar-IQ" b="0" i="0" u="none" strike="noStrike" baseline="0" dirty="0" smtClean="0">
                <a:latin typeface="Simplified Arabic"/>
                <a:cs typeface="Simplified Arabic"/>
              </a:rPr>
              <a:t> اما نشأة الحكم الدستوري حيث تنبع جذوره من الافكار السياسية الليبرالية في </a:t>
            </a:r>
            <a:r>
              <a:rPr lang="ar-IQ" b="0" i="0" u="none" strike="noStrike" baseline="0" dirty="0" err="1" smtClean="0">
                <a:latin typeface="Simplified Arabic"/>
                <a:cs typeface="Simplified Arabic"/>
              </a:rPr>
              <a:t>اوربا</a:t>
            </a:r>
            <a:r>
              <a:rPr lang="ar-IQ" b="0" i="0" u="none" strike="noStrike" baseline="0" dirty="0" smtClean="0">
                <a:latin typeface="Simplified Arabic"/>
                <a:cs typeface="Simplified Arabic"/>
              </a:rPr>
              <a:t> الغربية والولايات المتحدة التي دافعت عن الفرد وحقوقه في الحياة والملكية وحرية العبادة والتعبير ومن اجل ضمان هذه الحريات اكد واضعو الحكم الدستوري على ضرورة تقييد صلاحيات سلطات الحكم وعلى المساواة امام القانون ونزاهة المحاكم ، وقد وجدت النظريات الحديثة الليبرالية السياسية تعبيرا عمليا في الكفاح من اجل قيام حكومة دستورية اذ تحققت اولى انتصارات الليبرالية واهمها في انكلترا فقد عمدت الطبقة التجارية الصاعدة التي دعمت اسرة تيودور الملكية في القرن السادس عشر على قيادة الحرب الثورية في القرن السابع عشر ونجحت في ارساء سيادة البرلمان ثم سيادة مجلس العموم بعد ذلك .</a:t>
            </a:r>
            <a:endParaRPr lang="ar-SA" dirty="0"/>
          </a:p>
        </p:txBody>
      </p:sp>
    </p:spTree>
    <p:extLst>
      <p:ext uri="{BB962C8B-B14F-4D97-AF65-F5344CB8AC3E}">
        <p14:creationId xmlns:p14="http://schemas.microsoft.com/office/powerpoint/2010/main" val="111246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457200"/>
            <a:ext cx="8229600" cy="5668963"/>
          </a:xfrm>
        </p:spPr>
        <p:txBody>
          <a:bodyPr>
            <a:normAutofit/>
          </a:bodyPr>
          <a:lstStyle/>
          <a:p>
            <a:pPr marL="0" indent="0">
              <a:buNone/>
            </a:pPr>
            <a:r>
              <a:rPr lang="ar-IQ" b="0" i="0" u="none" strike="noStrike" baseline="0" dirty="0" smtClean="0">
                <a:latin typeface="Simplified Arabic"/>
                <a:cs typeface="Simplified Arabic"/>
              </a:rPr>
              <a:t>كانت السمة الاساسية للدستورية العصرية ايجاد الاليات الفعالة للحد من استبداد الحكام والزامهم بتطبيق حكم القانون وكان الارتباط الوثيق بالوضع الاقتصادي وسلطة الانفاق اذ كانت اساس نشوء البرلمان في انكلترا هو التشريع للضرائب. وان ميثاق الحقوق الانكليزي الصادر عام 1689بعد انتفاضة البرلمان الثانية بدأ يعلن تدريجيا خارج حدود انكلترا خاصة بعد اعلان الاستقلال الامريكي لعام 1776 والاعلان الفرنسي لحقوق الانسان عام 1789 ، كما شهد القرن الثامن عشر بروز حكم دستوري في الولايات المتحدة وفرنسا وشهد امتداد له في المانيا وايطاليا . </a:t>
            </a:r>
            <a:endParaRPr lang="ar-SA" dirty="0"/>
          </a:p>
        </p:txBody>
      </p:sp>
    </p:spTree>
    <p:extLst>
      <p:ext uri="{BB962C8B-B14F-4D97-AF65-F5344CB8AC3E}">
        <p14:creationId xmlns:p14="http://schemas.microsoft.com/office/powerpoint/2010/main" val="3199637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والدستور ليس فقط مجموعة من القواعد القانونية المدونة في وثيقة مكتوبة تتعلق بنظام الحكم في الدولة بل هو ايضا عملية صياغة قانونية لفكرة سياسية استطاعت في صراعها مع الافكار الاخرى ان تؤكد انتصارها بوصولها الى السلطة وفرض اتجاهها وفلسفتها لقواعد قانونية ملزمة ومن هنا فان الدساتير تتبنى النظام القانوني لسلطة الدولة وتؤكد كذلك سيطرة القوة السياسية الصاعدة كما ترسي الاسس اللازمة </a:t>
            </a:r>
            <a:r>
              <a:rPr lang="ar-IQ" b="0" i="0" u="none" strike="noStrike" baseline="0" dirty="0" err="1" smtClean="0">
                <a:latin typeface="Simplified Arabic"/>
                <a:cs typeface="Simplified Arabic"/>
              </a:rPr>
              <a:t>لكفالةعنصر</a:t>
            </a:r>
            <a:r>
              <a:rPr lang="ar-IQ" b="0" i="0" u="none" strike="noStrike" baseline="0" dirty="0" smtClean="0">
                <a:latin typeface="Simplified Arabic"/>
                <a:cs typeface="Simplified Arabic"/>
              </a:rPr>
              <a:t> الشرعية لهذه القوة .</a:t>
            </a:r>
            <a:endParaRPr lang="ar-SA" dirty="0"/>
          </a:p>
        </p:txBody>
      </p:sp>
    </p:spTree>
    <p:extLst>
      <p:ext uri="{BB962C8B-B14F-4D97-AF65-F5344CB8AC3E}">
        <p14:creationId xmlns:p14="http://schemas.microsoft.com/office/powerpoint/2010/main" val="2583136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533400"/>
            <a:ext cx="8229600" cy="5592763"/>
          </a:xfrm>
        </p:spPr>
        <p:txBody>
          <a:bodyPr>
            <a:normAutofit fontScale="92500"/>
          </a:bodyPr>
          <a:lstStyle/>
          <a:p>
            <a:pPr marL="0" indent="0">
              <a:buNone/>
            </a:pPr>
            <a:r>
              <a:rPr lang="ar-IQ" b="0" i="0" u="none" strike="noStrike" baseline="0" dirty="0" smtClean="0">
                <a:latin typeface="Simplified Arabic"/>
                <a:cs typeface="Simplified Arabic"/>
              </a:rPr>
              <a:t>فالديموقراطية المعاصرة هي اليوم ممارسة تجري على وفق شرعية دستور ديموقراطي يرتكز على المبادئ العامة المشتركة للدستور الديموقراطي كما يقيم المؤسسات والآليات ويوفر الضمانات القانونية وضمانات الرأي العام الواعي والمستنير الذي تعبر عنه منظمات المجتمع ابتداء من الاحزاب السياسية والنقابات والروابط والجمعيات واجهزة الاعلام الحرة النزيه ذات الاهتمام بالشؤون العامة واذا كان الدستور الديموقراطي لا يضره ان يكون تعبيرا عن توافق مجتمعي على حدود الممارسة الديموقراطية الا انه لا يجوز ان يؤدي بذلك الى جمود ذلك التوافق وانما يجب ان يكون هناك مرونة تسمح بان يعكس التوافق الحاجة لمقتضيات التعاقد المجتمعي المتجدد ويجدد الحاجات المجتمعية وتغيير الظروف وموازين القوى في ضوء ثوابت المجتمع . </a:t>
            </a:r>
            <a:endParaRPr lang="ar-SA" dirty="0"/>
          </a:p>
        </p:txBody>
      </p:sp>
    </p:spTree>
    <p:extLst>
      <p:ext uri="{BB962C8B-B14F-4D97-AF65-F5344CB8AC3E}">
        <p14:creationId xmlns:p14="http://schemas.microsoft.com/office/powerpoint/2010/main" val="2430046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الدستور الديموقراطي يقوم على خمسة مبادئ متميزة عن غيره من الدساتير وهذه المبادئ الديموقراطية تم تجسيدها في مؤسسات دستورية تكفل في امرين </a:t>
            </a:r>
          </a:p>
          <a:p>
            <a:pPr marL="0" indent="0">
              <a:buNone/>
            </a:pPr>
            <a:r>
              <a:rPr lang="ar-IQ" b="0" i="0" u="none" strike="noStrike" baseline="0" dirty="0" smtClean="0">
                <a:latin typeface="Simplified Arabic"/>
                <a:cs typeface="Simplified Arabic"/>
              </a:rPr>
              <a:t>اولهما :تنظيم السلطات في الدولة ووضع قيود دستورية على ممارسة السلطة </a:t>
            </a:r>
          </a:p>
          <a:p>
            <a:pPr marL="0" indent="0">
              <a:buNone/>
            </a:pPr>
            <a:r>
              <a:rPr lang="ar-IQ" b="0" i="0" u="none" strike="noStrike" baseline="0" dirty="0" smtClean="0">
                <a:latin typeface="Simplified Arabic"/>
                <a:cs typeface="Simplified Arabic"/>
              </a:rPr>
              <a:t>ثانيهما :كفاله الحقوق والحريات العامة </a:t>
            </a:r>
            <a:r>
              <a:rPr lang="ar-IQ" b="0" i="0" u="none" strike="noStrike" baseline="0" dirty="0" err="1" smtClean="0">
                <a:latin typeface="Simplified Arabic"/>
                <a:cs typeface="Simplified Arabic"/>
              </a:rPr>
              <a:t>للافراد</a:t>
            </a:r>
            <a:r>
              <a:rPr lang="ar-IQ" b="0" i="0" u="none" strike="noStrike" baseline="0" dirty="0" smtClean="0">
                <a:latin typeface="Simplified Arabic"/>
                <a:cs typeface="Simplified Arabic"/>
              </a:rPr>
              <a:t> .</a:t>
            </a:r>
          </a:p>
          <a:p>
            <a:pPr marL="0" indent="0">
              <a:buNone/>
            </a:pPr>
            <a:r>
              <a:rPr lang="ar-IQ" b="0" i="0" u="none" strike="noStrike" baseline="0" dirty="0" smtClean="0">
                <a:latin typeface="Simplified Arabic"/>
                <a:cs typeface="Simplified Arabic"/>
              </a:rPr>
              <a:t>هذه المبادئ الخمسة يلاحظ وجودها جميعا في صلب كل دستور ديموقراطي وتتمثل في :</a:t>
            </a:r>
            <a:endParaRPr lang="ar-SA" dirty="0"/>
          </a:p>
        </p:txBody>
      </p:sp>
    </p:spTree>
    <p:extLst>
      <p:ext uri="{BB962C8B-B14F-4D97-AF65-F5344CB8AC3E}">
        <p14:creationId xmlns:p14="http://schemas.microsoft.com/office/powerpoint/2010/main" val="31431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7200" rtl="1"/>
            <a:r>
              <a:rPr lang="ar-IQ" b="0" i="0" u="none" strike="noStrike" baseline="0" smtClean="0">
                <a:latin typeface="Simplified Arabic"/>
                <a:cs typeface="Simplified Arabic"/>
              </a:rPr>
              <a:t>مبدأ لاسيادة لفرد ولا لقلة من الشعب </a:t>
            </a:r>
            <a:endParaRPr lang="en-US" b="0" i="0" u="none" strike="noStrike" baseline="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سيطرة احكام القانون </a:t>
            </a:r>
          </a:p>
          <a:p>
            <a:pPr marL="0" indent="0">
              <a:buNone/>
            </a:pPr>
            <a:r>
              <a:rPr lang="ar-IQ" b="0" i="0" u="none" strike="noStrike" baseline="0" dirty="0" smtClean="0">
                <a:latin typeface="Simplified Arabic"/>
                <a:cs typeface="Simplified Arabic"/>
              </a:rPr>
              <a:t>مبدأ الفصل بين السلطات </a:t>
            </a:r>
          </a:p>
          <a:p>
            <a:pPr marL="0" indent="0">
              <a:buNone/>
            </a:pPr>
            <a:r>
              <a:rPr lang="ar-IQ" b="0" i="0" u="none" strike="noStrike" baseline="0" dirty="0" smtClean="0">
                <a:latin typeface="Simplified Arabic"/>
                <a:cs typeface="Simplified Arabic"/>
              </a:rPr>
              <a:t>ضمان الحقوق والحريات العامة </a:t>
            </a:r>
          </a:p>
          <a:p>
            <a:pPr marL="0" indent="0">
              <a:buNone/>
            </a:pPr>
            <a:r>
              <a:rPr lang="ar-IQ" b="0" i="0" u="none" strike="noStrike" baseline="0" dirty="0" smtClean="0">
                <a:latin typeface="Simplified Arabic"/>
                <a:cs typeface="Simplified Arabic"/>
              </a:rPr>
              <a:t>تداول السلطة </a:t>
            </a:r>
            <a:endParaRPr lang="ar-SA" dirty="0"/>
          </a:p>
        </p:txBody>
      </p:sp>
    </p:spTree>
    <p:extLst>
      <p:ext uri="{BB962C8B-B14F-4D97-AF65-F5344CB8AC3E}">
        <p14:creationId xmlns:p14="http://schemas.microsoft.com/office/powerpoint/2010/main" val="3187028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7200" rtl="1"/>
            <a:endParaRPr lang="en-US"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غير اننا نجد غالبا ما يتناول دستور الدولة او اية دولة  في ديباجته او في مواده الاولى بان الدولة ديموقراطية او دستورية </a:t>
            </a:r>
            <a:r>
              <a:rPr lang="ar-IQ" b="0" i="0" u="none" strike="noStrike" baseline="0" dirty="0" err="1" smtClean="0">
                <a:latin typeface="Simplified Arabic"/>
                <a:cs typeface="Simplified Arabic"/>
              </a:rPr>
              <a:t>وبالتاكيد</a:t>
            </a:r>
            <a:r>
              <a:rPr lang="ar-IQ" b="0" i="0" u="none" strike="noStrike" baseline="0" dirty="0" smtClean="0">
                <a:latin typeface="Simplified Arabic"/>
                <a:cs typeface="Simplified Arabic"/>
              </a:rPr>
              <a:t> فان الاشارة الى ذلك من خلال الدستور لا تكفي بان تكون الدولة ديموقراطية او ان الاسلوب المطبق في ممارسة السلطة هو الذي يحدد الخط الذي تسير عليه الدولة . فاذا ان النظام يتيح بشكل واضح المجال للشعب لممارسة السلطة اطلقت صفة الديموقراطية التي هي اصلا  تعني حكم الشعب او سلطة الشعب . </a:t>
            </a:r>
            <a:endParaRPr lang="ar-SA" dirty="0"/>
          </a:p>
        </p:txBody>
      </p:sp>
    </p:spTree>
    <p:extLst>
      <p:ext uri="{BB962C8B-B14F-4D97-AF65-F5344CB8AC3E}">
        <p14:creationId xmlns:p14="http://schemas.microsoft.com/office/powerpoint/2010/main" val="417662438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722</Words>
  <Application>Microsoft Office PowerPoint</Application>
  <PresentationFormat>عرض على الشاشة (3:4)‏</PresentationFormat>
  <Paragraphs>19</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المبحث الثاني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مبدأ لاسيادة لفرد ولا لقلة من الشعب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الثاني</dc:title>
  <dc:creator>DR.Ahmed Saker 2o1O</dc:creator>
  <cp:lastModifiedBy>DR.Ahmed Saker 2o1O</cp:lastModifiedBy>
  <cp:revision>1</cp:revision>
  <dcterms:created xsi:type="dcterms:W3CDTF">2023-10-07T16:01:05Z</dcterms:created>
  <dcterms:modified xsi:type="dcterms:W3CDTF">2023-10-07T16:06:32Z</dcterms:modified>
</cp:coreProperties>
</file>