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62" r:id="rId4"/>
    <p:sldId id="265" r:id="rId5"/>
    <p:sldId id="266" r:id="rId6"/>
    <p:sldId id="267" r:id="rId7"/>
    <p:sldId id="268" r:id="rId8"/>
    <p:sldId id="269"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9D4A8544-BC97-40A7-B109-A8B585F806D0}" type="datetimeFigureOut">
              <a:rPr lang="ar-SA" smtClean="0"/>
              <a:t>20/03/1445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2909FF3-6620-4AC0-A4D0-3D5745DE1F91}" type="slidenum">
              <a:rPr lang="ar-SA" smtClean="0"/>
              <a:t>‹#›</a:t>
            </a:fld>
            <a:endParaRPr lang="ar-SA"/>
          </a:p>
        </p:txBody>
      </p:sp>
    </p:spTree>
    <p:extLst>
      <p:ext uri="{BB962C8B-B14F-4D97-AF65-F5344CB8AC3E}">
        <p14:creationId xmlns:p14="http://schemas.microsoft.com/office/powerpoint/2010/main" val="3773386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D4A8544-BC97-40A7-B109-A8B585F806D0}" type="datetimeFigureOut">
              <a:rPr lang="ar-SA" smtClean="0"/>
              <a:t>20/03/1445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2909FF3-6620-4AC0-A4D0-3D5745DE1F91}" type="slidenum">
              <a:rPr lang="ar-SA" smtClean="0"/>
              <a:t>‹#›</a:t>
            </a:fld>
            <a:endParaRPr lang="ar-SA"/>
          </a:p>
        </p:txBody>
      </p:sp>
    </p:spTree>
    <p:extLst>
      <p:ext uri="{BB962C8B-B14F-4D97-AF65-F5344CB8AC3E}">
        <p14:creationId xmlns:p14="http://schemas.microsoft.com/office/powerpoint/2010/main" val="117758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D4A8544-BC97-40A7-B109-A8B585F806D0}" type="datetimeFigureOut">
              <a:rPr lang="ar-SA" smtClean="0"/>
              <a:t>20/03/1445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2909FF3-6620-4AC0-A4D0-3D5745DE1F91}" type="slidenum">
              <a:rPr lang="ar-SA" smtClean="0"/>
              <a:t>‹#›</a:t>
            </a:fld>
            <a:endParaRPr lang="ar-SA"/>
          </a:p>
        </p:txBody>
      </p:sp>
    </p:spTree>
    <p:extLst>
      <p:ext uri="{BB962C8B-B14F-4D97-AF65-F5344CB8AC3E}">
        <p14:creationId xmlns:p14="http://schemas.microsoft.com/office/powerpoint/2010/main" val="960749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D4A8544-BC97-40A7-B109-A8B585F806D0}" type="datetimeFigureOut">
              <a:rPr lang="ar-SA" smtClean="0"/>
              <a:t>20/03/1445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2909FF3-6620-4AC0-A4D0-3D5745DE1F91}" type="slidenum">
              <a:rPr lang="ar-SA" smtClean="0"/>
              <a:t>‹#›</a:t>
            </a:fld>
            <a:endParaRPr lang="ar-SA"/>
          </a:p>
        </p:txBody>
      </p:sp>
    </p:spTree>
    <p:extLst>
      <p:ext uri="{BB962C8B-B14F-4D97-AF65-F5344CB8AC3E}">
        <p14:creationId xmlns:p14="http://schemas.microsoft.com/office/powerpoint/2010/main" val="1986215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D4A8544-BC97-40A7-B109-A8B585F806D0}" type="datetimeFigureOut">
              <a:rPr lang="ar-SA" smtClean="0"/>
              <a:t>20/03/1445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2909FF3-6620-4AC0-A4D0-3D5745DE1F91}" type="slidenum">
              <a:rPr lang="ar-SA" smtClean="0"/>
              <a:t>‹#›</a:t>
            </a:fld>
            <a:endParaRPr lang="ar-SA"/>
          </a:p>
        </p:txBody>
      </p:sp>
    </p:spTree>
    <p:extLst>
      <p:ext uri="{BB962C8B-B14F-4D97-AF65-F5344CB8AC3E}">
        <p14:creationId xmlns:p14="http://schemas.microsoft.com/office/powerpoint/2010/main" val="3527681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D4A8544-BC97-40A7-B109-A8B585F806D0}" type="datetimeFigureOut">
              <a:rPr lang="ar-SA" smtClean="0"/>
              <a:t>20/03/1445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2909FF3-6620-4AC0-A4D0-3D5745DE1F91}" type="slidenum">
              <a:rPr lang="ar-SA" smtClean="0"/>
              <a:t>‹#›</a:t>
            </a:fld>
            <a:endParaRPr lang="ar-SA"/>
          </a:p>
        </p:txBody>
      </p:sp>
    </p:spTree>
    <p:extLst>
      <p:ext uri="{BB962C8B-B14F-4D97-AF65-F5344CB8AC3E}">
        <p14:creationId xmlns:p14="http://schemas.microsoft.com/office/powerpoint/2010/main" val="1197989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9D4A8544-BC97-40A7-B109-A8B585F806D0}" type="datetimeFigureOut">
              <a:rPr lang="ar-SA" smtClean="0"/>
              <a:t>20/03/1445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2909FF3-6620-4AC0-A4D0-3D5745DE1F91}" type="slidenum">
              <a:rPr lang="ar-SA" smtClean="0"/>
              <a:t>‹#›</a:t>
            </a:fld>
            <a:endParaRPr lang="ar-SA"/>
          </a:p>
        </p:txBody>
      </p:sp>
    </p:spTree>
    <p:extLst>
      <p:ext uri="{BB962C8B-B14F-4D97-AF65-F5344CB8AC3E}">
        <p14:creationId xmlns:p14="http://schemas.microsoft.com/office/powerpoint/2010/main" val="355302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9D4A8544-BC97-40A7-B109-A8B585F806D0}" type="datetimeFigureOut">
              <a:rPr lang="ar-SA" smtClean="0"/>
              <a:t>20/03/1445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2909FF3-6620-4AC0-A4D0-3D5745DE1F91}" type="slidenum">
              <a:rPr lang="ar-SA" smtClean="0"/>
              <a:t>‹#›</a:t>
            </a:fld>
            <a:endParaRPr lang="ar-SA"/>
          </a:p>
        </p:txBody>
      </p:sp>
    </p:spTree>
    <p:extLst>
      <p:ext uri="{BB962C8B-B14F-4D97-AF65-F5344CB8AC3E}">
        <p14:creationId xmlns:p14="http://schemas.microsoft.com/office/powerpoint/2010/main" val="1714030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9D4A8544-BC97-40A7-B109-A8B585F806D0}" type="datetimeFigureOut">
              <a:rPr lang="ar-SA" smtClean="0"/>
              <a:t>20/03/1445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2909FF3-6620-4AC0-A4D0-3D5745DE1F91}" type="slidenum">
              <a:rPr lang="ar-SA" smtClean="0"/>
              <a:t>‹#›</a:t>
            </a:fld>
            <a:endParaRPr lang="ar-SA"/>
          </a:p>
        </p:txBody>
      </p:sp>
    </p:spTree>
    <p:extLst>
      <p:ext uri="{BB962C8B-B14F-4D97-AF65-F5344CB8AC3E}">
        <p14:creationId xmlns:p14="http://schemas.microsoft.com/office/powerpoint/2010/main" val="2814709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D4A8544-BC97-40A7-B109-A8B585F806D0}" type="datetimeFigureOut">
              <a:rPr lang="ar-SA" smtClean="0"/>
              <a:t>20/03/1445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2909FF3-6620-4AC0-A4D0-3D5745DE1F91}" type="slidenum">
              <a:rPr lang="ar-SA" smtClean="0"/>
              <a:t>‹#›</a:t>
            </a:fld>
            <a:endParaRPr lang="ar-SA"/>
          </a:p>
        </p:txBody>
      </p:sp>
    </p:spTree>
    <p:extLst>
      <p:ext uri="{BB962C8B-B14F-4D97-AF65-F5344CB8AC3E}">
        <p14:creationId xmlns:p14="http://schemas.microsoft.com/office/powerpoint/2010/main" val="1950213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4A8544-BC97-40A7-B109-A8B585F806D0}" type="datetimeFigureOut">
              <a:rPr lang="ar-SA" smtClean="0"/>
              <a:t>20/03/1445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2909FF3-6620-4AC0-A4D0-3D5745DE1F91}" type="slidenum">
              <a:rPr lang="ar-SA" smtClean="0"/>
              <a:t>‹#›</a:t>
            </a:fld>
            <a:endParaRPr lang="ar-SA"/>
          </a:p>
        </p:txBody>
      </p:sp>
    </p:spTree>
    <p:extLst>
      <p:ext uri="{BB962C8B-B14F-4D97-AF65-F5344CB8AC3E}">
        <p14:creationId xmlns:p14="http://schemas.microsoft.com/office/powerpoint/2010/main" val="2880575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D4A8544-BC97-40A7-B109-A8B585F806D0}" type="datetimeFigureOut">
              <a:rPr lang="ar-SA" smtClean="0"/>
              <a:t>20/03/1445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2909FF3-6620-4AC0-A4D0-3D5745DE1F91}" type="slidenum">
              <a:rPr lang="ar-SA" smtClean="0"/>
              <a:t>‹#›</a:t>
            </a:fld>
            <a:endParaRPr lang="ar-SA"/>
          </a:p>
        </p:txBody>
      </p:sp>
    </p:spTree>
    <p:extLst>
      <p:ext uri="{BB962C8B-B14F-4D97-AF65-F5344CB8AC3E}">
        <p14:creationId xmlns:p14="http://schemas.microsoft.com/office/powerpoint/2010/main" val="4208011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D4A8544-BC97-40A7-B109-A8B585F806D0}" type="datetimeFigureOut">
              <a:rPr lang="ar-SA" smtClean="0"/>
              <a:t>20/03/1445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2909FF3-6620-4AC0-A4D0-3D5745DE1F91}" type="slidenum">
              <a:rPr lang="ar-SA" smtClean="0"/>
              <a:t>‹#›</a:t>
            </a:fld>
            <a:endParaRPr lang="ar-SA"/>
          </a:p>
        </p:txBody>
      </p:sp>
    </p:spTree>
    <p:extLst>
      <p:ext uri="{BB962C8B-B14F-4D97-AF65-F5344CB8AC3E}">
        <p14:creationId xmlns:p14="http://schemas.microsoft.com/office/powerpoint/2010/main" val="577672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1" i="0" u="none" strike="noStrike" baseline="0" smtClean="0">
                <a:latin typeface="Simplified Arabic"/>
                <a:cs typeface="Simplified Arabic"/>
              </a:rPr>
              <a:t>رابعا- المجتمع المدني الفاعل</a:t>
            </a: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المجتمع المدني هو كل مجتمع بشري انتقل وخرج من حالته الطبيعية الفطرية الى حالة المدنية التي تتمثل بوجود هيئة سياسية على اتفاق تعاقدي .</a:t>
            </a:r>
            <a:endParaRPr lang="ar-IQ" dirty="0">
              <a:latin typeface="Simplified Arabic"/>
              <a:cs typeface="Simplified Arabic"/>
            </a:endParaRPr>
          </a:p>
          <a:p>
            <a:pPr marL="0" indent="0">
              <a:buNone/>
            </a:pPr>
            <a:r>
              <a:rPr lang="ar-IQ" b="0" i="0" u="none" strike="noStrike" baseline="0" dirty="0" smtClean="0">
                <a:latin typeface="Simplified Arabic"/>
                <a:cs typeface="Simplified Arabic"/>
              </a:rPr>
              <a:t>يكتسب الفرد في ضوء هذا التعريف وبناء على انتسابه الى المجتمع المدني حقوقا قانونية للملكية والممتلكات والامن ولأن خرج الانسان من حالته الطبيعية  كان عبر التنظيم السياسي اصبح المجتمع المدني هو المجتمع المنظم سياسيا الذي يعبر عن كل لا تمايز فيه ، كل يظم المجتمع المدني والدولي معا . </a:t>
            </a:r>
            <a:endParaRPr lang="ar-SA" dirty="0"/>
          </a:p>
        </p:txBody>
      </p:sp>
    </p:spTree>
    <p:extLst>
      <p:ext uri="{BB962C8B-B14F-4D97-AF65-F5344CB8AC3E}">
        <p14:creationId xmlns:p14="http://schemas.microsoft.com/office/powerpoint/2010/main" val="4278400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0" i="0" u="none" strike="noStrike" baseline="0" smtClean="0">
                <a:latin typeface="Simplified Arabic"/>
                <a:cs typeface="Simplified Arabic"/>
              </a:rPr>
              <a:t>اما خصائص المجتمع المدني واركانه فهي : </a:t>
            </a: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1-ان المجتمع المدني هو مجموعة المنظمات ذات الطبيعة </a:t>
            </a:r>
            <a:r>
              <a:rPr lang="ar-IQ" b="0" i="0" u="none" strike="noStrike" baseline="0" dirty="0" err="1" smtClean="0">
                <a:latin typeface="Simplified Arabic"/>
                <a:cs typeface="Simplified Arabic"/>
              </a:rPr>
              <a:t>المؤسسسية</a:t>
            </a:r>
            <a:r>
              <a:rPr lang="ar-IQ" b="0" i="0" u="none" strike="noStrike" baseline="0" dirty="0" smtClean="0">
                <a:latin typeface="Simplified Arabic"/>
                <a:cs typeface="Simplified Arabic"/>
              </a:rPr>
              <a:t> الى حد ما التي تترجم في بعض البلدان على شكل نظام اساسي </a:t>
            </a:r>
            <a:r>
              <a:rPr lang="ar-IQ" b="0" i="0" u="none" strike="noStrike" baseline="0" dirty="0" err="1" smtClean="0">
                <a:latin typeface="Simplified Arabic"/>
                <a:cs typeface="Simplified Arabic"/>
              </a:rPr>
              <a:t>وتاسيس</a:t>
            </a:r>
            <a:r>
              <a:rPr lang="ar-IQ" b="0" i="0" u="none" strike="noStrike" baseline="0" dirty="0" smtClean="0">
                <a:latin typeface="Simplified Arabic"/>
                <a:cs typeface="Simplified Arabic"/>
              </a:rPr>
              <a:t> قانوني .</a:t>
            </a:r>
          </a:p>
          <a:p>
            <a:pPr marL="0" indent="0">
              <a:buNone/>
            </a:pPr>
            <a:r>
              <a:rPr lang="ar-IQ" b="0" i="0" u="none" strike="noStrike" baseline="0" dirty="0" smtClean="0">
                <a:latin typeface="Simplified Arabic"/>
                <a:cs typeface="Simplified Arabic"/>
              </a:rPr>
              <a:t>2-</a:t>
            </a:r>
            <a:r>
              <a:rPr lang="ar-IQ" b="0" i="0" u="sng" strike="noStrike" baseline="0" dirty="0" smtClean="0">
                <a:latin typeface="Simplified Arabic"/>
                <a:cs typeface="Simplified Arabic"/>
              </a:rPr>
              <a:t>يتمثل المجتمع المدني بالمنظمات الخاصة بمعنى انها منفصلة مؤسسيا عن الحكومة وتكون مؤسسات خاصة في بنيتها الاساسية . </a:t>
            </a:r>
            <a:endParaRPr lang="ar-SA" dirty="0"/>
          </a:p>
        </p:txBody>
      </p:sp>
    </p:spTree>
    <p:extLst>
      <p:ext uri="{BB962C8B-B14F-4D97-AF65-F5344CB8AC3E}">
        <p14:creationId xmlns:p14="http://schemas.microsoft.com/office/powerpoint/2010/main" val="2146136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smtClean="0">
                <a:latin typeface="Simplified Arabic"/>
                <a:cs typeface="Simplified Arabic"/>
              </a:rPr>
              <a:t>3</a:t>
            </a:r>
            <a:r>
              <a:rPr lang="ar-IQ" b="0" i="0" u="sng" strike="noStrike" baseline="0" smtClean="0">
                <a:latin typeface="Simplified Arabic"/>
                <a:cs typeface="Simplified Arabic"/>
              </a:rPr>
              <a:t>- انها منظمات غير ربحية اي لاتوزع ارباحا بين اعضائها </a:t>
            </a:r>
          </a:p>
        </p:txBody>
      </p:sp>
      <p:sp>
        <p:nvSpPr>
          <p:cNvPr id="3" name="عنصر نائب للنص 2"/>
          <p:cNvSpPr>
            <a:spLocks noGrp="1"/>
          </p:cNvSpPr>
          <p:nvPr>
            <p:ph type="body" idx="1"/>
          </p:nvPr>
        </p:nvSpPr>
        <p:spPr/>
        <p:txBody>
          <a:bodyPr/>
          <a:lstStyle/>
          <a:p>
            <a:pPr marL="0" indent="0">
              <a:buNone/>
            </a:pPr>
            <a:r>
              <a:rPr lang="ar-IQ" b="0" i="0" u="none" strike="noStrike" baseline="0" dirty="0" smtClean="0">
                <a:latin typeface="Simplified Arabic"/>
                <a:cs typeface="Simplified Arabic"/>
              </a:rPr>
              <a:t>4- انها منظمات حاكمة لنفسها</a:t>
            </a:r>
          </a:p>
          <a:p>
            <a:pPr marL="0" indent="0">
              <a:buNone/>
            </a:pPr>
            <a:endParaRPr lang="ar-IQ" dirty="0">
              <a:latin typeface="Simplified Arabic"/>
              <a:cs typeface="Simplified Arabic"/>
            </a:endParaRPr>
          </a:p>
          <a:p>
            <a:pPr marL="0" indent="0">
              <a:buNone/>
            </a:pPr>
            <a:r>
              <a:rPr lang="ar-IQ" b="0" i="0" u="none" strike="noStrike" baseline="0" dirty="0" smtClean="0">
                <a:latin typeface="Simplified Arabic"/>
                <a:cs typeface="Simplified Arabic"/>
              </a:rPr>
              <a:t>5- انها منظمات طوعية </a:t>
            </a:r>
          </a:p>
          <a:p>
            <a:pPr marL="0" indent="0">
              <a:buNone/>
            </a:pPr>
            <a:endParaRPr lang="ar-SA" dirty="0"/>
          </a:p>
        </p:txBody>
      </p:sp>
    </p:spTree>
    <p:extLst>
      <p:ext uri="{BB962C8B-B14F-4D97-AF65-F5344CB8AC3E}">
        <p14:creationId xmlns:p14="http://schemas.microsoft.com/office/powerpoint/2010/main" val="2427574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marR="0" rtl="1"/>
            <a:r>
              <a:rPr lang="ar-IQ" sz="3200" b="0" i="0" u="sng" strike="noStrike" baseline="0" dirty="0" smtClean="0">
                <a:latin typeface="Simplified Arabic"/>
                <a:cs typeface="Simplified Arabic"/>
              </a:rPr>
              <a:t/>
            </a:r>
            <a:br>
              <a:rPr lang="ar-IQ" sz="3200" b="0" i="0" u="sng" strike="noStrike" baseline="0"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u="sng" dirty="0">
                <a:latin typeface="Simplified Arabic"/>
                <a:cs typeface="Simplified Arabic"/>
              </a:rPr>
              <a:t/>
            </a:r>
            <a:br>
              <a:rPr lang="ar-IQ" sz="3200" u="sng" dirty="0">
                <a:latin typeface="Simplified Arabic"/>
                <a:cs typeface="Simplified Arabic"/>
              </a:rPr>
            </a:br>
            <a:r>
              <a:rPr lang="ar-IQ" sz="3200" u="sng" dirty="0" smtClean="0">
                <a:latin typeface="Simplified Arabic"/>
                <a:cs typeface="Simplified Arabic"/>
              </a:rPr>
              <a:t/>
            </a:r>
            <a:br>
              <a:rPr lang="ar-IQ" sz="3200" u="sng" dirty="0" smtClean="0">
                <a:latin typeface="Simplified Arabic"/>
                <a:cs typeface="Simplified Arabic"/>
              </a:rPr>
            </a:br>
            <a:r>
              <a:rPr lang="ar-IQ" sz="3200" b="0" i="0" u="sng" strike="noStrike" baseline="0" dirty="0" smtClean="0">
                <a:latin typeface="Simplified Arabic"/>
                <a:cs typeface="Simplified Arabic"/>
              </a:rPr>
              <a:t>ولا </a:t>
            </a:r>
            <a:r>
              <a:rPr lang="ar-IQ" sz="3200" b="0" i="0" u="sng" strike="noStrike" baseline="0" dirty="0" smtClean="0">
                <a:latin typeface="Simplified Arabic"/>
                <a:cs typeface="Simplified Arabic"/>
              </a:rPr>
              <a:t>يمكن لأي نظام ديموقراطي ان يقوم بدون منظمات المجتمع المدني التي تتشكل للتعبير عن قطاعات واسعة من المجتمع وللتعبير عن ارادة المواطنين كالنقابات والمنظمات المهنية والاجتماعية والجمعيات بما فيها منظمات حقوق الانسان والهيئات الثقافية وبخاصة اجهزة الاعلام الخاصة </a:t>
            </a:r>
            <a:r>
              <a:rPr lang="ar-IQ" sz="3200" b="0" i="0" u="sng" strike="noStrike" baseline="0" dirty="0" err="1" smtClean="0">
                <a:latin typeface="Simplified Arabic"/>
                <a:cs typeface="Simplified Arabic"/>
              </a:rPr>
              <a:t>كالاذاعة</a:t>
            </a:r>
            <a:r>
              <a:rPr lang="ar-IQ" sz="3200" b="0" i="0" u="sng" strike="noStrike" baseline="0" dirty="0" smtClean="0">
                <a:latin typeface="Simplified Arabic"/>
                <a:cs typeface="Simplified Arabic"/>
              </a:rPr>
              <a:t> والتلفزيون التي </a:t>
            </a:r>
            <a:r>
              <a:rPr lang="ar-IQ" sz="3200" b="0" i="0" u="sng" strike="noStrike" baseline="0" dirty="0" err="1" smtClean="0">
                <a:latin typeface="Simplified Arabic"/>
                <a:cs typeface="Simplified Arabic"/>
              </a:rPr>
              <a:t>لاتملكها</a:t>
            </a:r>
            <a:r>
              <a:rPr lang="ar-IQ" sz="3200" b="0" i="0" u="sng" strike="noStrike" baseline="0" dirty="0" smtClean="0">
                <a:latin typeface="Simplified Arabic"/>
                <a:cs typeface="Simplified Arabic"/>
              </a:rPr>
              <a:t> الدولة اضافة الى دور منظمات المجتمع المدني في الدفاع عن مصالح وحقوق اعضائها فهي تؤدي دورا مهما في رفع الوعي للمجتمع ككل وهي باختصار الوجه الثاني للعملة في النظام الديموقراطي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3878365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b="0" i="0" u="none" strike="noStrike" baseline="0" dirty="0" smtClean="0">
                <a:latin typeface="Simplified Arabic"/>
                <a:cs typeface="Simplified Arabic"/>
              </a:rPr>
              <a:t>فإضافة </a:t>
            </a:r>
            <a:r>
              <a:rPr lang="ar-IQ" b="0" i="0" u="none" strike="noStrike" baseline="0" dirty="0" smtClean="0">
                <a:latin typeface="Simplified Arabic"/>
                <a:cs typeface="Simplified Arabic"/>
              </a:rPr>
              <a:t>الى السلطات الثلاثة تشكل هذه المؤسسات رديفا بل ومراقبا  يقظا ومحاسبا لممارسة صنع القرار ولا تكتمل ولا تغتني الديموقراطية بدون نمو وتعزيز منظمات المجتمع المدني التي تعد احدى صمامات الامان لحماية حريات وحقوق العاملين ولاسيما في ظل سيادة القانون واعطاء القضاء دورا مستقلا بحيث يستطيع ان يؤدي رسالة خارج تأثير السلطة التنفيذية .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3928442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b="0" i="0" u="none" strike="noStrike" baseline="0" dirty="0" smtClean="0">
                <a:latin typeface="Simplified Arabic"/>
                <a:cs typeface="Simplified Arabic"/>
              </a:rPr>
              <a:t>وعلة </a:t>
            </a:r>
            <a:r>
              <a:rPr lang="ar-IQ" b="0" i="0" u="none" strike="noStrike" baseline="0" dirty="0" smtClean="0">
                <a:latin typeface="Simplified Arabic"/>
                <a:cs typeface="Simplified Arabic"/>
              </a:rPr>
              <a:t>فأن  المجتمع المدني هو المجتمع المؤلف من المنظمات والنقابات المدنية الطوعية غير الربحية التي تقوم بمتابعة عمل الدولة ومنعها من الاستبداد ( البيروقراطي ) والاخلال </a:t>
            </a:r>
            <a:r>
              <a:rPr lang="ar-IQ" b="0" i="0" u="none" strike="noStrike" baseline="0" dirty="0" err="1" smtClean="0">
                <a:latin typeface="Simplified Arabic"/>
                <a:cs typeface="Simplified Arabic"/>
              </a:rPr>
              <a:t>بمسؤلياتها</a:t>
            </a:r>
            <a:r>
              <a:rPr lang="ar-IQ" b="0" i="0" u="none" strike="noStrike" baseline="0" dirty="0" smtClean="0">
                <a:latin typeface="Simplified Arabic"/>
                <a:cs typeface="Simplified Arabic"/>
              </a:rPr>
              <a:t> تجاه الشعب فالمجتمع المدني يمارس عدة ادوار ومهمات سياسية واقتصادية واجتماعية وثقافية وانسانية بصورة طوعية وليست اكراهية فنقابات العمال هي جزء من المجتمع المدني تدافع عن حقوق العمال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3516541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b="0" i="0" u="none" strike="noStrike" baseline="0" dirty="0" smtClean="0">
                <a:latin typeface="Simplified Arabic"/>
                <a:cs typeface="Simplified Arabic"/>
              </a:rPr>
              <a:t>اما </a:t>
            </a:r>
            <a:r>
              <a:rPr lang="ar-IQ" b="0" i="0" u="none" strike="noStrike" baseline="0" dirty="0" smtClean="0">
                <a:latin typeface="Simplified Arabic"/>
                <a:cs typeface="Simplified Arabic"/>
              </a:rPr>
              <a:t>اصحاب العمل والجمعيات الفلاحية تتابع مشكلات الفلاحين والمزارعين ومنظمات الدفاع عن حقوق الانسان تقوم بمهمة تسجيل الانتهاكات التي ترتكب من مؤسسات الدولة ومنظمات حقوق المرأة والطفل وعموم التشكيلات الثقافية والمدنية الاخرى تؤدي دورا كبيرا في صيانة حقوق وحريات المرأة والطفل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198906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0" i="0" u="none" strike="noStrike" baseline="0" dirty="0" smtClean="0">
                <a:latin typeface="Simplified Arabic"/>
                <a:cs typeface="Simplified Arabic"/>
              </a:rPr>
              <a:t/>
            </a:r>
            <a:br>
              <a:rPr lang="ar-IQ" b="0" i="0" u="none" strike="noStrike" baseline="0"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dirty="0">
                <a:latin typeface="Simplified Arabic"/>
                <a:cs typeface="Simplified Arabic"/>
              </a:rPr>
              <a:t/>
            </a:r>
            <a:br>
              <a:rPr lang="ar-IQ" dirty="0">
                <a:latin typeface="Simplified Arabic"/>
                <a:cs typeface="Simplified Arabic"/>
              </a:rPr>
            </a:br>
            <a:r>
              <a:rPr lang="ar-IQ" dirty="0" smtClean="0">
                <a:latin typeface="Simplified Arabic"/>
                <a:cs typeface="Simplified Arabic"/>
              </a:rPr>
              <a:t/>
            </a:r>
            <a:br>
              <a:rPr lang="ar-IQ" dirty="0" smtClean="0">
                <a:latin typeface="Simplified Arabic"/>
                <a:cs typeface="Simplified Arabic"/>
              </a:rPr>
            </a:br>
            <a:r>
              <a:rPr lang="ar-IQ" b="0" i="0" u="none" strike="noStrike" baseline="0" dirty="0" smtClean="0">
                <a:latin typeface="Simplified Arabic"/>
                <a:cs typeface="Simplified Arabic"/>
              </a:rPr>
              <a:t>يتضح </a:t>
            </a:r>
            <a:r>
              <a:rPr lang="ar-IQ" b="0" i="0" u="none" strike="noStrike" baseline="0" dirty="0" smtClean="0">
                <a:latin typeface="Simplified Arabic"/>
                <a:cs typeface="Simplified Arabic"/>
              </a:rPr>
              <a:t>مما تقدم ان هدف منظمات المجتمع المدني هو نشر وتعميم ثقافة المجتمع المدني والتعبير عن الرأي العام السائد وتبني الحريات ومبادئها القانونية المناهضة للثقافة والشمولية المستبدة ومن ثم فأن منظمات المجتمع المدني هي المعبرة عن الرأي العام السائد في منطقة معينة تجاه قضية معينة . </a:t>
            </a:r>
          </a:p>
        </p:txBody>
      </p:sp>
      <p:sp>
        <p:nvSpPr>
          <p:cNvPr id="3" name="عنصر نائب للنص 2"/>
          <p:cNvSpPr>
            <a:spLocks noGrp="1"/>
          </p:cNvSpPr>
          <p:nvPr>
            <p:ph type="body" idx="1"/>
          </p:nvPr>
        </p:nvSpPr>
        <p:spPr/>
        <p:txBody>
          <a:bodyPr/>
          <a:lstStyle/>
          <a:p>
            <a:endParaRPr lang="ar-SA"/>
          </a:p>
        </p:txBody>
      </p:sp>
    </p:spTree>
    <p:extLst>
      <p:ext uri="{BB962C8B-B14F-4D97-AF65-F5344CB8AC3E}">
        <p14:creationId xmlns:p14="http://schemas.microsoft.com/office/powerpoint/2010/main" val="197358490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145</Words>
  <Application>Microsoft Office PowerPoint</Application>
  <PresentationFormat>عرض على الشاشة (3:4)‏</PresentationFormat>
  <Paragraphs>15</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رابعا- المجتمع المدني الفاعل</vt:lpstr>
      <vt:lpstr>اما خصائص المجتمع المدني واركانه فهي : </vt:lpstr>
      <vt:lpstr>3- انها منظمات غير ربحية اي لاتوزع ارباحا بين اعضائها </vt:lpstr>
      <vt:lpstr>             ولا يمكن لأي نظام ديموقراطي ان يقوم بدون منظمات المجتمع المدني التي تتشكل للتعبير عن قطاعات واسعة من المجتمع وللتعبير عن ارادة المواطنين كالنقابات والمنظمات المهنية والاجتماعية والجمعيات بما فيها منظمات حقوق الانسان والهيئات الثقافية وبخاصة اجهزة الاعلام الخاصة كالاذاعة والتلفزيون التي لاتملكها الدولة اضافة الى دور منظمات المجتمع المدني في الدفاع عن مصالح وحقوق اعضائها فهي تؤدي دورا مهما في رفع الوعي للمجتمع ككل وهي باختصار الوجه الثاني للعملة في النظام الديموقراطي .</vt:lpstr>
      <vt:lpstr>         فإضافة الى السلطات الثلاثة تشكل هذه المؤسسات رديفا بل ومراقبا  يقظا ومحاسبا لممارسة صنع القرار ولا تكتمل ولا تغتني الديموقراطية بدون نمو وتعزيز منظمات المجتمع المدني التي تعد احدى صمامات الامان لحماية حريات وحقوق العاملين ولاسيما في ظل سيادة القانون واعطاء القضاء دورا مستقلا بحيث يستطيع ان يؤدي رسالة خارج تأثير السلطة التنفيذية . </vt:lpstr>
      <vt:lpstr>        وعلة فأن  المجتمع المدني هو المجتمع المؤلف من المنظمات والنقابات المدنية الطوعية غير الربحية التي تقوم بمتابعة عمل الدولة ومنعها من الاستبداد ( البيروقراطي ) والاخلال بمسؤلياتها تجاه الشعب فالمجتمع المدني يمارس عدة ادوار ومهمات سياسية واقتصادية واجتماعية وثقافية وانسانية بصورة طوعية وليست اكراهية فنقابات العمال هي جزء من المجتمع المدني تدافع عن حقوق العمال .</vt:lpstr>
      <vt:lpstr>           اما اصحاب العمل والجمعيات الفلاحية تتابع مشكلات الفلاحين والمزارعين ومنظمات الدفاع عن حقوق الانسان تقوم بمهمة تسجيل الانتهاكات التي ترتكب من مؤسسات الدولة ومنظمات حقوق المرأة والطفل وعموم التشكيلات الثقافية والمدنية الاخرى تؤدي دورا كبيرا في صيانة حقوق وحريات المرأة والطفل .</vt:lpstr>
      <vt:lpstr>         يتضح مما تقدم ان هدف منظمات المجتمع المدني هو نشر وتعميم ثقافة المجتمع المدني والتعبير عن الرأي العام السائد وتبني الحريات ومبادئها القانونية المناهضة للثقافة والشمولية المستبدة ومن ثم فأن منظمات المجتمع المدني هي المعبرة عن الرأي العام السائد في منطقة معينة تجاه قضية معينة .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رابعا- المجتمع المدني الفاعل</dc:title>
  <dc:creator>DR.Ahmed Saker 2o1O</dc:creator>
  <cp:lastModifiedBy>DR.Ahmed Saker 2o1O</cp:lastModifiedBy>
  <cp:revision>1</cp:revision>
  <dcterms:created xsi:type="dcterms:W3CDTF">2023-10-04T19:16:45Z</dcterms:created>
  <dcterms:modified xsi:type="dcterms:W3CDTF">2023-10-04T19:23:00Z</dcterms:modified>
</cp:coreProperties>
</file>