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3" r:id="rId4"/>
    <p:sldId id="264" r:id="rId5"/>
    <p:sldId id="265" r:id="rId6"/>
    <p:sldId id="266" r:id="rId7"/>
    <p:sldId id="268"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283268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110339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1185746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410294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354965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1832311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94C688F-7F3A-452C-8192-044120176D41}"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92653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94C688F-7F3A-452C-8192-044120176D41}"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135126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94C688F-7F3A-452C-8192-044120176D41}"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242718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94C688F-7F3A-452C-8192-044120176D41}"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162671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4C688F-7F3A-452C-8192-044120176D41}"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309524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4C688F-7F3A-452C-8192-044120176D41}"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C435B-2F0C-4350-8449-9C88CDD5204B}" type="slidenum">
              <a:rPr lang="ar-SA" smtClean="0"/>
              <a:t>‹#›</a:t>
            </a:fld>
            <a:endParaRPr lang="ar-SA"/>
          </a:p>
        </p:txBody>
      </p:sp>
    </p:spTree>
    <p:extLst>
      <p:ext uri="{BB962C8B-B14F-4D97-AF65-F5344CB8AC3E}">
        <p14:creationId xmlns:p14="http://schemas.microsoft.com/office/powerpoint/2010/main" val="280904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4C688F-7F3A-452C-8192-044120176D41}"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1C435B-2F0C-4350-8449-9C88CDD5204B}" type="slidenum">
              <a:rPr lang="ar-SA" smtClean="0"/>
              <a:t>‹#›</a:t>
            </a:fld>
            <a:endParaRPr lang="ar-SA"/>
          </a:p>
        </p:txBody>
      </p:sp>
    </p:spTree>
    <p:extLst>
      <p:ext uri="{BB962C8B-B14F-4D97-AF65-F5344CB8AC3E}">
        <p14:creationId xmlns:p14="http://schemas.microsoft.com/office/powerpoint/2010/main" val="330175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الفصل الثالث</a:t>
            </a:r>
          </a:p>
        </p:txBody>
      </p:sp>
      <p:sp>
        <p:nvSpPr>
          <p:cNvPr id="3" name="عنصر نائب للنص 2"/>
          <p:cNvSpPr>
            <a:spLocks noGrp="1"/>
          </p:cNvSpPr>
          <p:nvPr>
            <p:ph type="body" idx="1"/>
          </p:nvPr>
        </p:nvSpPr>
        <p:spPr/>
        <p:txBody>
          <a:bodyPr/>
          <a:lstStyle/>
          <a:p>
            <a:pPr marL="0" indent="0">
              <a:buNone/>
            </a:pPr>
            <a:r>
              <a:rPr lang="ar-IQ" b="1" i="0" u="none" strike="noStrike" baseline="0" dirty="0" smtClean="0">
                <a:latin typeface="Simplified Arabic"/>
                <a:cs typeface="Simplified Arabic"/>
              </a:rPr>
              <a:t>انواع الديموقراطية </a:t>
            </a:r>
          </a:p>
          <a:p>
            <a:pPr marL="0" indent="0">
              <a:buNone/>
            </a:pPr>
            <a:r>
              <a:rPr lang="ar-IQ" b="0" i="0" u="none" strike="noStrike" baseline="0" dirty="0" smtClean="0">
                <a:latin typeface="Simplified Arabic"/>
                <a:cs typeface="Simplified Arabic"/>
              </a:rPr>
              <a:t>سنتناول انواع الديموقراطية وفق معيار الممارسة، والديموقراطية وفق معيار الفكر السياسي . </a:t>
            </a:r>
          </a:p>
          <a:p>
            <a:pPr marL="0" indent="0">
              <a:buNone/>
            </a:pPr>
            <a:endParaRPr lang="ar-IQ" dirty="0">
              <a:latin typeface="Simplified Arabic"/>
              <a:cs typeface="Simplified Arabic"/>
            </a:endParaRPr>
          </a:p>
          <a:p>
            <a:pPr marL="0" indent="0">
              <a:buNone/>
            </a:pPr>
            <a:r>
              <a:rPr lang="ar-IQ" b="1" i="0" u="none" strike="noStrike" baseline="0" dirty="0" smtClean="0">
                <a:latin typeface="Simplified Arabic"/>
                <a:cs typeface="Simplified Arabic"/>
              </a:rPr>
              <a:t>المبحث الاول </a:t>
            </a:r>
          </a:p>
          <a:p>
            <a:pPr marL="0" indent="0">
              <a:buNone/>
            </a:pPr>
            <a:r>
              <a:rPr lang="ar-IQ" b="1" i="0" u="none" strike="noStrike" baseline="0" dirty="0" smtClean="0">
                <a:latin typeface="Simplified Arabic"/>
                <a:cs typeface="Simplified Arabic"/>
              </a:rPr>
              <a:t>انواع الديموقراطية  وفق معيار الممارسة </a:t>
            </a:r>
            <a:endParaRPr lang="ar-SA" dirty="0"/>
          </a:p>
        </p:txBody>
      </p:sp>
    </p:spTree>
    <p:extLst>
      <p:ext uri="{BB962C8B-B14F-4D97-AF65-F5344CB8AC3E}">
        <p14:creationId xmlns:p14="http://schemas.microsoft.com/office/powerpoint/2010/main" val="253647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lnSpcReduction="10000"/>
          </a:bodyPr>
          <a:lstStyle/>
          <a:p>
            <a:pPr marL="0" indent="0">
              <a:buNone/>
            </a:pPr>
            <a:r>
              <a:rPr lang="ar-IQ" b="1" i="0" u="none" strike="noStrike" baseline="0" dirty="0" smtClean="0">
                <a:latin typeface="Simplified Arabic"/>
                <a:cs typeface="Simplified Arabic"/>
              </a:rPr>
              <a:t> </a:t>
            </a:r>
            <a:r>
              <a:rPr lang="ar-IQ" b="0" i="0" u="none" strike="noStrike" baseline="0" dirty="0" smtClean="0">
                <a:latin typeface="Simplified Arabic"/>
                <a:cs typeface="Simplified Arabic"/>
              </a:rPr>
              <a:t>اذا كانت الديموقراطية تعني النظام الذي يكون فيه الشعب صاحب السيادة فان طرق ممارسة الديموقراطية تأخذ اشكالا مختلفة فاذا تولى الشعب الامور بنفسه مباشرة وقرر شؤونه وعلاقاته الداخلية والخارجية عن طريق جمعية الشعب العامة فنكون امام النوع الاول من انواع الديموقراطية وهو الديموقراطية المباشرة ، اما اذا انتخب الشعب من يمثله ويخوله ممارسة السلطة نيابة عنه على ان يحتفظ ببعض الصلاحيات ويراقب ممثليه عن كثب بل ويشاركهم في ممارسة السلطة في حالات معينة هذا النوع نطلق عليه الديموقراطية الشبه مباشرة ، اما اذا اقتصر دور الشعب على اختيار ممثليه ويخولهم ممارسة السلطة نيابة عنه فهذا النوع نسميه الديموقراطية النيابية او التمثيلية . </a:t>
            </a:r>
          </a:p>
          <a:p>
            <a:pPr marL="0" indent="0">
              <a:buNone/>
            </a:pPr>
            <a:r>
              <a:rPr lang="ar-IQ" b="0" i="0" u="none" strike="noStrike" baseline="0" dirty="0" smtClean="0">
                <a:latin typeface="Simplified Arabic"/>
                <a:cs typeface="Simplified Arabic"/>
              </a:rPr>
              <a:t>وعليه سنتناول هذه الانواع بشيء من الايجاز :</a:t>
            </a:r>
            <a:endParaRPr lang="ar-SA" dirty="0"/>
          </a:p>
        </p:txBody>
      </p:sp>
    </p:spTree>
    <p:extLst>
      <p:ext uri="{BB962C8B-B14F-4D97-AF65-F5344CB8AC3E}">
        <p14:creationId xmlns:p14="http://schemas.microsoft.com/office/powerpoint/2010/main" val="101606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a:bodyPr>
          <a:lstStyle/>
          <a:p>
            <a:pPr marL="0" indent="0">
              <a:buNone/>
            </a:pPr>
            <a:r>
              <a:rPr lang="ar-IQ" b="1" i="0" u="none" strike="noStrike" baseline="0" dirty="0" smtClean="0">
                <a:latin typeface="Simplified Arabic"/>
                <a:cs typeface="Simplified Arabic"/>
              </a:rPr>
              <a:t>اولا – الديموقراطية المباشرة</a:t>
            </a:r>
            <a:r>
              <a:rPr lang="ar-IQ" b="0" i="0" u="none" strike="noStrike" baseline="0" dirty="0" smtClean="0">
                <a:latin typeface="Simplified Arabic"/>
                <a:cs typeface="Simplified Arabic"/>
              </a:rPr>
              <a:t> : ظهر هذا النوع من الديموقراطية في المدن اليونانية ، حيث ظهرت في اثينا ما يعرف بجمعية الشعب او الجمعية العمومية والتي كانت تمنح عضويتها لكل </a:t>
            </a:r>
            <a:r>
              <a:rPr lang="ar-IQ" b="0" i="0" u="none" strike="noStrike" baseline="0" dirty="0" err="1" smtClean="0">
                <a:latin typeface="Simplified Arabic"/>
                <a:cs typeface="Simplified Arabic"/>
              </a:rPr>
              <a:t>اثيني</a:t>
            </a:r>
            <a:r>
              <a:rPr lang="ar-IQ" b="0" i="0" u="none" strike="noStrike" baseline="0" dirty="0" smtClean="0">
                <a:latin typeface="Simplified Arabic"/>
                <a:cs typeface="Simplified Arabic"/>
              </a:rPr>
              <a:t> الاصل من الذكور الاحرار على ان يبلغ العشرين من العمر على الاقل ، من خلالها يباشر افراد الشعب كافة مظاهر السلطة بأنفسهم دون نيابة او تمثيل او وساطة من احد ، ومن هنا عد الشعب </a:t>
            </a:r>
            <a:r>
              <a:rPr lang="ar-IQ" b="0" i="0" u="none" strike="noStrike" baseline="0" dirty="0" err="1" smtClean="0">
                <a:latin typeface="Simplified Arabic"/>
                <a:cs typeface="Simplified Arabic"/>
              </a:rPr>
              <a:t>الاثيني</a:t>
            </a:r>
            <a:r>
              <a:rPr lang="ar-IQ" b="0" i="0" u="none" strike="noStrike" baseline="0" dirty="0" smtClean="0">
                <a:latin typeface="Simplified Arabic"/>
                <a:cs typeface="Simplified Arabic"/>
              </a:rPr>
              <a:t> مصدر فعليا لكافة السلطات في الدولة ، ويسمى هذا الشكل من الحكم بالديموقراطية المباشرة ، وقد استطاع </a:t>
            </a:r>
            <a:r>
              <a:rPr lang="ar-IQ" b="0" i="0" u="none" strike="noStrike" baseline="0" dirty="0" err="1" smtClean="0">
                <a:latin typeface="Simplified Arabic"/>
                <a:cs typeface="Simplified Arabic"/>
              </a:rPr>
              <a:t>الاثينيون</a:t>
            </a:r>
            <a:r>
              <a:rPr lang="ar-IQ" b="0" i="0" u="none" strike="noStrike" baseline="0" dirty="0" smtClean="0">
                <a:latin typeface="Simplified Arabic"/>
                <a:cs typeface="Simplified Arabic"/>
              </a:rPr>
              <a:t> تطبيق هذا النوع من الديموقراطية لقلة عدد السكان الذين يقطنون اثينا . </a:t>
            </a:r>
            <a:endParaRPr lang="ar-SA" dirty="0"/>
          </a:p>
        </p:txBody>
      </p:sp>
    </p:spTree>
    <p:extLst>
      <p:ext uri="{BB962C8B-B14F-4D97-AF65-F5344CB8AC3E}">
        <p14:creationId xmlns:p14="http://schemas.microsoft.com/office/powerpoint/2010/main" val="215911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دافع الفيلسوف جان جاك روسو على هذا النوع من الديموقراطية وعده نتيجة منطقية لمبدأ السيادة الشعبية وقال ان الشعب اذا ما اختار من يمثله في ممارسة السلطة فان هؤلاء الممثلين ليسوا سوى وكلاء ، وللشعب الحق في عزلهم اذا ما خرجوا عن حدود الوكالة . </a:t>
            </a:r>
            <a:endParaRPr lang="ar-SA" dirty="0"/>
          </a:p>
        </p:txBody>
      </p:sp>
    </p:spTree>
    <p:extLst>
      <p:ext uri="{BB962C8B-B14F-4D97-AF65-F5344CB8AC3E}">
        <p14:creationId xmlns:p14="http://schemas.microsoft.com/office/powerpoint/2010/main" val="418348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fontScale="92500" lnSpcReduction="10000"/>
          </a:bodyPr>
          <a:lstStyle/>
          <a:p>
            <a:pPr marL="0" indent="0">
              <a:buNone/>
            </a:pPr>
            <a:r>
              <a:rPr lang="ar-IQ" b="0" i="0" u="none" strike="noStrike" baseline="0" dirty="0" smtClean="0">
                <a:latin typeface="Simplified Arabic"/>
                <a:cs typeface="Simplified Arabic"/>
              </a:rPr>
              <a:t>يعد هذا  النظام من اكثر انظمة الحكم ديموقراطية ولكن هذا من الناحية النظرية ، اما من الناحية العملية فانه نظام تتحكم فيه الاقلية اذ كانت اثينا مثلا تستبعد النساء والعبيد ومن هم من المواطنين ولكن ليسوا من الاحرار ، اذ </a:t>
            </a:r>
            <a:r>
              <a:rPr lang="ar-IQ" b="0" i="0" u="none" strike="noStrike" baseline="0" dirty="0" err="1" smtClean="0">
                <a:latin typeface="Simplified Arabic"/>
                <a:cs typeface="Simplified Arabic"/>
              </a:rPr>
              <a:t>لايشترك</a:t>
            </a:r>
            <a:r>
              <a:rPr lang="ar-IQ" b="0" i="0" u="none" strike="noStrike" baseline="0" dirty="0" smtClean="0">
                <a:latin typeface="Simplified Arabic"/>
                <a:cs typeface="Simplified Arabic"/>
              </a:rPr>
              <a:t> في الجمعية سوى المواطنين الاحرار ، ويقدر المؤرخون عددهم بعشرين الف مواطن وهم يمثلون اقلية تجاه عدد سكان اثينا فضلا عن ان الاشتراك في جمعية الشعب لم يكن الزاميا لذا كان اتغيب عن الحضور الاجتماعات امرا معتادا وحتى اذا ما تجاوزنا هذه العيوب فان تطبيق مثل هذا النوع من انظمة لحكم في الوقت الحاضر يعد من الامور المستحيلة نظرا كثرة عدد المواطنين في كل دولة وعدم حرمان شرائح اجتماعية عديدة من المشاركة في الشؤون العامة كما ان تزايد مهمات الدولة الداخلية والخارجية باستمرار وتشابك العلاقات الاجتماعية يجعل من المستحيل على جمعية تنظيم جميع هذه الامور . </a:t>
            </a:r>
            <a:endParaRPr lang="ar-SA" dirty="0"/>
          </a:p>
        </p:txBody>
      </p:sp>
    </p:spTree>
    <p:extLst>
      <p:ext uri="{BB962C8B-B14F-4D97-AF65-F5344CB8AC3E}">
        <p14:creationId xmlns:p14="http://schemas.microsoft.com/office/powerpoint/2010/main" val="369662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a:bodyPr>
          <a:lstStyle/>
          <a:p>
            <a:pPr marL="0" indent="0">
              <a:buNone/>
            </a:pPr>
            <a:r>
              <a:rPr lang="ar-IQ" b="0" i="0" u="none" strike="noStrike" baseline="0" dirty="0" smtClean="0">
                <a:latin typeface="Simplified Arabic"/>
                <a:cs typeface="Simplified Arabic"/>
              </a:rPr>
              <a:t>وصلت الديموقراطية المباشرة في اثنا الى افضل صورها في (عصر </a:t>
            </a:r>
            <a:r>
              <a:rPr lang="ar-IQ" b="0" i="0" u="none" strike="noStrike" baseline="0" dirty="0" err="1" smtClean="0">
                <a:latin typeface="Simplified Arabic"/>
                <a:cs typeface="Simplified Arabic"/>
              </a:rPr>
              <a:t>بيريكلسي</a:t>
            </a:r>
            <a:r>
              <a:rPr lang="ar-IQ" b="0" i="0" u="none" strike="noStrike" baseline="0" dirty="0" smtClean="0">
                <a:latin typeface="Simplified Arabic"/>
                <a:cs typeface="Simplified Arabic"/>
              </a:rPr>
              <a:t> ) حيث كانت الاجتماعات تتم بصفة دورية كل شهر تقريبا وفي فترات اكثر تقاربا ايضا ، اذ كانت كثرة الاجتماعات مناسبة للظروف السائدة اذ كان النشاط الاقتصادي متروكا </a:t>
            </a:r>
            <a:r>
              <a:rPr lang="ar-IQ" b="0" i="0" u="none" strike="noStrike" baseline="0" dirty="0" err="1" smtClean="0">
                <a:latin typeface="Simplified Arabic"/>
                <a:cs typeface="Simplified Arabic"/>
              </a:rPr>
              <a:t>للاجانب</a:t>
            </a:r>
            <a:r>
              <a:rPr lang="ar-IQ" b="0" i="0" u="none" strike="noStrike" baseline="0" dirty="0" smtClean="0">
                <a:latin typeface="Simplified Arabic"/>
                <a:cs typeface="Simplified Arabic"/>
              </a:rPr>
              <a:t> والعبيد وهم ليسوا مواطنين اي ليس من حقهم الاشتراك في الحياة السياسية . </a:t>
            </a:r>
          </a:p>
          <a:p>
            <a:pPr marL="0" indent="0">
              <a:buNone/>
            </a:pPr>
            <a:r>
              <a:rPr lang="ar-IQ" b="0" i="0" u="none" strike="noStrike" baseline="0" dirty="0" smtClean="0">
                <a:latin typeface="Simplified Arabic"/>
                <a:cs typeface="Simplified Arabic"/>
              </a:rPr>
              <a:t>والى جانب الجمعية العمومية كان هناك مجلس مكون من 500 عضو كان مكلفا </a:t>
            </a:r>
            <a:r>
              <a:rPr lang="ar-IQ" b="0" i="0" u="none" strike="noStrike" baseline="0" dirty="0" err="1" smtClean="0">
                <a:latin typeface="Simplified Arabic"/>
                <a:cs typeface="Simplified Arabic"/>
              </a:rPr>
              <a:t>بأدارة</a:t>
            </a:r>
            <a:r>
              <a:rPr lang="ar-IQ" b="0" i="0" u="none" strike="noStrike" baseline="0" dirty="0" smtClean="0">
                <a:latin typeface="Simplified Arabic"/>
                <a:cs typeface="Simplified Arabic"/>
              </a:rPr>
              <a:t> الشؤون العامة وكان تحت رقابة الجمعية العمومية ( جمعية الشعب )، وكان يتم اختيار اعضاء المجلس بالقرعة .</a:t>
            </a:r>
            <a:endParaRPr lang="ar-SA" dirty="0"/>
          </a:p>
        </p:txBody>
      </p:sp>
    </p:spTree>
    <p:extLst>
      <p:ext uri="{BB962C8B-B14F-4D97-AF65-F5344CB8AC3E}">
        <p14:creationId xmlns:p14="http://schemas.microsoft.com/office/powerpoint/2010/main" val="1768202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152400"/>
            <a:ext cx="8229600" cy="5973763"/>
          </a:xfrm>
        </p:spPr>
        <p:txBody>
          <a:bodyPr>
            <a:normAutofit fontScale="92500" lnSpcReduction="10000"/>
          </a:bodyPr>
          <a:lstStyle/>
          <a:p>
            <a:pPr marL="0" indent="0">
              <a:buNone/>
            </a:pPr>
            <a:r>
              <a:rPr lang="ar-IQ" b="0" i="0" u="none" strike="noStrike" baseline="0" dirty="0" smtClean="0">
                <a:latin typeface="Simplified Arabic"/>
                <a:cs typeface="Simplified Arabic"/>
              </a:rPr>
              <a:t>اما في وقتنا الحاضر اختفت الديموقراطية المباشرة تقريبا ولا وجود لها الا في بعض المقاطعات السويسرية وكانت تعد من التقاليد الجرمانية وليس تقليدا للديموقراطية اليونانية القديمة حيث توجد مجالس للمواطنين تمارس طقوسا دينية واجتماعية شعبية ، وتعين مجلسا يقوم بوضع القوانين العادية والدستورية والتصديق على المعاهدات ويقرر وسائل الانفاق العام وجمع الضرائب ويتولى اعمال الادارة العليا في المقاطعة ان هذا النظام </a:t>
            </a:r>
            <a:r>
              <a:rPr lang="ar-IQ" b="0" i="0" u="none" strike="noStrike" baseline="0" dirty="0" err="1" smtClean="0">
                <a:latin typeface="Simplified Arabic"/>
                <a:cs typeface="Simplified Arabic"/>
              </a:rPr>
              <a:t>لايمكن</a:t>
            </a:r>
            <a:r>
              <a:rPr lang="ar-IQ" b="0" i="0" u="none" strike="noStrike" baseline="0" dirty="0" smtClean="0">
                <a:latin typeface="Simplified Arabic"/>
                <a:cs typeface="Simplified Arabic"/>
              </a:rPr>
              <a:t> تطبيقه الا في جماعة صغيرة العدد لا يزيد تعدادها عن عدة الاف .</a:t>
            </a:r>
          </a:p>
          <a:p>
            <a:pPr marL="0" indent="0">
              <a:buNone/>
            </a:pPr>
            <a:r>
              <a:rPr lang="ar-IQ" b="0" i="0" u="none" strike="noStrike" baseline="0" dirty="0" smtClean="0">
                <a:latin typeface="Simplified Arabic"/>
                <a:cs typeface="Simplified Arabic"/>
              </a:rPr>
              <a:t>ان التقدم التكنلوجي قد سمح في السنوات الاخيرة بالتغلب على كثير من العقبات المادية التي كانت تقف في وجه تطبيق الديموقراطية المباشرة مما حدا بالكتاب المعاصرين الى احياء اراء روسو ومناقشتها في ضوء الظروف الجديدة للمجتمعات المعاصرة وذلك عن طريق الاستفتاء واستطلاع الراي </a:t>
            </a:r>
            <a:r>
              <a:rPr lang="ar-IQ" b="0" i="0" u="none" strike="noStrike" baseline="0" dirty="0" err="1" smtClean="0">
                <a:latin typeface="Simplified Arabic"/>
                <a:cs typeface="Simplified Arabic"/>
              </a:rPr>
              <a:t>باسلوب</a:t>
            </a:r>
            <a:r>
              <a:rPr lang="ar-IQ" b="0" i="0" u="none" strike="noStrike" baseline="0" dirty="0" smtClean="0">
                <a:latin typeface="Simplified Arabic"/>
                <a:cs typeface="Simplified Arabic"/>
              </a:rPr>
              <a:t> علمي متعارف عليه.</a:t>
            </a:r>
            <a:endParaRPr lang="ar-SA" dirty="0" smtClean="0"/>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0484425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623</Words>
  <Application>Microsoft Office PowerPoint</Application>
  <PresentationFormat>عرض على الشاشة (3:4)‏</PresentationFormat>
  <Paragraphs>15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الفصل الثالث</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DR.Ahmed Saker 2o1O</dc:creator>
  <cp:lastModifiedBy>DR.Ahmed Saker 2o1O</cp:lastModifiedBy>
  <cp:revision>1</cp:revision>
  <dcterms:created xsi:type="dcterms:W3CDTF">2023-10-07T15:27:04Z</dcterms:created>
  <dcterms:modified xsi:type="dcterms:W3CDTF">2023-10-07T15:31:37Z</dcterms:modified>
</cp:coreProperties>
</file>