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1AF2764-0693-4439-BD64-A3B190BC903F}"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A744CF8-8E19-4AE4-AE2C-EE86E686B484}" type="slidenum">
              <a:rPr lang="ar-SA" smtClean="0"/>
              <a:t>‹#›</a:t>
            </a:fld>
            <a:endParaRPr lang="ar-SA"/>
          </a:p>
        </p:txBody>
      </p:sp>
    </p:spTree>
    <p:extLst>
      <p:ext uri="{BB962C8B-B14F-4D97-AF65-F5344CB8AC3E}">
        <p14:creationId xmlns:p14="http://schemas.microsoft.com/office/powerpoint/2010/main" val="188275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1AF2764-0693-4439-BD64-A3B190BC903F}"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A744CF8-8E19-4AE4-AE2C-EE86E686B484}" type="slidenum">
              <a:rPr lang="ar-SA" smtClean="0"/>
              <a:t>‹#›</a:t>
            </a:fld>
            <a:endParaRPr lang="ar-SA"/>
          </a:p>
        </p:txBody>
      </p:sp>
    </p:spTree>
    <p:extLst>
      <p:ext uri="{BB962C8B-B14F-4D97-AF65-F5344CB8AC3E}">
        <p14:creationId xmlns:p14="http://schemas.microsoft.com/office/powerpoint/2010/main" val="3636750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1AF2764-0693-4439-BD64-A3B190BC903F}"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A744CF8-8E19-4AE4-AE2C-EE86E686B484}" type="slidenum">
              <a:rPr lang="ar-SA" smtClean="0"/>
              <a:t>‹#›</a:t>
            </a:fld>
            <a:endParaRPr lang="ar-SA"/>
          </a:p>
        </p:txBody>
      </p:sp>
    </p:spTree>
    <p:extLst>
      <p:ext uri="{BB962C8B-B14F-4D97-AF65-F5344CB8AC3E}">
        <p14:creationId xmlns:p14="http://schemas.microsoft.com/office/powerpoint/2010/main" val="4034217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1AF2764-0693-4439-BD64-A3B190BC903F}"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A744CF8-8E19-4AE4-AE2C-EE86E686B484}" type="slidenum">
              <a:rPr lang="ar-SA" smtClean="0"/>
              <a:t>‹#›</a:t>
            </a:fld>
            <a:endParaRPr lang="ar-SA"/>
          </a:p>
        </p:txBody>
      </p:sp>
    </p:spTree>
    <p:extLst>
      <p:ext uri="{BB962C8B-B14F-4D97-AF65-F5344CB8AC3E}">
        <p14:creationId xmlns:p14="http://schemas.microsoft.com/office/powerpoint/2010/main" val="305935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1AF2764-0693-4439-BD64-A3B190BC903F}"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A744CF8-8E19-4AE4-AE2C-EE86E686B484}" type="slidenum">
              <a:rPr lang="ar-SA" smtClean="0"/>
              <a:t>‹#›</a:t>
            </a:fld>
            <a:endParaRPr lang="ar-SA"/>
          </a:p>
        </p:txBody>
      </p:sp>
    </p:spTree>
    <p:extLst>
      <p:ext uri="{BB962C8B-B14F-4D97-AF65-F5344CB8AC3E}">
        <p14:creationId xmlns:p14="http://schemas.microsoft.com/office/powerpoint/2010/main" val="97192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1AF2764-0693-4439-BD64-A3B190BC903F}" type="datetimeFigureOut">
              <a:rPr lang="ar-SA" smtClean="0"/>
              <a:t>19/03/1445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A744CF8-8E19-4AE4-AE2C-EE86E686B484}" type="slidenum">
              <a:rPr lang="ar-SA" smtClean="0"/>
              <a:t>‹#›</a:t>
            </a:fld>
            <a:endParaRPr lang="ar-SA"/>
          </a:p>
        </p:txBody>
      </p:sp>
    </p:spTree>
    <p:extLst>
      <p:ext uri="{BB962C8B-B14F-4D97-AF65-F5344CB8AC3E}">
        <p14:creationId xmlns:p14="http://schemas.microsoft.com/office/powerpoint/2010/main" val="2672494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1AF2764-0693-4439-BD64-A3B190BC903F}" type="datetimeFigureOut">
              <a:rPr lang="ar-SA" smtClean="0"/>
              <a:t>19/03/1445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A744CF8-8E19-4AE4-AE2C-EE86E686B484}" type="slidenum">
              <a:rPr lang="ar-SA" smtClean="0"/>
              <a:t>‹#›</a:t>
            </a:fld>
            <a:endParaRPr lang="ar-SA"/>
          </a:p>
        </p:txBody>
      </p:sp>
    </p:spTree>
    <p:extLst>
      <p:ext uri="{BB962C8B-B14F-4D97-AF65-F5344CB8AC3E}">
        <p14:creationId xmlns:p14="http://schemas.microsoft.com/office/powerpoint/2010/main" val="1551259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1AF2764-0693-4439-BD64-A3B190BC903F}" type="datetimeFigureOut">
              <a:rPr lang="ar-SA" smtClean="0"/>
              <a:t>19/03/1445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A744CF8-8E19-4AE4-AE2C-EE86E686B484}" type="slidenum">
              <a:rPr lang="ar-SA" smtClean="0"/>
              <a:t>‹#›</a:t>
            </a:fld>
            <a:endParaRPr lang="ar-SA"/>
          </a:p>
        </p:txBody>
      </p:sp>
    </p:spTree>
    <p:extLst>
      <p:ext uri="{BB962C8B-B14F-4D97-AF65-F5344CB8AC3E}">
        <p14:creationId xmlns:p14="http://schemas.microsoft.com/office/powerpoint/2010/main" val="4090671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B1AF2764-0693-4439-BD64-A3B190BC903F}" type="datetimeFigureOut">
              <a:rPr lang="ar-SA" smtClean="0"/>
              <a:t>19/03/1445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A744CF8-8E19-4AE4-AE2C-EE86E686B484}" type="slidenum">
              <a:rPr lang="ar-SA" smtClean="0"/>
              <a:t>‹#›</a:t>
            </a:fld>
            <a:endParaRPr lang="ar-SA"/>
          </a:p>
        </p:txBody>
      </p:sp>
    </p:spTree>
    <p:extLst>
      <p:ext uri="{BB962C8B-B14F-4D97-AF65-F5344CB8AC3E}">
        <p14:creationId xmlns:p14="http://schemas.microsoft.com/office/powerpoint/2010/main" val="2049203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1AF2764-0693-4439-BD64-A3B190BC903F}" type="datetimeFigureOut">
              <a:rPr lang="ar-SA" smtClean="0"/>
              <a:t>19/03/1445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A744CF8-8E19-4AE4-AE2C-EE86E686B484}" type="slidenum">
              <a:rPr lang="ar-SA" smtClean="0"/>
              <a:t>‹#›</a:t>
            </a:fld>
            <a:endParaRPr lang="ar-SA"/>
          </a:p>
        </p:txBody>
      </p:sp>
    </p:spTree>
    <p:extLst>
      <p:ext uri="{BB962C8B-B14F-4D97-AF65-F5344CB8AC3E}">
        <p14:creationId xmlns:p14="http://schemas.microsoft.com/office/powerpoint/2010/main" val="4236975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1AF2764-0693-4439-BD64-A3B190BC903F}" type="datetimeFigureOut">
              <a:rPr lang="ar-SA" smtClean="0"/>
              <a:t>19/03/1445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A744CF8-8E19-4AE4-AE2C-EE86E686B484}" type="slidenum">
              <a:rPr lang="ar-SA" smtClean="0"/>
              <a:t>‹#›</a:t>
            </a:fld>
            <a:endParaRPr lang="ar-SA"/>
          </a:p>
        </p:txBody>
      </p:sp>
    </p:spTree>
    <p:extLst>
      <p:ext uri="{BB962C8B-B14F-4D97-AF65-F5344CB8AC3E}">
        <p14:creationId xmlns:p14="http://schemas.microsoft.com/office/powerpoint/2010/main" val="4092020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1AF2764-0693-4439-BD64-A3B190BC903F}" type="datetimeFigureOut">
              <a:rPr lang="ar-SA" smtClean="0"/>
              <a:t>19/03/1445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A744CF8-8E19-4AE4-AE2C-EE86E686B484}" type="slidenum">
              <a:rPr lang="ar-SA" smtClean="0"/>
              <a:t>‹#›</a:t>
            </a:fld>
            <a:endParaRPr lang="ar-SA"/>
          </a:p>
        </p:txBody>
      </p:sp>
    </p:spTree>
    <p:extLst>
      <p:ext uri="{BB962C8B-B14F-4D97-AF65-F5344CB8AC3E}">
        <p14:creationId xmlns:p14="http://schemas.microsoft.com/office/powerpoint/2010/main" val="1158107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1AF2764-0693-4439-BD64-A3B190BC903F}" type="datetimeFigureOut">
              <a:rPr lang="ar-SA" smtClean="0"/>
              <a:t>19/03/1445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A744CF8-8E19-4AE4-AE2C-EE86E686B484}" type="slidenum">
              <a:rPr lang="ar-SA" smtClean="0"/>
              <a:t>‹#›</a:t>
            </a:fld>
            <a:endParaRPr lang="ar-SA"/>
          </a:p>
        </p:txBody>
      </p:sp>
    </p:spTree>
    <p:extLst>
      <p:ext uri="{BB962C8B-B14F-4D97-AF65-F5344CB8AC3E}">
        <p14:creationId xmlns:p14="http://schemas.microsoft.com/office/powerpoint/2010/main" val="623047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0"/>
            <a:ext cx="8229600" cy="1143000"/>
          </a:xfrm>
        </p:spPr>
        <p:txBody>
          <a:bodyPr/>
          <a:lstStyle/>
          <a:p>
            <a:pPr marR="0" rtl="1"/>
            <a:r>
              <a:rPr lang="ar-IQ" b="1" i="0" u="none" strike="noStrike" baseline="0" dirty="0" smtClean="0">
                <a:latin typeface="Simplified Arabic"/>
                <a:cs typeface="Simplified Arabic"/>
              </a:rPr>
              <a:t>ثانيا- الديموقراطية شبه المباشرة :</a:t>
            </a:r>
          </a:p>
        </p:txBody>
      </p:sp>
    </p:spTree>
    <p:extLst>
      <p:ext uri="{BB962C8B-B14F-4D97-AF65-F5344CB8AC3E}">
        <p14:creationId xmlns:p14="http://schemas.microsoft.com/office/powerpoint/2010/main" val="2443478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sng" strike="noStrike" baseline="0" dirty="0" smtClean="0">
                <a:latin typeface="Simplified Arabic"/>
                <a:cs typeface="Simplified Arabic"/>
              </a:rPr>
              <a:t/>
            </a:r>
            <a:br>
              <a:rPr lang="ar-IQ" b="0" i="0" u="sng" strike="noStrike" baseline="0" dirty="0" smtClean="0">
                <a:latin typeface="Simplified Arabic"/>
                <a:cs typeface="Simplified Arabic"/>
              </a:rPr>
            </a:br>
            <a:r>
              <a:rPr lang="ar-IQ" u="sng" dirty="0">
                <a:latin typeface="Simplified Arabic"/>
                <a:cs typeface="Simplified Arabic"/>
              </a:rPr>
              <a:t/>
            </a:r>
            <a:br>
              <a:rPr lang="ar-IQ" u="sng" dirty="0">
                <a:latin typeface="Simplified Arabic"/>
                <a:cs typeface="Simplified Arabic"/>
              </a:rPr>
            </a:br>
            <a:r>
              <a:rPr lang="ar-IQ" u="sng" dirty="0" smtClean="0">
                <a:latin typeface="Simplified Arabic"/>
                <a:cs typeface="Simplified Arabic"/>
              </a:rPr>
              <a:t/>
            </a:r>
            <a:br>
              <a:rPr lang="ar-IQ" u="sng" dirty="0" smtClean="0">
                <a:latin typeface="Simplified Arabic"/>
                <a:cs typeface="Simplified Arabic"/>
              </a:rPr>
            </a:br>
            <a:r>
              <a:rPr lang="ar-IQ" u="sng" dirty="0">
                <a:latin typeface="Simplified Arabic"/>
                <a:cs typeface="Simplified Arabic"/>
              </a:rPr>
              <a:t/>
            </a:r>
            <a:br>
              <a:rPr lang="ar-IQ" u="sng" dirty="0">
                <a:latin typeface="Simplified Arabic"/>
                <a:cs typeface="Simplified Arabic"/>
              </a:rPr>
            </a:br>
            <a:r>
              <a:rPr lang="ar-IQ" u="sng" dirty="0" smtClean="0">
                <a:latin typeface="Simplified Arabic"/>
                <a:cs typeface="Simplified Arabic"/>
              </a:rPr>
              <a:t/>
            </a:r>
            <a:br>
              <a:rPr lang="ar-IQ" u="sng" dirty="0" smtClean="0">
                <a:latin typeface="Simplified Arabic"/>
                <a:cs typeface="Simplified Arabic"/>
              </a:rPr>
            </a:br>
            <a:r>
              <a:rPr lang="ar-IQ" u="sng" dirty="0">
                <a:latin typeface="Simplified Arabic"/>
                <a:cs typeface="Simplified Arabic"/>
              </a:rPr>
              <a:t/>
            </a:r>
            <a:br>
              <a:rPr lang="ar-IQ" u="sng" dirty="0">
                <a:latin typeface="Simplified Arabic"/>
                <a:cs typeface="Simplified Arabic"/>
              </a:rPr>
            </a:br>
            <a:r>
              <a:rPr lang="ar-IQ" u="sng" dirty="0" smtClean="0">
                <a:latin typeface="Simplified Arabic"/>
                <a:cs typeface="Simplified Arabic"/>
              </a:rPr>
              <a:t/>
            </a:r>
            <a:br>
              <a:rPr lang="ar-IQ" u="sng" dirty="0" smtClean="0">
                <a:latin typeface="Simplified Arabic"/>
                <a:cs typeface="Simplified Arabic"/>
              </a:rPr>
            </a:br>
            <a:r>
              <a:rPr lang="ar-IQ" u="sng" dirty="0">
                <a:latin typeface="Simplified Arabic"/>
                <a:cs typeface="Simplified Arabic"/>
              </a:rPr>
              <a:t/>
            </a:r>
            <a:br>
              <a:rPr lang="ar-IQ" u="sng" dirty="0">
                <a:latin typeface="Simplified Arabic"/>
                <a:cs typeface="Simplified Arabic"/>
              </a:rPr>
            </a:br>
            <a:r>
              <a:rPr lang="ar-IQ" u="sng" dirty="0" smtClean="0">
                <a:latin typeface="Simplified Arabic"/>
                <a:cs typeface="Simplified Arabic"/>
              </a:rPr>
              <a:t/>
            </a:r>
            <a:br>
              <a:rPr lang="ar-IQ" u="sng" dirty="0" smtClean="0">
                <a:latin typeface="Simplified Arabic"/>
                <a:cs typeface="Simplified Arabic"/>
              </a:rPr>
            </a:br>
            <a:r>
              <a:rPr lang="ar-IQ" b="0" i="0" u="sng" strike="noStrike" baseline="0" dirty="0" smtClean="0">
                <a:latin typeface="Simplified Arabic"/>
                <a:cs typeface="Simplified Arabic"/>
              </a:rPr>
              <a:t>هو </a:t>
            </a:r>
            <a:r>
              <a:rPr lang="ar-IQ" b="0" i="0" u="sng" strike="noStrike" baseline="0" dirty="0" smtClean="0">
                <a:latin typeface="Simplified Arabic"/>
                <a:cs typeface="Simplified Arabic"/>
              </a:rPr>
              <a:t>نظام وسط بين الديموقراطية المباشرة والديموقراطية النيابية . وهي عملية مشاركة الشعب في ممارسة السلطة بجانب الهيئة النيابية </a:t>
            </a:r>
            <a:r>
              <a:rPr lang="ar-IQ" b="0" i="0" u="sng" strike="noStrike" baseline="0" dirty="0" err="1" smtClean="0">
                <a:latin typeface="Simplified Arabic"/>
                <a:cs typeface="Simplified Arabic"/>
              </a:rPr>
              <a:t>المنتخية</a:t>
            </a:r>
            <a:r>
              <a:rPr lang="ar-IQ" b="0" i="0" u="sng" strike="noStrike" baseline="0" dirty="0" smtClean="0">
                <a:latin typeface="Simplified Arabic"/>
                <a:cs typeface="Simplified Arabic"/>
              </a:rPr>
              <a:t> من خلال عدة وسائل هي ( الاستفتاء الشعبي ، حق الاعتراض الشعبي ، حق الاقتراع الشعبي ، اقالة النائب بواسطة الناخبين ) </a:t>
            </a:r>
          </a:p>
        </p:txBody>
      </p:sp>
      <p:sp>
        <p:nvSpPr>
          <p:cNvPr id="3" name="عنصر نائب للنص 2"/>
          <p:cNvSpPr>
            <a:spLocks noGrp="1"/>
          </p:cNvSpPr>
          <p:nvPr>
            <p:ph type="body" idx="1"/>
          </p:nvPr>
        </p:nvSpPr>
        <p:spPr>
          <a:xfrm>
            <a:off x="457200" y="685800"/>
            <a:ext cx="8229600" cy="5440363"/>
          </a:xfrm>
        </p:spPr>
        <p:txBody>
          <a:bodyPr/>
          <a:lstStyle/>
          <a:p>
            <a:endParaRPr lang="ar-SA" dirty="0"/>
          </a:p>
        </p:txBody>
      </p:sp>
    </p:spTree>
    <p:extLst>
      <p:ext uri="{BB962C8B-B14F-4D97-AF65-F5344CB8AC3E}">
        <p14:creationId xmlns:p14="http://schemas.microsoft.com/office/powerpoint/2010/main" val="1821485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sng" strike="noStrike" baseline="0" dirty="0" smtClean="0">
                <a:latin typeface="Simplified Arabic"/>
                <a:cs typeface="Simplified Arabic"/>
              </a:rPr>
              <a:t/>
            </a:r>
            <a:br>
              <a:rPr lang="ar-IQ" b="0" i="0" u="sng" strike="noStrike" baseline="0" dirty="0" smtClean="0">
                <a:latin typeface="Simplified Arabic"/>
                <a:cs typeface="Simplified Arabic"/>
              </a:rPr>
            </a:br>
            <a:r>
              <a:rPr lang="ar-IQ" u="sng" dirty="0">
                <a:latin typeface="Simplified Arabic"/>
                <a:cs typeface="Simplified Arabic"/>
              </a:rPr>
              <a:t/>
            </a:r>
            <a:br>
              <a:rPr lang="ar-IQ" u="sng" dirty="0">
                <a:latin typeface="Simplified Arabic"/>
                <a:cs typeface="Simplified Arabic"/>
              </a:rPr>
            </a:br>
            <a:r>
              <a:rPr lang="ar-IQ" u="sng" dirty="0" smtClean="0">
                <a:latin typeface="Simplified Arabic"/>
                <a:cs typeface="Simplified Arabic"/>
              </a:rPr>
              <a:t/>
            </a:r>
            <a:br>
              <a:rPr lang="ar-IQ" u="sng" dirty="0" smtClean="0">
                <a:latin typeface="Simplified Arabic"/>
                <a:cs typeface="Simplified Arabic"/>
              </a:rPr>
            </a:br>
            <a:r>
              <a:rPr lang="ar-IQ" u="sng" dirty="0">
                <a:latin typeface="Simplified Arabic"/>
                <a:cs typeface="Simplified Arabic"/>
              </a:rPr>
              <a:t/>
            </a:r>
            <a:br>
              <a:rPr lang="ar-IQ" u="sng" dirty="0">
                <a:latin typeface="Simplified Arabic"/>
                <a:cs typeface="Simplified Arabic"/>
              </a:rPr>
            </a:br>
            <a:r>
              <a:rPr lang="ar-IQ" u="sng" dirty="0" smtClean="0">
                <a:latin typeface="Simplified Arabic"/>
                <a:cs typeface="Simplified Arabic"/>
              </a:rPr>
              <a:t/>
            </a:r>
            <a:br>
              <a:rPr lang="ar-IQ" u="sng" dirty="0" smtClean="0">
                <a:latin typeface="Simplified Arabic"/>
                <a:cs typeface="Simplified Arabic"/>
              </a:rPr>
            </a:br>
            <a:r>
              <a:rPr lang="ar-IQ" u="sng" dirty="0">
                <a:latin typeface="Simplified Arabic"/>
                <a:cs typeface="Simplified Arabic"/>
              </a:rPr>
              <a:t/>
            </a:r>
            <a:br>
              <a:rPr lang="ar-IQ" u="sng" dirty="0">
                <a:latin typeface="Simplified Arabic"/>
                <a:cs typeface="Simplified Arabic"/>
              </a:rPr>
            </a:br>
            <a:r>
              <a:rPr lang="ar-IQ" u="sng" dirty="0" smtClean="0">
                <a:latin typeface="Simplified Arabic"/>
                <a:cs typeface="Simplified Arabic"/>
              </a:rPr>
              <a:t/>
            </a:r>
            <a:br>
              <a:rPr lang="ar-IQ" u="sng" dirty="0" smtClean="0">
                <a:latin typeface="Simplified Arabic"/>
                <a:cs typeface="Simplified Arabic"/>
              </a:rPr>
            </a:br>
            <a:r>
              <a:rPr lang="ar-IQ" u="sng" dirty="0">
                <a:latin typeface="Simplified Arabic"/>
                <a:cs typeface="Simplified Arabic"/>
              </a:rPr>
              <a:t/>
            </a:r>
            <a:br>
              <a:rPr lang="ar-IQ" u="sng" dirty="0">
                <a:latin typeface="Simplified Arabic"/>
                <a:cs typeface="Simplified Arabic"/>
              </a:rPr>
            </a:br>
            <a:r>
              <a:rPr lang="ar-IQ" u="sng" dirty="0" smtClean="0">
                <a:latin typeface="Simplified Arabic"/>
                <a:cs typeface="Simplified Arabic"/>
              </a:rPr>
              <a:t/>
            </a:r>
            <a:br>
              <a:rPr lang="ar-IQ" u="sng" dirty="0" smtClean="0">
                <a:latin typeface="Simplified Arabic"/>
                <a:cs typeface="Simplified Arabic"/>
              </a:rPr>
            </a:br>
            <a:r>
              <a:rPr lang="ar-IQ" u="sng" dirty="0">
                <a:latin typeface="Simplified Arabic"/>
                <a:cs typeface="Simplified Arabic"/>
              </a:rPr>
              <a:t/>
            </a:r>
            <a:br>
              <a:rPr lang="ar-IQ" u="sng" dirty="0">
                <a:latin typeface="Simplified Arabic"/>
                <a:cs typeface="Simplified Arabic"/>
              </a:rPr>
            </a:br>
            <a:r>
              <a:rPr lang="ar-IQ" u="sng" dirty="0" smtClean="0">
                <a:latin typeface="Simplified Arabic"/>
                <a:cs typeface="Simplified Arabic"/>
              </a:rPr>
              <a:t/>
            </a:r>
            <a:br>
              <a:rPr lang="ar-IQ" u="sng" dirty="0" smtClean="0">
                <a:latin typeface="Simplified Arabic"/>
                <a:cs typeface="Simplified Arabic"/>
              </a:rPr>
            </a:br>
            <a:r>
              <a:rPr lang="ar-IQ" sz="3100" b="0" i="0" u="sng" strike="noStrike" baseline="0" dirty="0" smtClean="0">
                <a:latin typeface="Simplified Arabic"/>
                <a:cs typeface="Simplified Arabic"/>
              </a:rPr>
              <a:t>اي </a:t>
            </a:r>
            <a:r>
              <a:rPr lang="ar-IQ" sz="3100" b="0" i="0" u="sng" strike="noStrike" baseline="0" dirty="0" smtClean="0">
                <a:latin typeface="Simplified Arabic"/>
                <a:cs typeface="Simplified Arabic"/>
              </a:rPr>
              <a:t>ان الشعب ينتخب ممثلين ويخولهم ممارسة السلطة نيابة عنه غير ان الممثلين ليسوا احرارا فيما يفعلون او يتصرفون اذ يحتفظ الشعب بمراقبتهم عن كثب بل وعزلهم عندما يصل الامر الى حد يستدعي ذلك الاجراء ، حيث يقوم </a:t>
            </a:r>
            <a:r>
              <a:rPr lang="ar-IQ" sz="3100" b="0" i="0" u="sng" strike="noStrike" baseline="0" dirty="0" err="1" smtClean="0">
                <a:latin typeface="Simplified Arabic"/>
                <a:cs typeface="Simplified Arabic"/>
              </a:rPr>
              <a:t>ممثلوا</a:t>
            </a:r>
            <a:r>
              <a:rPr lang="ar-IQ" sz="3100" b="0" i="0" u="sng" strike="noStrike" baseline="0" dirty="0" smtClean="0">
                <a:latin typeface="Simplified Arabic"/>
                <a:cs typeface="Simplified Arabic"/>
              </a:rPr>
              <a:t> الشعب بالتشريع ولكن الشعب يحتفظ بحق اقتراح القوانين التي يريدها ويعترض على القوانين التي يقرها ممثلوه ويطلب عرضها على الشعب لأخذ رأيه فيها بل ان ممثليه ملزمون في حالات معينة بالتوجه الى الشعب لمعرفة رأيه فيما يقرون ( الاستفتاء ) وعندما يصل الامر الى حد القطيعة بين الشعب وممثليه فمن حق الشعب ان يعزل  الممثلين ويستبدلهم بآخرين .</a:t>
            </a:r>
          </a:p>
        </p:txBody>
      </p:sp>
      <p:sp>
        <p:nvSpPr>
          <p:cNvPr id="3" name="عنصر نائب للنص 2"/>
          <p:cNvSpPr>
            <a:spLocks noGrp="1"/>
          </p:cNvSpPr>
          <p:nvPr>
            <p:ph type="body" idx="1"/>
          </p:nvPr>
        </p:nvSpPr>
        <p:spPr>
          <a:xfrm>
            <a:off x="457200" y="152400"/>
            <a:ext cx="8229600" cy="5973763"/>
          </a:xfrm>
        </p:spPr>
        <p:txBody>
          <a:bodyPr/>
          <a:lstStyle/>
          <a:p>
            <a:endParaRPr lang="ar-SA" dirty="0"/>
          </a:p>
        </p:txBody>
      </p:sp>
    </p:spTree>
    <p:extLst>
      <p:ext uri="{BB962C8B-B14F-4D97-AF65-F5344CB8AC3E}">
        <p14:creationId xmlns:p14="http://schemas.microsoft.com/office/powerpoint/2010/main" val="3436471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t>
            </a:r>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sz="4000" b="0" i="0" u="none" strike="noStrike" baseline="0" dirty="0" smtClean="0">
                <a:latin typeface="Simplified Arabic"/>
                <a:cs typeface="Simplified Arabic"/>
              </a:rPr>
              <a:t>اذ </a:t>
            </a:r>
            <a:r>
              <a:rPr lang="ar-IQ" sz="4000" b="0" i="0" u="none" strike="noStrike" baseline="0" dirty="0" smtClean="0">
                <a:latin typeface="Simplified Arabic"/>
                <a:cs typeface="Simplified Arabic"/>
              </a:rPr>
              <a:t>كانت الديموقراطية المباشرة تجعل من الشعب يتولى بنفسه شؤون الحكم والديموقراطية النيابية تحصر دور الشعب في مجرد اختير نوابه دون ان يكون له عليهم اي سلطة فان </a:t>
            </a:r>
            <a:r>
              <a:rPr lang="ar-IQ" sz="4000" b="0" i="0" u="sng" strike="noStrike" baseline="0" dirty="0" smtClean="0">
                <a:latin typeface="Simplified Arabic"/>
                <a:cs typeface="Simplified Arabic"/>
              </a:rPr>
              <a:t>الديموقراطية شبه المباشرة  تطعم الديموقراطية النيابية ببعض مظاهر الديموقراطية المباشرة وتضع بين الشعب وسائل يستطيع بها ممارسة بعض سلطات ا حكم ومراقبة نوابه وهكذا يؤدي الشعب من جديد دورا ايجابيا في ظل الديموقراطية شبه المباشرة . </a:t>
            </a:r>
          </a:p>
        </p:txBody>
      </p:sp>
    </p:spTree>
    <p:extLst>
      <p:ext uri="{BB962C8B-B14F-4D97-AF65-F5344CB8AC3E}">
        <p14:creationId xmlns:p14="http://schemas.microsoft.com/office/powerpoint/2010/main" val="3580250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b="0" i="0" u="none" strike="noStrike" baseline="0" dirty="0" smtClean="0">
                <a:latin typeface="Simplified Arabic"/>
                <a:cs typeface="Simplified Arabic"/>
              </a:rPr>
              <a:t>اذن </a:t>
            </a:r>
            <a:r>
              <a:rPr lang="ar-IQ" b="0" i="0" u="none" strike="noStrike" baseline="0" dirty="0" smtClean="0">
                <a:latin typeface="Simplified Arabic"/>
                <a:cs typeface="Simplified Arabic"/>
              </a:rPr>
              <a:t>مفهوم الديموقراطية شبه المباشرة </a:t>
            </a:r>
            <a:r>
              <a:rPr lang="ar-IQ" b="0" i="0" u="none" strike="noStrike" baseline="0" dirty="0" err="1" smtClean="0">
                <a:latin typeface="Simplified Arabic"/>
                <a:cs typeface="Simplified Arabic"/>
              </a:rPr>
              <a:t>تتخلض</a:t>
            </a:r>
            <a:r>
              <a:rPr lang="ar-IQ" b="0" i="0" u="none" strike="noStrike" baseline="0" dirty="0" smtClean="0">
                <a:latin typeface="Simplified Arabic"/>
                <a:cs typeface="Simplified Arabic"/>
              </a:rPr>
              <a:t> بوجود ممثلين منتخبين من الشعب ولكن يحتفظ الشعب ببعض حقوقه وصلاحياته ويراقب تصرفات ممثليه بدقة ويلجأ الى اجراءات معينة تمثل مظاهر الديموقراطية شبه المباشرة . </a:t>
            </a:r>
          </a:p>
        </p:txBody>
      </p:sp>
    </p:spTree>
    <p:extLst>
      <p:ext uri="{BB962C8B-B14F-4D97-AF65-F5344CB8AC3E}">
        <p14:creationId xmlns:p14="http://schemas.microsoft.com/office/powerpoint/2010/main" val="2043018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6</Words>
  <Application>Microsoft Office PowerPoint</Application>
  <PresentationFormat>عرض على الشاشة (3:4)‏</PresentationFormat>
  <Paragraphs>5</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ثانيا- الديموقراطية شبه المباشرة :</vt:lpstr>
      <vt:lpstr>         هو نظام وسط بين الديموقراطية المباشرة والديموقراطية النيابية . وهي عملية مشاركة الشعب في ممارسة السلطة بجانب الهيئة النيابية المنتخية من خلال عدة وسائل هي ( الاستفتاء الشعبي ، حق الاعتراض الشعبي ، حق الاقتراع الشعبي ، اقالة النائب بواسطة الناخبين ) </vt:lpstr>
      <vt:lpstr>           اي ان الشعب ينتخب ممثلين ويخولهم ممارسة السلطة نيابة عنه غير ان الممثلين ليسوا احرارا فيما يفعلون او يتصرفون اذ يحتفظ الشعب بمراقبتهم عن كثب بل وعزلهم عندما يصل الامر الى حد يستدعي ذلك الاجراء ، حيث يقوم ممثلوا الشعب بالتشريع ولكن الشعب يحتفظ بحق اقتراح القوانين التي يريدها ويعترض على القوانين التي يقرها ممثلوه ويطلب عرضها على الشعب لأخذ رأيه فيها بل ان ممثليه ملزمون في حالات معينة بالتوجه الى الشعب لمعرفة رأيه فيما يقرون ( الاستفتاء ) وعندما يصل الامر الى حد القطيعة بين الشعب وممثليه فمن حق الشعب ان يعزل  الممثلين ويستبدلهم بآخرين .</vt:lpstr>
      <vt:lpstr>           اذ كانت الديموقراطية المباشرة تجعل من الشعب يتولى بنفسه شؤون الحكم والديموقراطية النيابية تحصر دور الشعب في مجرد اختير نوابه دون ان يكون له عليهم اي سلطة فان الديموقراطية شبه المباشرة  تطعم الديموقراطية النيابية ببعض مظاهر الديموقراطية المباشرة وتضع بين الشعب وسائل يستطيع بها ممارسة بعض سلطات ا حكم ومراقبة نوابه وهكذا يؤدي الشعب من جديد دورا ايجابيا في ظل الديموقراطية شبه المباشرة . </vt:lpstr>
      <vt:lpstr>        اذن مفهوم الديموقراطية شبه المباشرة تتخلض بوجود ممثلين منتخبين من الشعب ولكن يحتفظ الشعب ببعض حقوقه وصلاحياته ويراقب تصرفات ممثليه بدقة ويلجأ الى اجراءات معينة تمثل مظاهر الديموقراطية شبه المباشرة .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ثانيا- الديموقراطية شبه المباشرة :</dc:title>
  <dc:creator>DR.Ahmed Saker 2o1O</dc:creator>
  <cp:lastModifiedBy>DR.Ahmed Saker 2o1O</cp:lastModifiedBy>
  <cp:revision>1</cp:revision>
  <dcterms:created xsi:type="dcterms:W3CDTF">2023-10-03T19:23:06Z</dcterms:created>
  <dcterms:modified xsi:type="dcterms:W3CDTF">2023-10-03T19:28:12Z</dcterms:modified>
</cp:coreProperties>
</file>