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0" r:id="rId5"/>
    <p:sldId id="261"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78B1499-1F95-4B41-9A25-93102D672FCD}"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08BE42D-0D94-4479-9648-3DD5E21D338C}" type="slidenum">
              <a:rPr lang="ar-SA" smtClean="0"/>
              <a:t>‹#›</a:t>
            </a:fld>
            <a:endParaRPr lang="ar-SA"/>
          </a:p>
        </p:txBody>
      </p:sp>
    </p:spTree>
    <p:extLst>
      <p:ext uri="{BB962C8B-B14F-4D97-AF65-F5344CB8AC3E}">
        <p14:creationId xmlns:p14="http://schemas.microsoft.com/office/powerpoint/2010/main" val="2906555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78B1499-1F95-4B41-9A25-93102D672FCD}"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08BE42D-0D94-4479-9648-3DD5E21D338C}" type="slidenum">
              <a:rPr lang="ar-SA" smtClean="0"/>
              <a:t>‹#›</a:t>
            </a:fld>
            <a:endParaRPr lang="ar-SA"/>
          </a:p>
        </p:txBody>
      </p:sp>
    </p:spTree>
    <p:extLst>
      <p:ext uri="{BB962C8B-B14F-4D97-AF65-F5344CB8AC3E}">
        <p14:creationId xmlns:p14="http://schemas.microsoft.com/office/powerpoint/2010/main" val="3622664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78B1499-1F95-4B41-9A25-93102D672FCD}"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08BE42D-0D94-4479-9648-3DD5E21D338C}" type="slidenum">
              <a:rPr lang="ar-SA" smtClean="0"/>
              <a:t>‹#›</a:t>
            </a:fld>
            <a:endParaRPr lang="ar-SA"/>
          </a:p>
        </p:txBody>
      </p:sp>
    </p:spTree>
    <p:extLst>
      <p:ext uri="{BB962C8B-B14F-4D97-AF65-F5344CB8AC3E}">
        <p14:creationId xmlns:p14="http://schemas.microsoft.com/office/powerpoint/2010/main" val="2577608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78B1499-1F95-4B41-9A25-93102D672FCD}"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08BE42D-0D94-4479-9648-3DD5E21D338C}" type="slidenum">
              <a:rPr lang="ar-SA" smtClean="0"/>
              <a:t>‹#›</a:t>
            </a:fld>
            <a:endParaRPr lang="ar-SA"/>
          </a:p>
        </p:txBody>
      </p:sp>
    </p:spTree>
    <p:extLst>
      <p:ext uri="{BB962C8B-B14F-4D97-AF65-F5344CB8AC3E}">
        <p14:creationId xmlns:p14="http://schemas.microsoft.com/office/powerpoint/2010/main" val="2713964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78B1499-1F95-4B41-9A25-93102D672FCD}"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08BE42D-0D94-4479-9648-3DD5E21D338C}" type="slidenum">
              <a:rPr lang="ar-SA" smtClean="0"/>
              <a:t>‹#›</a:t>
            </a:fld>
            <a:endParaRPr lang="ar-SA"/>
          </a:p>
        </p:txBody>
      </p:sp>
    </p:spTree>
    <p:extLst>
      <p:ext uri="{BB962C8B-B14F-4D97-AF65-F5344CB8AC3E}">
        <p14:creationId xmlns:p14="http://schemas.microsoft.com/office/powerpoint/2010/main" val="3235120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78B1499-1F95-4B41-9A25-93102D672FCD}"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08BE42D-0D94-4479-9648-3DD5E21D338C}" type="slidenum">
              <a:rPr lang="ar-SA" smtClean="0"/>
              <a:t>‹#›</a:t>
            </a:fld>
            <a:endParaRPr lang="ar-SA"/>
          </a:p>
        </p:txBody>
      </p:sp>
    </p:spTree>
    <p:extLst>
      <p:ext uri="{BB962C8B-B14F-4D97-AF65-F5344CB8AC3E}">
        <p14:creationId xmlns:p14="http://schemas.microsoft.com/office/powerpoint/2010/main" val="2565312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78B1499-1F95-4B41-9A25-93102D672FCD}"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08BE42D-0D94-4479-9648-3DD5E21D338C}" type="slidenum">
              <a:rPr lang="ar-SA" smtClean="0"/>
              <a:t>‹#›</a:t>
            </a:fld>
            <a:endParaRPr lang="ar-SA"/>
          </a:p>
        </p:txBody>
      </p:sp>
    </p:spTree>
    <p:extLst>
      <p:ext uri="{BB962C8B-B14F-4D97-AF65-F5344CB8AC3E}">
        <p14:creationId xmlns:p14="http://schemas.microsoft.com/office/powerpoint/2010/main" val="439257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78B1499-1F95-4B41-9A25-93102D672FCD}" type="datetimeFigureOut">
              <a:rPr lang="ar-SA" smtClean="0"/>
              <a:t>23/03/1445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08BE42D-0D94-4479-9648-3DD5E21D338C}" type="slidenum">
              <a:rPr lang="ar-SA" smtClean="0"/>
              <a:t>‹#›</a:t>
            </a:fld>
            <a:endParaRPr lang="ar-SA"/>
          </a:p>
        </p:txBody>
      </p:sp>
    </p:spTree>
    <p:extLst>
      <p:ext uri="{BB962C8B-B14F-4D97-AF65-F5344CB8AC3E}">
        <p14:creationId xmlns:p14="http://schemas.microsoft.com/office/powerpoint/2010/main" val="4157332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78B1499-1F95-4B41-9A25-93102D672FCD}" type="datetimeFigureOut">
              <a:rPr lang="ar-SA" smtClean="0"/>
              <a:t>23/03/1445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08BE42D-0D94-4479-9648-3DD5E21D338C}" type="slidenum">
              <a:rPr lang="ar-SA" smtClean="0"/>
              <a:t>‹#›</a:t>
            </a:fld>
            <a:endParaRPr lang="ar-SA"/>
          </a:p>
        </p:txBody>
      </p:sp>
    </p:spTree>
    <p:extLst>
      <p:ext uri="{BB962C8B-B14F-4D97-AF65-F5344CB8AC3E}">
        <p14:creationId xmlns:p14="http://schemas.microsoft.com/office/powerpoint/2010/main" val="1715769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78B1499-1F95-4B41-9A25-93102D672FCD}" type="datetimeFigureOut">
              <a:rPr lang="ar-SA" smtClean="0"/>
              <a:t>23/03/1445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08BE42D-0D94-4479-9648-3DD5E21D338C}" type="slidenum">
              <a:rPr lang="ar-SA" smtClean="0"/>
              <a:t>‹#›</a:t>
            </a:fld>
            <a:endParaRPr lang="ar-SA"/>
          </a:p>
        </p:txBody>
      </p:sp>
    </p:spTree>
    <p:extLst>
      <p:ext uri="{BB962C8B-B14F-4D97-AF65-F5344CB8AC3E}">
        <p14:creationId xmlns:p14="http://schemas.microsoft.com/office/powerpoint/2010/main" val="615560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78B1499-1F95-4B41-9A25-93102D672FCD}"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08BE42D-0D94-4479-9648-3DD5E21D338C}" type="slidenum">
              <a:rPr lang="ar-SA" smtClean="0"/>
              <a:t>‹#›</a:t>
            </a:fld>
            <a:endParaRPr lang="ar-SA"/>
          </a:p>
        </p:txBody>
      </p:sp>
    </p:spTree>
    <p:extLst>
      <p:ext uri="{BB962C8B-B14F-4D97-AF65-F5344CB8AC3E}">
        <p14:creationId xmlns:p14="http://schemas.microsoft.com/office/powerpoint/2010/main" val="561438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78B1499-1F95-4B41-9A25-93102D672FCD}"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08BE42D-0D94-4479-9648-3DD5E21D338C}" type="slidenum">
              <a:rPr lang="ar-SA" smtClean="0"/>
              <a:t>‹#›</a:t>
            </a:fld>
            <a:endParaRPr lang="ar-SA"/>
          </a:p>
        </p:txBody>
      </p:sp>
    </p:spTree>
    <p:extLst>
      <p:ext uri="{BB962C8B-B14F-4D97-AF65-F5344CB8AC3E}">
        <p14:creationId xmlns:p14="http://schemas.microsoft.com/office/powerpoint/2010/main" val="461518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78B1499-1F95-4B41-9A25-93102D672FCD}" type="datetimeFigureOut">
              <a:rPr lang="ar-SA" smtClean="0"/>
              <a:t>23/03/1445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08BE42D-0D94-4479-9648-3DD5E21D338C}" type="slidenum">
              <a:rPr lang="ar-SA" smtClean="0"/>
              <a:t>‹#›</a:t>
            </a:fld>
            <a:endParaRPr lang="ar-SA"/>
          </a:p>
        </p:txBody>
      </p:sp>
    </p:spTree>
    <p:extLst>
      <p:ext uri="{BB962C8B-B14F-4D97-AF65-F5344CB8AC3E}">
        <p14:creationId xmlns:p14="http://schemas.microsoft.com/office/powerpoint/2010/main" val="4149184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sng"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457200"/>
            <a:ext cx="8229600" cy="5668963"/>
          </a:xfrm>
        </p:spPr>
        <p:txBody>
          <a:bodyPr>
            <a:normAutofit/>
          </a:bodyPr>
          <a:lstStyle/>
          <a:p>
            <a:pPr marL="0" indent="0">
              <a:buNone/>
            </a:pPr>
            <a:r>
              <a:rPr lang="ar-IQ" b="1" i="0" u="none" strike="noStrike" baseline="0" dirty="0" smtClean="0">
                <a:latin typeface="Simplified Arabic"/>
                <a:cs typeface="Simplified Arabic"/>
              </a:rPr>
              <a:t>ثالثا – الديموقراطية النيابية</a:t>
            </a:r>
            <a:r>
              <a:rPr lang="ar-IQ" b="0" i="0" u="none" strike="noStrike" baseline="0" dirty="0" smtClean="0">
                <a:latin typeface="Simplified Arabic"/>
                <a:cs typeface="Simplified Arabic"/>
              </a:rPr>
              <a:t> :</a:t>
            </a:r>
            <a:r>
              <a:rPr lang="ar-IQ" b="0" i="0" u="sng" strike="noStrike" baseline="0" dirty="0" smtClean="0">
                <a:latin typeface="Simplified Arabic"/>
                <a:cs typeface="Simplified Arabic"/>
              </a:rPr>
              <a:t>في هذا النظام يقوم الشعب باختيار ممثليه الذين يعدون نوابه ويقتصر دور الشعب على عملية قانونية محددة وهي انتخاب نوابه ، ولكن هذه العملية لا تجعل النائب خاضعا للشعب وانما يتمتع باستقلال مستمد من مركزه الدستوري وبمجرد ان يقوم الشعب بانتخاب النواب ينتهي دوره وهكذا نجد هذه الصورة من صور الديموقراطية على نقيض  الديموقراطية المباشرة فبينما تستغني الديموقراطية المباشرة عن المجالس النيابية تقتصر الديموقراطية النيابية في </a:t>
            </a:r>
            <a:r>
              <a:rPr lang="ar-IQ" b="0" i="0" u="sng" strike="noStrike" baseline="0" dirty="0" err="1" smtClean="0">
                <a:latin typeface="Simplified Arabic"/>
                <a:cs typeface="Simplified Arabic"/>
              </a:rPr>
              <a:t>دولر</a:t>
            </a:r>
            <a:r>
              <a:rPr lang="ar-IQ" b="0" i="0" u="sng" strike="noStrike" baseline="0" dirty="0" smtClean="0">
                <a:latin typeface="Simplified Arabic"/>
                <a:cs typeface="Simplified Arabic"/>
              </a:rPr>
              <a:t> الشعب على مجرد اختيار النواب وعلى ذلك فان الشعب لا يعيش الا فترة عابرة وهي لحظة اجراء الانتخابات . </a:t>
            </a:r>
            <a:endParaRPr lang="ar-SA" dirty="0"/>
          </a:p>
        </p:txBody>
      </p:sp>
    </p:spTree>
    <p:extLst>
      <p:ext uri="{BB962C8B-B14F-4D97-AF65-F5344CB8AC3E}">
        <p14:creationId xmlns:p14="http://schemas.microsoft.com/office/powerpoint/2010/main" val="1582463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609600"/>
            <a:ext cx="8229600" cy="5516563"/>
          </a:xfrm>
        </p:spPr>
        <p:txBody>
          <a:bodyPr>
            <a:normAutofit/>
          </a:bodyPr>
          <a:lstStyle/>
          <a:p>
            <a:pPr marL="0" indent="0">
              <a:buNone/>
            </a:pPr>
            <a:r>
              <a:rPr lang="ar-IQ" b="0" i="0" u="none" strike="noStrike" baseline="0" dirty="0" smtClean="0">
                <a:latin typeface="Simplified Arabic"/>
                <a:cs typeface="Simplified Arabic"/>
              </a:rPr>
              <a:t>ان النظام الديموقراطي المتبع حاليا في اغلب دول العالم هو نظام الديموقراطية النيابية (التمثيلية ) </a:t>
            </a:r>
            <a:r>
              <a:rPr lang="ar-IQ" b="0" i="0" u="none" strike="noStrike" baseline="0" dirty="0" err="1" smtClean="0">
                <a:latin typeface="Simplified Arabic"/>
                <a:cs typeface="Simplified Arabic"/>
              </a:rPr>
              <a:t>وباشكال</a:t>
            </a:r>
            <a:r>
              <a:rPr lang="ar-IQ" b="0" i="0" u="none" strike="noStrike" baseline="0" dirty="0" smtClean="0">
                <a:latin typeface="Simplified Arabic"/>
                <a:cs typeface="Simplified Arabic"/>
              </a:rPr>
              <a:t> مختلفة وان الديموقراطية النيابية تقوم على اساس ان هذا الاختيار محددا بمدة معينة ليتسنى للشعب محاسبة ممثليه واعادة اختيار الصالح منهم وتغيير من لم يمثل الشعب تمثيلا حقيقيا ولم يعبر عن اماله ولم يستطع تحقيق طموحاته . ان ممثلي الشعب يجتمعون على شكل هيئة تسمى ( البرلمان ) فالديموقراطية النيابية تقوم اذن  على ركن اساس هو وجود برلمان منتخب لمدة محددة .</a:t>
            </a:r>
          </a:p>
          <a:p>
            <a:pPr marL="0" indent="0">
              <a:buNone/>
            </a:pPr>
            <a:r>
              <a:rPr lang="ar-IQ" b="0" i="0" u="none" strike="noStrike" baseline="0" dirty="0" smtClean="0">
                <a:latin typeface="Simplified Arabic"/>
                <a:cs typeface="Simplified Arabic"/>
              </a:rPr>
              <a:t>ان مسوغات الاخذ بالنظام النيابي هي ما يلي :  </a:t>
            </a:r>
            <a:endParaRPr lang="ar-SA" dirty="0"/>
          </a:p>
        </p:txBody>
      </p:sp>
    </p:spTree>
    <p:extLst>
      <p:ext uri="{BB962C8B-B14F-4D97-AF65-F5344CB8AC3E}">
        <p14:creationId xmlns:p14="http://schemas.microsoft.com/office/powerpoint/2010/main" val="85795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1" i="0" u="none" strike="noStrike" baseline="0" dirty="0" smtClean="0">
                <a:latin typeface="Simplified Arabic"/>
                <a:cs typeface="Simplified Arabic"/>
              </a:rPr>
              <a:t>أ-</a:t>
            </a:r>
            <a:r>
              <a:rPr lang="ar-IQ" b="1" i="0" u="sng" strike="noStrike" baseline="0" dirty="0" smtClean="0">
                <a:latin typeface="Simplified Arabic"/>
                <a:cs typeface="Simplified Arabic"/>
              </a:rPr>
              <a:t>مسوغات عملية :</a:t>
            </a:r>
            <a:r>
              <a:rPr lang="ar-IQ" b="0" i="0" u="sng" strike="noStrike" baseline="0" dirty="0" smtClean="0">
                <a:latin typeface="Simplified Arabic"/>
                <a:cs typeface="Simplified Arabic"/>
              </a:rPr>
              <a:t> التي تبين ان الشعب لا يستطيع ممارسة السيادة بطريقة مباشرة لأنه لا يتصور ان يجري  في دولة  تعداد سكانها بالملايين ، وان يجتمع الشعب ليصدر قرارات في المسائل الحكومية </a:t>
            </a:r>
            <a:r>
              <a:rPr lang="ar-IQ" b="0" i="0" u="none" strike="noStrike" baseline="0" dirty="0" smtClean="0">
                <a:latin typeface="Simplified Arabic"/>
                <a:cs typeface="Simplified Arabic"/>
              </a:rPr>
              <a:t>، ان هذه المسوغات العملية .هي التي دعت روسو الى قبول الحكومة النيابية ، لكنة اقترح تصحيح النظام النيابي </a:t>
            </a:r>
            <a:r>
              <a:rPr lang="ar-IQ" b="0" i="0" u="none" strike="noStrike" baseline="0" dirty="0" err="1" smtClean="0">
                <a:latin typeface="Simplified Arabic"/>
                <a:cs typeface="Simplified Arabic"/>
              </a:rPr>
              <a:t>بالاخذ</a:t>
            </a:r>
            <a:r>
              <a:rPr lang="ar-IQ" b="0" i="0" u="none" strike="noStrike" baseline="0" dirty="0" smtClean="0">
                <a:latin typeface="Simplified Arabic"/>
                <a:cs typeface="Simplified Arabic"/>
              </a:rPr>
              <a:t> بفكرة الوكالة الالزامية ( الاستفتاء ).</a:t>
            </a:r>
            <a:endParaRPr lang="ar-SA" dirty="0"/>
          </a:p>
        </p:txBody>
      </p:sp>
    </p:spTree>
    <p:extLst>
      <p:ext uri="{BB962C8B-B14F-4D97-AF65-F5344CB8AC3E}">
        <p14:creationId xmlns:p14="http://schemas.microsoft.com/office/powerpoint/2010/main" val="14624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1" i="0" u="none" strike="noStrike" baseline="0" dirty="0" smtClean="0">
                <a:latin typeface="Simplified Arabic"/>
                <a:cs typeface="Simplified Arabic"/>
              </a:rPr>
              <a:t>ب-</a:t>
            </a:r>
            <a:r>
              <a:rPr lang="ar-IQ" b="1" i="0" u="sng" strike="noStrike" baseline="0" dirty="0" smtClean="0">
                <a:latin typeface="Simplified Arabic"/>
                <a:cs typeface="Simplified Arabic"/>
              </a:rPr>
              <a:t> مسوغات منطقية :</a:t>
            </a:r>
            <a:r>
              <a:rPr lang="ar-IQ" b="0" i="0" u="sng" strike="noStrike" baseline="0" dirty="0" smtClean="0">
                <a:latin typeface="Simplified Arabic"/>
                <a:cs typeface="Simplified Arabic"/>
              </a:rPr>
              <a:t> ترى ان الاخذ بالنظام النيابي امرا حتميا على اساس ان مستوى ثقافة  الشعب من الناحية السياسية لا يؤهله لمناقشة المسائل العامة والتصدي للمشاكل الدقيقة التي تواجه الحكومة ومن ناحية اخرى فان الشعب ليس لديه الوقت الكافي الذي يمكن ان يكرسه للمسائل الامة ، ولكن اذا كان الشعب غير قادر على اتخاذ القرارات السياسية فانه اهل لاختيار ممثلين يتمتعون بثقافة وتجربة تمكنهم من تولي الشؤون السياسية .</a:t>
            </a:r>
            <a:r>
              <a:rPr lang="ar-IQ" b="0" i="0" u="none" strike="noStrike" baseline="0" dirty="0" smtClean="0">
                <a:latin typeface="Simplified Arabic"/>
                <a:cs typeface="Simplified Arabic"/>
              </a:rPr>
              <a:t> </a:t>
            </a:r>
            <a:endParaRPr lang="ar-SA" dirty="0"/>
          </a:p>
        </p:txBody>
      </p:sp>
    </p:spTree>
    <p:extLst>
      <p:ext uri="{BB962C8B-B14F-4D97-AF65-F5344CB8AC3E}">
        <p14:creationId xmlns:p14="http://schemas.microsoft.com/office/powerpoint/2010/main" val="2803947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en-US"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تستنتج مما تقدم ان الحكم الديموقراطي هو النظام السائد في اغلبية الدول الحديثة الا انه تخذ صورا مختلفة فاذا كان الحكم الديموقراطي يجعل من الشعب مصدر السلطة وصاحب السيادة فان الشعب قد يمارس السلطة بنفسه فيسمى ذلك نظام الديموقراطية المباشرة وقد يختار الشعب لممارسة السلطة نوابا عنه يمارسونها باسمه تسمى هذه الصورة من صور الحكم بالديموقراطية النيابية وقد يقوم اخر خلط بين النظامين السابقين. </a:t>
            </a:r>
            <a:endParaRPr lang="ar-SA" dirty="0"/>
          </a:p>
        </p:txBody>
      </p:sp>
    </p:spTree>
    <p:extLst>
      <p:ext uri="{BB962C8B-B14F-4D97-AF65-F5344CB8AC3E}">
        <p14:creationId xmlns:p14="http://schemas.microsoft.com/office/powerpoint/2010/main" val="58655890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373</Words>
  <Application>Microsoft Office PowerPoint</Application>
  <PresentationFormat>عرض على الشاشة (3:4)‏</PresentationFormat>
  <Paragraphs>6</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1</cp:revision>
  <dcterms:created xsi:type="dcterms:W3CDTF">2023-10-07T16:13:10Z</dcterms:created>
  <dcterms:modified xsi:type="dcterms:W3CDTF">2023-10-07T16:15:16Z</dcterms:modified>
</cp:coreProperties>
</file>