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63" r:id="rId5"/>
    <p:sldId id="267" r:id="rId6"/>
    <p:sldId id="268" r:id="rId7"/>
    <p:sldId id="269" r:id="rId8"/>
    <p:sldId id="270" r:id="rId9"/>
    <p:sldId id="27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219413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326728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747031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8686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297204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41256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EBCC8F5-D36D-47B0-AFEF-51F6BDBACD66}"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48344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EBCC8F5-D36D-47B0-AFEF-51F6BDBACD66}"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122570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EBCC8F5-D36D-47B0-AFEF-51F6BDBACD66}"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370748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BCC8F5-D36D-47B0-AFEF-51F6BDBACD66}"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117020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CC8F5-D36D-47B0-AFEF-51F6BDBACD66}"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318270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CC8F5-D36D-47B0-AFEF-51F6BDBACD66}"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E9B709-8F35-47AB-88F2-12A078600440}" type="slidenum">
              <a:rPr lang="ar-SA" smtClean="0"/>
              <a:t>‹#›</a:t>
            </a:fld>
            <a:endParaRPr lang="ar-SA"/>
          </a:p>
        </p:txBody>
      </p:sp>
    </p:spTree>
    <p:extLst>
      <p:ext uri="{BB962C8B-B14F-4D97-AF65-F5344CB8AC3E}">
        <p14:creationId xmlns:p14="http://schemas.microsoft.com/office/powerpoint/2010/main" val="314308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BCC8F5-D36D-47B0-AFEF-51F6BDBACD66}"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E9B709-8F35-47AB-88F2-12A078600440}" type="slidenum">
              <a:rPr lang="ar-SA" smtClean="0"/>
              <a:t>‹#›</a:t>
            </a:fld>
            <a:endParaRPr lang="ar-SA"/>
          </a:p>
        </p:txBody>
      </p:sp>
    </p:spTree>
    <p:extLst>
      <p:ext uri="{BB962C8B-B14F-4D97-AF65-F5344CB8AC3E}">
        <p14:creationId xmlns:p14="http://schemas.microsoft.com/office/powerpoint/2010/main" val="412155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   المبحث الثاني </a:t>
            </a: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انواع الديموقراطية وفق معيار الفكر السياسي</a:t>
            </a:r>
          </a:p>
          <a:p>
            <a:pPr marL="0" indent="0">
              <a:buNone/>
            </a:pPr>
            <a:r>
              <a:rPr lang="ar-IQ" b="1" i="0" u="none" strike="noStrike" baseline="0" dirty="0" smtClean="0">
                <a:latin typeface="Simplified Arabic"/>
                <a:cs typeface="Simplified Arabic"/>
              </a:rPr>
              <a:t>اولا – الديموقراطية الليبرالية</a:t>
            </a:r>
            <a:r>
              <a:rPr lang="ar-IQ" b="0" i="0" u="none" strike="noStrike" baseline="0" dirty="0" smtClean="0">
                <a:latin typeface="Simplified Arabic"/>
                <a:cs typeface="Simplified Arabic"/>
              </a:rPr>
              <a:t> : لم تظهر الديموقراطية بالمعنى الليبرالي الا في القرن الثامن عشر اذ بشر المفكرون الاوربيون بفكرة المساواة وطالبوا بحق الشعب في اختيار حكومته والاشراف عليها وكان هذا المعنى مقترنا بالمطالبة بمساواة المواطنين في حق الاقتراع السري دون النظر الى اصولهم او طبقاتهم. </a:t>
            </a:r>
            <a:endParaRPr lang="ar-SA" dirty="0"/>
          </a:p>
        </p:txBody>
      </p:sp>
    </p:spTree>
    <p:extLst>
      <p:ext uri="{BB962C8B-B14F-4D97-AF65-F5344CB8AC3E}">
        <p14:creationId xmlns:p14="http://schemas.microsoft.com/office/powerpoint/2010/main" val="364528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81000"/>
            <a:ext cx="8229600" cy="5745163"/>
          </a:xfrm>
        </p:spPr>
        <p:txBody>
          <a:bodyPr>
            <a:normAutofit lnSpcReduction="10000"/>
          </a:bodyPr>
          <a:lstStyle/>
          <a:p>
            <a:pPr marL="0" indent="0">
              <a:buNone/>
            </a:pPr>
            <a:r>
              <a:rPr lang="ar-IQ" b="0" i="0" u="none" strike="noStrike" baseline="0" dirty="0" smtClean="0">
                <a:latin typeface="Simplified Arabic"/>
                <a:cs typeface="Simplified Arabic"/>
              </a:rPr>
              <a:t> ان الثورة البرجوازية كانت قد افرزت العديد من الشعارات ذات المضمون الديموقراطي مثل التمثيل البرلماني ، حرية النشاط السياسي ، حرية الفكر والصحافة ، سيادة قانون الدولة .  الا ان هذه الشعارات من حيث المبدأ العام ترتبط بالطبقة البرجوازية كطبقة مجردة بل هي نتاج جملة من التحولات الموضوعية والذاتية التي ارتبطت بها هذه الطبقة ،كما انها لا ترتبط </a:t>
            </a:r>
            <a:r>
              <a:rPr lang="ar-IQ" b="0" i="0" u="none" strike="noStrike" baseline="0" dirty="0" err="1" smtClean="0">
                <a:latin typeface="Simplified Arabic"/>
                <a:cs typeface="Simplified Arabic"/>
              </a:rPr>
              <a:t>بانتاج</a:t>
            </a:r>
            <a:r>
              <a:rPr lang="ar-IQ" b="0" i="0" u="none" strike="noStrike" baseline="0" dirty="0" smtClean="0">
                <a:latin typeface="Simplified Arabic"/>
                <a:cs typeface="Simplified Arabic"/>
              </a:rPr>
              <a:t> محدد فقط اي مرحلة الانتاج الرأسمالي وانما مرحلة الانتاج </a:t>
            </a:r>
            <a:r>
              <a:rPr lang="ar-IQ" b="0" i="0" u="none" strike="noStrike" baseline="0" dirty="0" err="1" smtClean="0">
                <a:latin typeface="Simplified Arabic"/>
                <a:cs typeface="Simplified Arabic"/>
              </a:rPr>
              <a:t>الراسمالي</a:t>
            </a:r>
            <a:r>
              <a:rPr lang="ar-IQ" b="0" i="0" u="none" strike="noStrike" baseline="0" dirty="0" smtClean="0">
                <a:latin typeface="Simplified Arabic"/>
                <a:cs typeface="Simplified Arabic"/>
              </a:rPr>
              <a:t> التي حددت هذه الطبقة المتطورة من الديموقراطية تعد نفسها نتاج او حصيلة  لكل تطور عندما ناضلت الطبقة البرجوازية للوصول الى السلطة وتحقيق اهدافها الاقتصادية والسياسية والايديولوجية تطلب منها القيام بمجموعة تحولات مهمة شملت الانسان والعقل والقانون . </a:t>
            </a:r>
            <a:endParaRPr lang="ar-SA" dirty="0"/>
          </a:p>
        </p:txBody>
      </p:sp>
    </p:spTree>
    <p:extLst>
      <p:ext uri="{BB962C8B-B14F-4D97-AF65-F5344CB8AC3E}">
        <p14:creationId xmlns:p14="http://schemas.microsoft.com/office/powerpoint/2010/main" val="393484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 اما اول صراع خاضته كان ضد سلطة الاقطاع مؤكدة على مفهوم الانسان والعمل وعودته الى مرجعه الاصلي اي ارادت ان تجعل منه انسانا مخيرا بعد ان جعلت منه الكنيسة انسانا مسيرا لإحكام او اوامر خارجة عنه كما كان في العصور الوسطى . </a:t>
            </a:r>
          </a:p>
          <a:p>
            <a:pPr marL="0" indent="0">
              <a:buNone/>
            </a:pPr>
            <a:r>
              <a:rPr lang="ar-IQ" b="0" i="0" u="none" strike="noStrike" baseline="0" dirty="0" smtClean="0">
                <a:latin typeface="Simplified Arabic"/>
                <a:cs typeface="Simplified Arabic"/>
              </a:rPr>
              <a:t>كما قامت البرجوازية في </a:t>
            </a:r>
            <a:r>
              <a:rPr lang="ar-IQ" b="0" i="0" u="none" strike="noStrike" baseline="0" dirty="0" err="1" smtClean="0">
                <a:latin typeface="Simplified Arabic"/>
                <a:cs typeface="Simplified Arabic"/>
              </a:rPr>
              <a:t>التاكيد</a:t>
            </a:r>
            <a:r>
              <a:rPr lang="ar-IQ" b="0" i="0" u="none" strike="noStrike" baseline="0" dirty="0" smtClean="0">
                <a:latin typeface="Simplified Arabic"/>
                <a:cs typeface="Simplified Arabic"/>
              </a:rPr>
              <a:t> على قيمة الانسان من خلال تأكيدها على عقله المبدع فاحترمت العقل وعدته ضرورة من اجل نقد الواقع وتجاوزه واحلال واقع جديد بدلا عنه .</a:t>
            </a:r>
            <a:endParaRPr lang="ar-SA" dirty="0"/>
          </a:p>
        </p:txBody>
      </p:sp>
    </p:spTree>
    <p:extLst>
      <p:ext uri="{BB962C8B-B14F-4D97-AF65-F5344CB8AC3E}">
        <p14:creationId xmlns:p14="http://schemas.microsoft.com/office/powerpoint/2010/main" val="410193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sng"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lstStyle/>
          <a:p>
            <a:pPr marL="0" indent="0">
              <a:buNone/>
            </a:pPr>
            <a:r>
              <a:rPr lang="ar-IQ" b="0" i="0" u="sng" strike="noStrike" baseline="0" dirty="0" smtClean="0">
                <a:latin typeface="Simplified Arabic"/>
                <a:cs typeface="Simplified Arabic"/>
              </a:rPr>
              <a:t>الديموقراطية الليبرالية  هي صورة من صور الديموقراطية تضع الحرية في المقام الاول ـ  اي ان حكومة الشعب توفر الحرية لكل فرد من افراد الشعب لتنمية نفسه ، ان الحرية تسمح لكل </a:t>
            </a:r>
            <a:r>
              <a:rPr lang="ar-IQ" b="0" i="0" u="sng" strike="noStrike" baseline="0" dirty="0" err="1" smtClean="0">
                <a:latin typeface="Simplified Arabic"/>
                <a:cs typeface="Simplified Arabic"/>
              </a:rPr>
              <a:t>الامال</a:t>
            </a:r>
            <a:r>
              <a:rPr lang="ar-IQ" b="0" i="0" u="sng" strike="noStrike" baseline="0" dirty="0" smtClean="0">
                <a:latin typeface="Simplified Arabic"/>
                <a:cs typeface="Simplified Arabic"/>
              </a:rPr>
              <a:t> ان تتحقق بما في ذلك امل المساواة .</a:t>
            </a:r>
          </a:p>
          <a:p>
            <a:pPr marL="0" indent="0">
              <a:buNone/>
            </a:pPr>
            <a:endParaRPr lang="ar-IQ" u="sng" dirty="0">
              <a:latin typeface="Simplified Arabic"/>
              <a:cs typeface="Simplified Arabic"/>
            </a:endParaRPr>
          </a:p>
          <a:p>
            <a:pPr marL="0" indent="0">
              <a:buNone/>
            </a:pPr>
            <a:r>
              <a:rPr lang="ar-IQ" b="0" i="0" u="none" strike="noStrike" baseline="0" dirty="0" smtClean="0">
                <a:latin typeface="Simplified Arabic"/>
                <a:cs typeface="Simplified Arabic"/>
              </a:rPr>
              <a:t> وفي ظل الديموقراطية الليبرالية تمتع الحرية بحماية على مستويين :</a:t>
            </a:r>
            <a:r>
              <a:rPr lang="ar-IQ" b="0" i="0" u="sng" strike="noStrike" baseline="0" dirty="0" smtClean="0">
                <a:latin typeface="Simplified Arabic"/>
                <a:cs typeface="Simplified Arabic"/>
              </a:rPr>
              <a:t> </a:t>
            </a:r>
          </a:p>
          <a:p>
            <a:pPr marL="0" indent="0">
              <a:buNone/>
            </a:pPr>
            <a:r>
              <a:rPr lang="ar-IQ" b="0" i="0" u="none" strike="noStrike" baseline="0" dirty="0" smtClean="0">
                <a:latin typeface="Simplified Arabic"/>
                <a:cs typeface="Simplified Arabic"/>
              </a:rPr>
              <a:t>-على مستوى نشاط الحكومة . </a:t>
            </a:r>
          </a:p>
          <a:p>
            <a:pPr marL="0" indent="0">
              <a:buNone/>
            </a:pPr>
            <a:r>
              <a:rPr lang="ar-IQ" b="0" i="0" u="none" strike="noStrike" baseline="0" dirty="0" smtClean="0">
                <a:latin typeface="Simplified Arabic"/>
                <a:cs typeface="Simplified Arabic"/>
              </a:rPr>
              <a:t>-وعلى مستوى علاقة الحكام بالمحكومين .</a:t>
            </a:r>
            <a:endParaRPr lang="ar-SA" dirty="0"/>
          </a:p>
        </p:txBody>
      </p:sp>
    </p:spTree>
    <p:extLst>
      <p:ext uri="{BB962C8B-B14F-4D97-AF65-F5344CB8AC3E}">
        <p14:creationId xmlns:p14="http://schemas.microsoft.com/office/powerpoint/2010/main" val="311265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sng"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fontScale="92500" lnSpcReduction="10000"/>
          </a:bodyPr>
          <a:lstStyle/>
          <a:p>
            <a:pPr marL="0" indent="0">
              <a:buNone/>
            </a:pPr>
            <a:r>
              <a:rPr lang="ar-IQ" b="0" i="0" u="none" strike="noStrike" baseline="0" dirty="0" smtClean="0">
                <a:latin typeface="Simplified Arabic"/>
                <a:cs typeface="Simplified Arabic"/>
              </a:rPr>
              <a:t> </a:t>
            </a:r>
            <a:r>
              <a:rPr lang="ar-IQ" b="0" i="0" u="sng" strike="noStrike" baseline="0" dirty="0" smtClean="0">
                <a:latin typeface="Simplified Arabic"/>
                <a:cs typeface="Simplified Arabic"/>
              </a:rPr>
              <a:t>فعلى مستوى النشاط الحكومي والبرلمان تقبل الديموقراطية الليبرالية  ان تؤدي الحرية على اختلاف الآراء فيما يتعلق بالمسائل العامة ويؤدي هذا الى وجود اغلبية ومعارضة ، واذا كانت الاغلبية تتولى الحكم اليوم فإنها </a:t>
            </a:r>
            <a:r>
              <a:rPr lang="ar-IQ" b="0" i="0" u="sng" strike="noStrike" baseline="0" dirty="0" err="1" smtClean="0">
                <a:latin typeface="Simplified Arabic"/>
                <a:cs typeface="Simplified Arabic"/>
              </a:rPr>
              <a:t>لاتعدم</a:t>
            </a:r>
            <a:r>
              <a:rPr lang="ar-IQ" b="0" i="0" u="sng" strike="noStrike" baseline="0" dirty="0" smtClean="0">
                <a:latin typeface="Simplified Arabic"/>
                <a:cs typeface="Simplified Arabic"/>
              </a:rPr>
              <a:t> الأقلية وانما تعطي لها فرصة البقاء وفرصة ان تتولى الحكم اذا تمتعت </a:t>
            </a:r>
            <a:r>
              <a:rPr lang="ar-IQ" b="0" i="0" u="sng" strike="noStrike" baseline="0" dirty="0" err="1" smtClean="0">
                <a:latin typeface="Simplified Arabic"/>
                <a:cs typeface="Simplified Arabic"/>
              </a:rPr>
              <a:t>بالاغلبية</a:t>
            </a:r>
            <a:r>
              <a:rPr lang="ar-IQ" b="0" i="0" u="sng" strike="noStrike" baseline="0" dirty="0" smtClean="0">
                <a:latin typeface="Simplified Arabic"/>
                <a:cs typeface="Simplified Arabic"/>
              </a:rPr>
              <a:t> في المستقبل ومعنى ذلك ان الاغلبية تحترم رأي الاغلبية المعارضة وتمكنها من ممارسة حقوقها السياسية مثل الحصانة البرلمانية وحق التعبير عن رأيها والاشتراك باللجان البرلمانية بل ان النظام الانكليزي القائم على نظام الحزبين السياسيين يشرك المعارضة في القرارات المصيرية المتعلقة بالدولة ويمكن تصوير العلاقة بين الاغلبية والمعارضة هدف الوصول الى السلطة ، والاغلبية عندما تتولى السلطة تمارسها دون محاولة القضاء على الاقلية وانما يكون التسامح قاعدة واجبة الاحترام  الطرفين، واخيرا تقبل الاغلبية تبادل السلطة مع الاقلية في حالة تغيير رأي الشعب وحصول الاقلية على اصوات الشعب . </a:t>
            </a:r>
            <a:endParaRPr lang="ar-SA" dirty="0"/>
          </a:p>
        </p:txBody>
      </p:sp>
    </p:spTree>
    <p:extLst>
      <p:ext uri="{BB962C8B-B14F-4D97-AF65-F5344CB8AC3E}">
        <p14:creationId xmlns:p14="http://schemas.microsoft.com/office/powerpoint/2010/main" val="14276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 ان الديموقراطية الليبرالية والتي تعد الاساس الفلسفي للديموقراطيات الغربية هي تزاوج بين فلسفتين نشأتا تاريخيا في ظروف متباينة ولكل منهما جوهرها الخاص بها ونتيجة لذلك فان عملية التزاوج هذه كان لها مشاكلها وتناقضاتها هاتان الفلسفتان هي الديموقراطية الليبرالية والتي يسميها البعض مذهب الحريين اي انصار الحرية والتحرر. </a:t>
            </a:r>
            <a:endParaRPr lang="ar-SA" dirty="0"/>
          </a:p>
        </p:txBody>
      </p:sp>
    </p:spTree>
    <p:extLst>
      <p:ext uri="{BB962C8B-B14F-4D97-AF65-F5344CB8AC3E}">
        <p14:creationId xmlns:p14="http://schemas.microsoft.com/office/powerpoint/2010/main" val="67253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a:bodyPr>
          <a:lstStyle/>
          <a:p>
            <a:pPr marL="0" indent="0">
              <a:buNone/>
            </a:pPr>
            <a:r>
              <a:rPr lang="ar-IQ" b="0" i="0" u="none" strike="noStrike" baseline="0" dirty="0" smtClean="0">
                <a:latin typeface="Simplified Arabic"/>
                <a:cs typeface="Simplified Arabic"/>
              </a:rPr>
              <a:t> واذا رجعنا قليلا الى الماضي نرى ان الليبراليون قاوموا الديموقراطية ثم استوعبوها تدريجيا حتى انهم لم يشيروا في البداية الى ان الحريات شاملة لجميع المواطنين بل استبعدت صراحة الفئات الشعبية والنساء ،ولقد ولدت الليبرالية اولا ثم </a:t>
            </a:r>
            <a:r>
              <a:rPr lang="ar-IQ" b="0" i="0" u="none" strike="noStrike" baseline="0" dirty="0" err="1" smtClean="0">
                <a:latin typeface="Simplified Arabic"/>
                <a:cs typeface="Simplified Arabic"/>
              </a:rPr>
              <a:t>تمقرطت</a:t>
            </a:r>
            <a:r>
              <a:rPr lang="ar-IQ" b="0" i="0" u="none" strike="noStrike" baseline="0" dirty="0" smtClean="0">
                <a:latin typeface="Simplified Arabic"/>
                <a:cs typeface="Simplified Arabic"/>
              </a:rPr>
              <a:t> بعد ذلك، اي تم توسيع دائرة الحقوق والحريات التي دافعت عنها لتشمل كل المواطنين لتصبح الديموقراطية الليبرالية نظاما للحكم تحددت فيه السلطات وتحدد اسلوب الفصل بينهما ، كما تحدد اسلوب المراقبة الشعبية على ممارسة السلطة وقد ادى اتساع نطاق المشاركة وتعقيدات الحياة  الصناعية الى نشؤ الاحزاب والنقابات لتقود المجتمع في العملية الديموقراطية من منطلق التعدد . </a:t>
            </a:r>
            <a:endParaRPr lang="ar-SA" dirty="0"/>
          </a:p>
        </p:txBody>
      </p:sp>
    </p:spTree>
    <p:extLst>
      <p:ext uri="{BB962C8B-B14F-4D97-AF65-F5344CB8AC3E}">
        <p14:creationId xmlns:p14="http://schemas.microsoft.com/office/powerpoint/2010/main" val="222197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تقتضي الديموقراطية وفق المنطلق الليبرالي ما يلي : </a:t>
            </a:r>
          </a:p>
        </p:txBody>
      </p:sp>
      <p:sp>
        <p:nvSpPr>
          <p:cNvPr id="3" name="عنصر نائب للنص 2"/>
          <p:cNvSpPr>
            <a:spLocks noGrp="1"/>
          </p:cNvSpPr>
          <p:nvPr>
            <p:ph type="body" idx="1"/>
          </p:nvPr>
        </p:nvSpPr>
        <p:spPr>
          <a:xfrm>
            <a:off x="457200" y="762000"/>
            <a:ext cx="8229600" cy="5364163"/>
          </a:xfrm>
        </p:spPr>
        <p:txBody>
          <a:bodyPr>
            <a:normAutofit fontScale="92500"/>
          </a:bodyPr>
          <a:lstStyle/>
          <a:p>
            <a:pPr marL="0" indent="0">
              <a:buNone/>
            </a:pPr>
            <a:r>
              <a:rPr lang="ar-IQ" b="0" i="0" u="none" strike="noStrike" baseline="0" dirty="0" smtClean="0">
                <a:latin typeface="Simplified Arabic"/>
                <a:cs typeface="Simplified Arabic"/>
              </a:rPr>
              <a:t>1-تعدد الاحزاب ، لان هذا التعدد يعطي الفرصة للاختيار بين عدة برامج سياسية او اجتماعية على الاقل من الناحية النظرية </a:t>
            </a:r>
          </a:p>
          <a:p>
            <a:pPr marL="0" indent="0">
              <a:buNone/>
            </a:pPr>
            <a:r>
              <a:rPr lang="ar-IQ" b="0" i="0" u="none" strike="noStrike" baseline="0" dirty="0" smtClean="0">
                <a:latin typeface="Simplified Arabic"/>
                <a:cs typeface="Simplified Arabic"/>
              </a:rPr>
              <a:t>2-ان الديموقراطية تعني كذلك الحقوق والحريات الاساسية مثل حرية التعبير في   الصحافة  والاجتماع وحرية التنقل ونشر التعليم  وكل ما يقوي الراي العام الذي يستطيع بهذه الحريات ان يسيطر فعلا على الحكومة التي يختارها . </a:t>
            </a:r>
          </a:p>
          <a:p>
            <a:pPr marL="0" indent="0">
              <a:buNone/>
            </a:pPr>
            <a:r>
              <a:rPr lang="ar-IQ" b="0" i="0" u="none" strike="noStrike" baseline="0" dirty="0" smtClean="0">
                <a:latin typeface="Simplified Arabic"/>
                <a:cs typeface="Simplified Arabic"/>
              </a:rPr>
              <a:t>ان غلاة الليبراليين من الناحية النظرية يعتقدون ان النظام الرئاسي  حتى لو كان برجوازيا متعدد الاحزاب مثل الولايات المتحدة الامريكية انما يناقض الديموقراطية الاصلية لان النظام الرئاسي على الرغم من انه يتم بالاقتراع السري والاستفتاء الحر الا انه يعني التفويض ومن ثم التنازل عن سيادة الشعب في مراجعة حكومته . </a:t>
            </a:r>
            <a:endParaRPr lang="ar-SA" dirty="0"/>
          </a:p>
        </p:txBody>
      </p:sp>
    </p:spTree>
    <p:extLst>
      <p:ext uri="{BB962C8B-B14F-4D97-AF65-F5344CB8AC3E}">
        <p14:creationId xmlns:p14="http://schemas.microsoft.com/office/powerpoint/2010/main" val="93856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a:bodyPr>
          <a:lstStyle/>
          <a:p>
            <a:pPr marL="0" indent="0">
              <a:buNone/>
            </a:pPr>
            <a:r>
              <a:rPr lang="ar-IQ" b="0" i="0" u="none" strike="noStrike" baseline="0" dirty="0" smtClean="0">
                <a:latin typeface="Simplified Arabic"/>
                <a:cs typeface="Simplified Arabic"/>
              </a:rPr>
              <a:t>ان الديموقراطية الليبرالية  قامت على افتراض اساسي وهو حرية الاختيار ونقلت مفهوم حرية المستهلك من مجال الاقتصاد الى مجال السياسة، </a:t>
            </a:r>
          </a:p>
          <a:p>
            <a:pPr marL="0" indent="0">
              <a:buNone/>
            </a:pPr>
            <a:r>
              <a:rPr lang="ar-IQ" b="0" i="0" u="none" strike="noStrike" baseline="0" dirty="0" smtClean="0">
                <a:latin typeface="Simplified Arabic"/>
                <a:cs typeface="Simplified Arabic"/>
              </a:rPr>
              <a:t>فكلما تصورت الليبرالية نظاما اقتصاديا يقوم على </a:t>
            </a:r>
            <a:r>
              <a:rPr lang="ar-IQ" b="0" i="0" u="none" strike="noStrike" baseline="0" dirty="0" err="1" smtClean="0">
                <a:latin typeface="Simplified Arabic"/>
                <a:cs typeface="Simplified Arabic"/>
              </a:rPr>
              <a:t>المنافسه</a:t>
            </a:r>
            <a:r>
              <a:rPr lang="ar-IQ" b="0" i="0" u="none" strike="noStrike" baseline="0" dirty="0" smtClean="0">
                <a:latin typeface="Simplified Arabic"/>
                <a:cs typeface="Simplified Arabic"/>
              </a:rPr>
              <a:t> ، (يكون المستهلك فيه هو السيد الذي يختار بين السلع </a:t>
            </a:r>
            <a:r>
              <a:rPr lang="ar-IQ" b="0" i="0" u="none" strike="noStrike" baseline="0" dirty="0" err="1" smtClean="0">
                <a:latin typeface="Simplified Arabic"/>
                <a:cs typeface="Simplified Arabic"/>
              </a:rPr>
              <a:t>المتنافسه</a:t>
            </a:r>
            <a:r>
              <a:rPr lang="ar-IQ" b="0" i="0" u="none" strike="noStrike" baseline="0" dirty="0" smtClean="0">
                <a:latin typeface="Simplified Arabic"/>
                <a:cs typeface="Simplified Arabic"/>
              </a:rPr>
              <a:t> وفقا لقوانين حرية السوق والطلب والعرض)  فالليبرالية بالنتيجة لذلك تتصور نظاما سياسيا يقوم على حرية الاختيار بين الاحزاب والاتجاهات السياسية ووفقا لهذا التصور ،  ووفقا لهذا التطور فان المجتمع اقتصاديا وسياسيا يتحرك استجابة لتفضيلات واختيارات المستهلك. </a:t>
            </a:r>
            <a:endParaRPr lang="ar-SA" dirty="0"/>
          </a:p>
        </p:txBody>
      </p:sp>
    </p:spTree>
    <p:extLst>
      <p:ext uri="{BB962C8B-B14F-4D97-AF65-F5344CB8AC3E}">
        <p14:creationId xmlns:p14="http://schemas.microsoft.com/office/powerpoint/2010/main" val="40847530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771</Words>
  <Application>Microsoft Office PowerPoint</Application>
  <PresentationFormat>عرض على الشاشة (3:4)‏</PresentationFormat>
  <Paragraphs>20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   المبحث الثاني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تقتضي الديموقراطية وفق المنطلق الليبرالي ما يلي :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المبحث الثاني </dc:title>
  <dc:creator>DR.Ahmed Saker 2o1O</dc:creator>
  <cp:lastModifiedBy>DR.Ahmed Saker 2o1O</cp:lastModifiedBy>
  <cp:revision>1</cp:revision>
  <dcterms:created xsi:type="dcterms:W3CDTF">2023-10-07T13:06:37Z</dcterms:created>
  <dcterms:modified xsi:type="dcterms:W3CDTF">2023-10-07T13:13:03Z</dcterms:modified>
</cp:coreProperties>
</file>