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E2D09B8-0BCD-45CF-B9F6-3DB1F484C653}"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9E3138-62E6-4F92-BACF-AD5D92CA6C98}" type="slidenum">
              <a:rPr lang="ar-SA" smtClean="0"/>
              <a:t>‹#›</a:t>
            </a:fld>
            <a:endParaRPr lang="ar-SA"/>
          </a:p>
        </p:txBody>
      </p:sp>
    </p:spTree>
    <p:extLst>
      <p:ext uri="{BB962C8B-B14F-4D97-AF65-F5344CB8AC3E}">
        <p14:creationId xmlns:p14="http://schemas.microsoft.com/office/powerpoint/2010/main" val="4206663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E2D09B8-0BCD-45CF-B9F6-3DB1F484C653}"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9E3138-62E6-4F92-BACF-AD5D92CA6C98}" type="slidenum">
              <a:rPr lang="ar-SA" smtClean="0"/>
              <a:t>‹#›</a:t>
            </a:fld>
            <a:endParaRPr lang="ar-SA"/>
          </a:p>
        </p:txBody>
      </p:sp>
    </p:spTree>
    <p:extLst>
      <p:ext uri="{BB962C8B-B14F-4D97-AF65-F5344CB8AC3E}">
        <p14:creationId xmlns:p14="http://schemas.microsoft.com/office/powerpoint/2010/main" val="3155110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E2D09B8-0BCD-45CF-B9F6-3DB1F484C653}"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9E3138-62E6-4F92-BACF-AD5D92CA6C98}" type="slidenum">
              <a:rPr lang="ar-SA" smtClean="0"/>
              <a:t>‹#›</a:t>
            </a:fld>
            <a:endParaRPr lang="ar-SA"/>
          </a:p>
        </p:txBody>
      </p:sp>
    </p:spTree>
    <p:extLst>
      <p:ext uri="{BB962C8B-B14F-4D97-AF65-F5344CB8AC3E}">
        <p14:creationId xmlns:p14="http://schemas.microsoft.com/office/powerpoint/2010/main" val="1323707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E2D09B8-0BCD-45CF-B9F6-3DB1F484C653}"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9E3138-62E6-4F92-BACF-AD5D92CA6C98}" type="slidenum">
              <a:rPr lang="ar-SA" smtClean="0"/>
              <a:t>‹#›</a:t>
            </a:fld>
            <a:endParaRPr lang="ar-SA"/>
          </a:p>
        </p:txBody>
      </p:sp>
    </p:spTree>
    <p:extLst>
      <p:ext uri="{BB962C8B-B14F-4D97-AF65-F5344CB8AC3E}">
        <p14:creationId xmlns:p14="http://schemas.microsoft.com/office/powerpoint/2010/main" val="3814495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E2D09B8-0BCD-45CF-B9F6-3DB1F484C653}"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9E3138-62E6-4F92-BACF-AD5D92CA6C98}" type="slidenum">
              <a:rPr lang="ar-SA" smtClean="0"/>
              <a:t>‹#›</a:t>
            </a:fld>
            <a:endParaRPr lang="ar-SA"/>
          </a:p>
        </p:txBody>
      </p:sp>
    </p:spTree>
    <p:extLst>
      <p:ext uri="{BB962C8B-B14F-4D97-AF65-F5344CB8AC3E}">
        <p14:creationId xmlns:p14="http://schemas.microsoft.com/office/powerpoint/2010/main" val="443788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E2D09B8-0BCD-45CF-B9F6-3DB1F484C653}"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9E3138-62E6-4F92-BACF-AD5D92CA6C98}" type="slidenum">
              <a:rPr lang="ar-SA" smtClean="0"/>
              <a:t>‹#›</a:t>
            </a:fld>
            <a:endParaRPr lang="ar-SA"/>
          </a:p>
        </p:txBody>
      </p:sp>
    </p:spTree>
    <p:extLst>
      <p:ext uri="{BB962C8B-B14F-4D97-AF65-F5344CB8AC3E}">
        <p14:creationId xmlns:p14="http://schemas.microsoft.com/office/powerpoint/2010/main" val="420070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E2D09B8-0BCD-45CF-B9F6-3DB1F484C653}" type="datetimeFigureOut">
              <a:rPr lang="ar-SA" smtClean="0"/>
              <a:t>19/03/1445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9E3138-62E6-4F92-BACF-AD5D92CA6C98}" type="slidenum">
              <a:rPr lang="ar-SA" smtClean="0"/>
              <a:t>‹#›</a:t>
            </a:fld>
            <a:endParaRPr lang="ar-SA"/>
          </a:p>
        </p:txBody>
      </p:sp>
    </p:spTree>
    <p:extLst>
      <p:ext uri="{BB962C8B-B14F-4D97-AF65-F5344CB8AC3E}">
        <p14:creationId xmlns:p14="http://schemas.microsoft.com/office/powerpoint/2010/main" val="1508123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E2D09B8-0BCD-45CF-B9F6-3DB1F484C653}" type="datetimeFigureOut">
              <a:rPr lang="ar-SA" smtClean="0"/>
              <a:t>19/03/1445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39E3138-62E6-4F92-BACF-AD5D92CA6C98}" type="slidenum">
              <a:rPr lang="ar-SA" smtClean="0"/>
              <a:t>‹#›</a:t>
            </a:fld>
            <a:endParaRPr lang="ar-SA"/>
          </a:p>
        </p:txBody>
      </p:sp>
    </p:spTree>
    <p:extLst>
      <p:ext uri="{BB962C8B-B14F-4D97-AF65-F5344CB8AC3E}">
        <p14:creationId xmlns:p14="http://schemas.microsoft.com/office/powerpoint/2010/main" val="150856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E2D09B8-0BCD-45CF-B9F6-3DB1F484C653}" type="datetimeFigureOut">
              <a:rPr lang="ar-SA" smtClean="0"/>
              <a:t>19/03/1445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39E3138-62E6-4F92-BACF-AD5D92CA6C98}" type="slidenum">
              <a:rPr lang="ar-SA" smtClean="0"/>
              <a:t>‹#›</a:t>
            </a:fld>
            <a:endParaRPr lang="ar-SA"/>
          </a:p>
        </p:txBody>
      </p:sp>
    </p:spTree>
    <p:extLst>
      <p:ext uri="{BB962C8B-B14F-4D97-AF65-F5344CB8AC3E}">
        <p14:creationId xmlns:p14="http://schemas.microsoft.com/office/powerpoint/2010/main" val="798527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E2D09B8-0BCD-45CF-B9F6-3DB1F484C653}" type="datetimeFigureOut">
              <a:rPr lang="ar-SA" smtClean="0"/>
              <a:t>19/03/1445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39E3138-62E6-4F92-BACF-AD5D92CA6C98}" type="slidenum">
              <a:rPr lang="ar-SA" smtClean="0"/>
              <a:t>‹#›</a:t>
            </a:fld>
            <a:endParaRPr lang="ar-SA"/>
          </a:p>
        </p:txBody>
      </p:sp>
    </p:spTree>
    <p:extLst>
      <p:ext uri="{BB962C8B-B14F-4D97-AF65-F5344CB8AC3E}">
        <p14:creationId xmlns:p14="http://schemas.microsoft.com/office/powerpoint/2010/main" val="2369181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2D09B8-0BCD-45CF-B9F6-3DB1F484C653}" type="datetimeFigureOut">
              <a:rPr lang="ar-SA" smtClean="0"/>
              <a:t>19/03/1445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9E3138-62E6-4F92-BACF-AD5D92CA6C98}" type="slidenum">
              <a:rPr lang="ar-SA" smtClean="0"/>
              <a:t>‹#›</a:t>
            </a:fld>
            <a:endParaRPr lang="ar-SA"/>
          </a:p>
        </p:txBody>
      </p:sp>
    </p:spTree>
    <p:extLst>
      <p:ext uri="{BB962C8B-B14F-4D97-AF65-F5344CB8AC3E}">
        <p14:creationId xmlns:p14="http://schemas.microsoft.com/office/powerpoint/2010/main" val="304584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2D09B8-0BCD-45CF-B9F6-3DB1F484C653}" type="datetimeFigureOut">
              <a:rPr lang="ar-SA" smtClean="0"/>
              <a:t>19/03/1445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9E3138-62E6-4F92-BACF-AD5D92CA6C98}" type="slidenum">
              <a:rPr lang="ar-SA" smtClean="0"/>
              <a:t>‹#›</a:t>
            </a:fld>
            <a:endParaRPr lang="ar-SA"/>
          </a:p>
        </p:txBody>
      </p:sp>
    </p:spTree>
    <p:extLst>
      <p:ext uri="{BB962C8B-B14F-4D97-AF65-F5344CB8AC3E}">
        <p14:creationId xmlns:p14="http://schemas.microsoft.com/office/powerpoint/2010/main" val="4154157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E2D09B8-0BCD-45CF-B9F6-3DB1F484C653}" type="datetimeFigureOut">
              <a:rPr lang="ar-SA" smtClean="0"/>
              <a:t>19/03/1445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39E3138-62E6-4F92-BACF-AD5D92CA6C98}" type="slidenum">
              <a:rPr lang="ar-SA" smtClean="0"/>
              <a:t>‹#›</a:t>
            </a:fld>
            <a:endParaRPr lang="ar-SA"/>
          </a:p>
        </p:txBody>
      </p:sp>
    </p:spTree>
    <p:extLst>
      <p:ext uri="{BB962C8B-B14F-4D97-AF65-F5344CB8AC3E}">
        <p14:creationId xmlns:p14="http://schemas.microsoft.com/office/powerpoint/2010/main" val="3055434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sz="3200" b="0" i="0" u="none" strike="noStrike" baseline="0" dirty="0" smtClean="0">
                <a:latin typeface="Simplified Arabic"/>
                <a:cs typeface="Simplified Arabic"/>
              </a:rPr>
              <a:t/>
            </a:r>
            <a:br>
              <a:rPr lang="ar-IQ" sz="3200" b="0" i="0" u="none" strike="noStrike" baseline="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b="0" i="0" u="none" strike="noStrike" baseline="0" dirty="0" smtClean="0">
                <a:latin typeface="Simplified Arabic"/>
                <a:cs typeface="Simplified Arabic"/>
              </a:rPr>
              <a:t>ان </a:t>
            </a:r>
            <a:r>
              <a:rPr lang="ar-IQ" sz="3200" b="0" i="0" u="none" strike="noStrike" baseline="0" dirty="0" smtClean="0">
                <a:latin typeface="Simplified Arabic"/>
                <a:cs typeface="Simplified Arabic"/>
              </a:rPr>
              <a:t>جوهرة النظرية الماركسية بخصوص الدولة هو انها تعبير عن سيطرة طبقة او طبقات اجتماعية على سائر الطبقات الاخرى فهي تتابع الصراع الطبقي في المجتمع ومحصلته نشأت في التاريخ بانقسام المجتمع الى طبقات وظهور الملكية الفردية وسوف تنتهي وتزول بانتهاء هذه الظاهرة وفي المجتمع الشيوعي تزول الطبقات وتزول معها الدولة وتحل محلها ادارة الاشياء . </a:t>
            </a:r>
          </a:p>
        </p:txBody>
      </p:sp>
      <p:sp>
        <p:nvSpPr>
          <p:cNvPr id="3" name="عنصر نائب للنص 2"/>
          <p:cNvSpPr>
            <a:spLocks noGrp="1"/>
          </p:cNvSpPr>
          <p:nvPr>
            <p:ph type="body" idx="1"/>
          </p:nvPr>
        </p:nvSpPr>
        <p:spPr/>
        <p:txBody>
          <a:bodyPr>
            <a:normAutofit/>
          </a:bodyPr>
          <a:lstStyle/>
          <a:p>
            <a:endParaRPr lang="ar-SA"/>
          </a:p>
        </p:txBody>
      </p:sp>
    </p:spTree>
    <p:extLst>
      <p:ext uri="{BB962C8B-B14F-4D97-AF65-F5344CB8AC3E}">
        <p14:creationId xmlns:p14="http://schemas.microsoft.com/office/powerpoint/2010/main" val="3386594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600" b="0" i="0" u="none" strike="noStrike" baseline="0" dirty="0" smtClean="0">
                <a:latin typeface="Simplified Arabic"/>
                <a:cs typeface="Simplified Arabic"/>
              </a:rPr>
              <a:t/>
            </a:r>
            <a:br>
              <a:rPr lang="ar-IQ" sz="3600" b="0" i="0" u="none" strike="noStrike" baseline="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b="0" i="0" u="none" strike="noStrike" baseline="0" dirty="0" smtClean="0">
                <a:latin typeface="Simplified Arabic"/>
                <a:cs typeface="Simplified Arabic"/>
              </a:rPr>
              <a:t>نستطيع </a:t>
            </a:r>
            <a:r>
              <a:rPr lang="ar-IQ" sz="3600" b="0" i="0" u="none" strike="noStrike" baseline="0" dirty="0" smtClean="0">
                <a:latin typeface="Simplified Arabic"/>
                <a:cs typeface="Simplified Arabic"/>
              </a:rPr>
              <a:t>ان نفهم المفهوم الماركسي الشرقي للديموقراطية في الدستور السوفيتي السابق الذي يقول في ماده الاولى (ان الاساس السياسي </a:t>
            </a:r>
            <a:r>
              <a:rPr lang="ar-IQ" sz="3600" b="0" i="0" u="none" strike="noStrike" baseline="0" dirty="0" err="1" smtClean="0">
                <a:latin typeface="Simplified Arabic"/>
                <a:cs typeface="Simplified Arabic"/>
              </a:rPr>
              <a:t>لآتحاد</a:t>
            </a:r>
            <a:r>
              <a:rPr lang="ar-IQ" sz="3600" b="0" i="0" u="none" strike="noStrike" baseline="0" dirty="0" smtClean="0">
                <a:latin typeface="Simplified Arabic"/>
                <a:cs typeface="Simplified Arabic"/>
              </a:rPr>
              <a:t> الجمهوريات السوفيتية او الاشتراكية هي مجالس </a:t>
            </a:r>
            <a:r>
              <a:rPr lang="ar-IQ" sz="3600" b="0" i="0" u="none" strike="noStrike" baseline="0" dirty="0" err="1" smtClean="0">
                <a:latin typeface="Simplified Arabic"/>
                <a:cs typeface="Simplified Arabic"/>
              </a:rPr>
              <a:t>السوفيت</a:t>
            </a:r>
            <a:r>
              <a:rPr lang="ar-IQ" sz="3600" b="0" i="0" u="none" strike="noStrike" baseline="0" dirty="0" smtClean="0">
                <a:latin typeface="Simplified Arabic"/>
                <a:cs typeface="Simplified Arabic"/>
              </a:rPr>
              <a:t> المؤلف من نواب الشعب العامل والتي نشأت واصبحت قوية نتيجة للانقلابات الذي ادى لإقصاء سلطة الاقطاعيين </a:t>
            </a:r>
            <a:r>
              <a:rPr lang="ar-IQ" sz="3600" b="0" i="0" u="none" strike="noStrike" baseline="0" dirty="0" err="1" smtClean="0">
                <a:latin typeface="Simplified Arabic"/>
                <a:cs typeface="Simplified Arabic"/>
              </a:rPr>
              <a:t>والراسماليين</a:t>
            </a:r>
            <a:r>
              <a:rPr lang="ar-IQ" sz="3600" b="0" i="0" u="none" strike="noStrike" baseline="0" dirty="0" smtClean="0">
                <a:latin typeface="Simplified Arabic"/>
                <a:cs typeface="Simplified Arabic"/>
              </a:rPr>
              <a:t> ومكن البروليتارية من فرض </a:t>
            </a:r>
            <a:r>
              <a:rPr lang="ar-IQ" sz="3600" b="0" i="0" u="none" strike="noStrike" baseline="0" dirty="0" err="1" smtClean="0">
                <a:latin typeface="Simplified Arabic"/>
                <a:cs typeface="Simplified Arabic"/>
              </a:rPr>
              <a:t>دكتاتوريتها</a:t>
            </a:r>
            <a:r>
              <a:rPr lang="ar-IQ" sz="3600" b="0" i="0" u="none" strike="noStrike" baseline="0" dirty="0" smtClean="0">
                <a:latin typeface="Simplified Arabic"/>
                <a:cs typeface="Simplified Arabic"/>
              </a:rPr>
              <a:t> ) .</a:t>
            </a:r>
            <a:endParaRPr lang="en-US" sz="3600"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2130156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200" b="0" i="0" u="none" strike="noStrike" baseline="0" dirty="0" smtClean="0">
                <a:latin typeface="Simplified Arabic"/>
                <a:cs typeface="Simplified Arabic"/>
              </a:rPr>
              <a:t/>
            </a:r>
            <a:br>
              <a:rPr lang="ar-IQ" sz="3200" b="0" i="0" u="none" strike="noStrike" baseline="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b="0" i="0" u="none" strike="noStrike" baseline="0" dirty="0" smtClean="0">
                <a:latin typeface="Simplified Arabic"/>
                <a:cs typeface="Simplified Arabic"/>
              </a:rPr>
              <a:t>الدولة </a:t>
            </a:r>
            <a:r>
              <a:rPr lang="ar-IQ" sz="3200" b="0" i="0" u="none" strike="noStrike" baseline="0" dirty="0" smtClean="0">
                <a:latin typeface="Simplified Arabic"/>
                <a:cs typeface="Simplified Arabic"/>
              </a:rPr>
              <a:t>اذن بحكم التعريف هي اداة قهر ، ومن ثم فأن كل الدول ذات طابع دكتاتوري وغير ديموقراطي . الدولة اذن هي تعبير عن الصراع بين الطبقات والسلطة السياسية تكون دائما تمثيلا لدكتاتورية طبقة اجتماعية ضد الطبقات الاخرى وسلاح الطبقة السائدة هو الحفاظ على الوضع القائم الذي يخدم مصالحها ، ان الدولة بهذا المعنى تكون اداة قسر واكراه تعكس مصالح الطبقة او الطبقات المسيطرة في مرحلة تاريخية معينة . </a:t>
            </a:r>
          </a:p>
        </p:txBody>
      </p:sp>
    </p:spTree>
    <p:extLst>
      <p:ext uri="{BB962C8B-B14F-4D97-AF65-F5344CB8AC3E}">
        <p14:creationId xmlns:p14="http://schemas.microsoft.com/office/powerpoint/2010/main" val="547197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200" b="0" i="0" u="sng" strike="noStrike" baseline="0" dirty="0" smtClean="0">
                <a:latin typeface="Simplified Arabic"/>
                <a:cs typeface="Simplified Arabic"/>
              </a:rPr>
              <a:t/>
            </a:r>
            <a:br>
              <a:rPr lang="ar-IQ" sz="3200" b="0" i="0" u="sng" strike="noStrike" baseline="0"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b="0" i="0" u="sng" strike="noStrike" baseline="0" dirty="0" smtClean="0">
                <a:latin typeface="Simplified Arabic"/>
                <a:cs typeface="Simplified Arabic"/>
              </a:rPr>
              <a:t>لقد </a:t>
            </a:r>
            <a:r>
              <a:rPr lang="ar-IQ" sz="3200" b="0" i="0" u="sng" strike="noStrike" baseline="0" dirty="0" smtClean="0">
                <a:latin typeface="Simplified Arabic"/>
                <a:cs typeface="Simplified Arabic"/>
              </a:rPr>
              <a:t>اكد ماركس في نظريته العامة للمجتمع ان ماهية الانسان تكمن في جانبه الاجتماعي دون السياسي ، لذلك رفض </a:t>
            </a:r>
            <a:r>
              <a:rPr lang="ar-IQ" sz="3200" b="0" i="0" u="sng" strike="noStrike" baseline="0" dirty="0" err="1" smtClean="0">
                <a:latin typeface="Simplified Arabic"/>
                <a:cs typeface="Simplified Arabic"/>
              </a:rPr>
              <a:t>ماذهب</a:t>
            </a:r>
            <a:r>
              <a:rPr lang="ar-IQ" sz="3200" b="0" i="0" u="sng" strike="noStrike" baseline="0" dirty="0" smtClean="0">
                <a:latin typeface="Simplified Arabic"/>
                <a:cs typeface="Simplified Arabic"/>
              </a:rPr>
              <a:t> الية </a:t>
            </a:r>
            <a:r>
              <a:rPr lang="ar-IQ" sz="3200" b="0" i="0" u="sng" strike="noStrike" baseline="0" dirty="0" err="1" smtClean="0">
                <a:latin typeface="Simplified Arabic"/>
                <a:cs typeface="Simplified Arabic"/>
              </a:rPr>
              <a:t>هيغل</a:t>
            </a:r>
            <a:r>
              <a:rPr lang="ar-IQ" sz="3200" b="0" i="0" u="sng" strike="noStrike" baseline="0" dirty="0" smtClean="0">
                <a:latin typeface="Simplified Arabic"/>
                <a:cs typeface="Simplified Arabic"/>
              </a:rPr>
              <a:t> من ان الدولة تجسيد سام للعقل يسمو عن الحياة الاجتماعية ويستقل عنها ، ورأى ان المجتمع المدني هو القاعدة الحقيقية للدولة وليس العكس ، ويقول </a:t>
            </a:r>
            <a:r>
              <a:rPr lang="ar-IQ" sz="3200" b="0" i="0" u="sng" strike="noStrike" baseline="0" dirty="0" err="1" smtClean="0">
                <a:latin typeface="Simplified Arabic"/>
                <a:cs typeface="Simplified Arabic"/>
              </a:rPr>
              <a:t>انجلز</a:t>
            </a:r>
            <a:r>
              <a:rPr lang="ar-IQ" sz="3200" b="0" i="0" u="sng" strike="noStrike" baseline="0" dirty="0" smtClean="0">
                <a:latin typeface="Simplified Arabic"/>
                <a:cs typeface="Simplified Arabic"/>
              </a:rPr>
              <a:t> انه من الثابت في التاريخ الحديث على الاقل ان كافة الصراعات هي صراع الطبقات وان كل الصراعات التحررية للطبقات برغم شكلها السياسي تدور في المقام الاخير حول التحرر الاقتصادي ، ومن ثم تشكل الدولة والنظام السياسي العنصر الثانوي بينما يكون العنصر الحاسم هو المجتمع ومجالات العلاقات الاقتصادية .</a:t>
            </a:r>
            <a:r>
              <a:rPr lang="ar-IQ" sz="3200" b="0" i="0" u="none" strike="noStrike" baseline="0" dirty="0" smtClean="0">
                <a:latin typeface="Simplified Arabic"/>
                <a:cs typeface="Simplified Arabic"/>
              </a:rPr>
              <a:t> </a:t>
            </a:r>
          </a:p>
        </p:txBody>
      </p:sp>
    </p:spTree>
    <p:extLst>
      <p:ext uri="{BB962C8B-B14F-4D97-AF65-F5344CB8AC3E}">
        <p14:creationId xmlns:p14="http://schemas.microsoft.com/office/powerpoint/2010/main" val="3038422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200" b="0" i="0" u="sng" strike="noStrike" baseline="0" dirty="0" smtClean="0">
                <a:latin typeface="Simplified Arabic"/>
                <a:cs typeface="Simplified Arabic"/>
              </a:rPr>
              <a:t/>
            </a:r>
            <a:br>
              <a:rPr lang="ar-IQ" sz="3200" b="0" i="0" u="sng" strike="noStrike" baseline="0"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b="0" i="0" u="sng" strike="noStrike" baseline="0" dirty="0" smtClean="0">
                <a:latin typeface="Simplified Arabic"/>
                <a:cs typeface="Simplified Arabic"/>
              </a:rPr>
              <a:t>يصف </a:t>
            </a:r>
            <a:r>
              <a:rPr lang="ar-IQ" sz="3200" b="0" i="0" u="sng" strike="noStrike" baseline="0" dirty="0" smtClean="0">
                <a:latin typeface="Simplified Arabic"/>
                <a:cs typeface="Simplified Arabic"/>
              </a:rPr>
              <a:t>الفكر ماركسي الدولة بانها تمتص دماء الشعب ويمثل الحكام سلطة مستقلة عن الشعب ومسخرة لخدمة مصالح طبقة معينة وعلية فالماركسيون يرفضون النظرة البرجوازية التي تتحدث عن الديموقراطية بشكل عام بكونها شيئا فوق الطبقات وانها تعني نفس الشيء بالنسبة للبرجوازية والبروليتارية . </a:t>
            </a:r>
          </a:p>
        </p:txBody>
      </p:sp>
    </p:spTree>
    <p:extLst>
      <p:ext uri="{BB962C8B-B14F-4D97-AF65-F5344CB8AC3E}">
        <p14:creationId xmlns:p14="http://schemas.microsoft.com/office/powerpoint/2010/main" val="3956107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sng" strike="noStrike" baseline="0" dirty="0" smtClean="0">
                <a:latin typeface="Simplified Arabic"/>
                <a:cs typeface="Simplified Arabic"/>
              </a:rPr>
              <a:t/>
            </a:r>
            <a:br>
              <a:rPr lang="ar-IQ" b="0" i="0" u="sng" strike="noStrike" baseline="0" dirty="0" smtClean="0">
                <a:latin typeface="Simplified Arabic"/>
                <a:cs typeface="Simplified Arabic"/>
              </a:rPr>
            </a:br>
            <a:r>
              <a:rPr lang="ar-IQ" u="sng" dirty="0">
                <a:latin typeface="Simplified Arabic"/>
                <a:cs typeface="Simplified Arabic"/>
              </a:rPr>
              <a:t/>
            </a:r>
            <a:br>
              <a:rPr lang="ar-IQ" u="sng" dirty="0">
                <a:latin typeface="Simplified Arabic"/>
                <a:cs typeface="Simplified Arabic"/>
              </a:rPr>
            </a:br>
            <a:r>
              <a:rPr lang="ar-IQ" u="sng" dirty="0" smtClean="0">
                <a:latin typeface="Simplified Arabic"/>
                <a:cs typeface="Simplified Arabic"/>
              </a:rPr>
              <a:t/>
            </a:r>
            <a:br>
              <a:rPr lang="ar-IQ" u="sng" dirty="0" smtClean="0">
                <a:latin typeface="Simplified Arabic"/>
                <a:cs typeface="Simplified Arabic"/>
              </a:rPr>
            </a:br>
            <a:r>
              <a:rPr lang="ar-IQ" u="sng" dirty="0">
                <a:latin typeface="Simplified Arabic"/>
                <a:cs typeface="Simplified Arabic"/>
              </a:rPr>
              <a:t/>
            </a:r>
            <a:br>
              <a:rPr lang="ar-IQ" u="sng" dirty="0">
                <a:latin typeface="Simplified Arabic"/>
                <a:cs typeface="Simplified Arabic"/>
              </a:rPr>
            </a:br>
            <a:r>
              <a:rPr lang="ar-IQ" u="sng" dirty="0" smtClean="0">
                <a:latin typeface="Simplified Arabic"/>
                <a:cs typeface="Simplified Arabic"/>
              </a:rPr>
              <a:t/>
            </a:r>
            <a:br>
              <a:rPr lang="ar-IQ" u="sng" dirty="0" smtClean="0">
                <a:latin typeface="Simplified Arabic"/>
                <a:cs typeface="Simplified Arabic"/>
              </a:rPr>
            </a:br>
            <a:r>
              <a:rPr lang="ar-IQ" u="sng" dirty="0">
                <a:latin typeface="Simplified Arabic"/>
                <a:cs typeface="Simplified Arabic"/>
              </a:rPr>
              <a:t/>
            </a:r>
            <a:br>
              <a:rPr lang="ar-IQ" u="sng" dirty="0">
                <a:latin typeface="Simplified Arabic"/>
                <a:cs typeface="Simplified Arabic"/>
              </a:rPr>
            </a:br>
            <a:r>
              <a:rPr lang="ar-IQ" u="sng" dirty="0" smtClean="0">
                <a:latin typeface="Simplified Arabic"/>
                <a:cs typeface="Simplified Arabic"/>
              </a:rPr>
              <a:t/>
            </a:r>
            <a:br>
              <a:rPr lang="ar-IQ" u="sng" dirty="0" smtClean="0">
                <a:latin typeface="Simplified Arabic"/>
                <a:cs typeface="Simplified Arabic"/>
              </a:rPr>
            </a:br>
            <a:r>
              <a:rPr lang="ar-IQ" u="sng" dirty="0">
                <a:latin typeface="Simplified Arabic"/>
                <a:cs typeface="Simplified Arabic"/>
              </a:rPr>
              <a:t/>
            </a:r>
            <a:br>
              <a:rPr lang="ar-IQ" u="sng" dirty="0">
                <a:latin typeface="Simplified Arabic"/>
                <a:cs typeface="Simplified Arabic"/>
              </a:rPr>
            </a:br>
            <a:r>
              <a:rPr lang="ar-IQ" u="sng" dirty="0" smtClean="0">
                <a:latin typeface="Simplified Arabic"/>
                <a:cs typeface="Simplified Arabic"/>
              </a:rPr>
              <a:t/>
            </a:r>
            <a:br>
              <a:rPr lang="ar-IQ" u="sng" dirty="0" smtClean="0">
                <a:latin typeface="Simplified Arabic"/>
                <a:cs typeface="Simplified Arabic"/>
              </a:rPr>
            </a:br>
            <a:r>
              <a:rPr lang="ar-IQ" b="0" i="0" u="sng" strike="noStrike" baseline="0" dirty="0" smtClean="0">
                <a:latin typeface="Simplified Arabic"/>
                <a:cs typeface="Simplified Arabic"/>
              </a:rPr>
              <a:t>والفكر </a:t>
            </a:r>
            <a:r>
              <a:rPr lang="ar-IQ" b="0" i="0" u="sng" strike="noStrike" baseline="0" dirty="0" err="1" smtClean="0">
                <a:latin typeface="Simplified Arabic"/>
                <a:cs typeface="Simplified Arabic"/>
              </a:rPr>
              <a:t>اللينيني</a:t>
            </a:r>
            <a:r>
              <a:rPr lang="ar-IQ" b="0" i="0" u="sng" strike="noStrike" baseline="0" dirty="0" smtClean="0">
                <a:latin typeface="Simplified Arabic"/>
                <a:cs typeface="Simplified Arabic"/>
              </a:rPr>
              <a:t> </a:t>
            </a:r>
            <a:r>
              <a:rPr lang="ar-IQ" b="0" i="0" u="sng" strike="noStrike" baseline="0" dirty="0" err="1" smtClean="0">
                <a:latin typeface="Simplified Arabic"/>
                <a:cs typeface="Simplified Arabic"/>
              </a:rPr>
              <a:t>الستاليني</a:t>
            </a:r>
            <a:r>
              <a:rPr lang="ar-IQ" b="0" i="0" u="sng" strike="noStrike" baseline="0" dirty="0" smtClean="0">
                <a:latin typeface="Simplified Arabic"/>
                <a:cs typeface="Simplified Arabic"/>
              </a:rPr>
              <a:t> يصف دكتاتورية البروليتارية بأنها مرحلة لا تعرف الديموقراطية الكاملة او ديموقراطية الجميع بل هي  ديموقراطية البروليتارية او دكتاتورية ضد البرجوازية .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304495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200" b="0" i="0" u="sng" strike="noStrike" baseline="0" dirty="0" smtClean="0">
                <a:latin typeface="Simplified Arabic"/>
                <a:cs typeface="Simplified Arabic"/>
              </a:rPr>
              <a:t/>
            </a:r>
            <a:br>
              <a:rPr lang="ar-IQ" sz="3200" b="0" i="0" u="sng" strike="noStrike" baseline="0"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b="0" i="0" u="sng" strike="noStrike" baseline="0" dirty="0" smtClean="0">
                <a:latin typeface="Simplified Arabic"/>
                <a:cs typeface="Simplified Arabic"/>
              </a:rPr>
              <a:t>تؤكد </a:t>
            </a:r>
            <a:r>
              <a:rPr lang="ar-IQ" sz="3200" b="0" i="0" u="sng" strike="noStrike" baseline="0" dirty="0" smtClean="0">
                <a:latin typeface="Simplified Arabic"/>
                <a:cs typeface="Simplified Arabic"/>
              </a:rPr>
              <a:t>الماركسية انه طالما </a:t>
            </a:r>
            <a:r>
              <a:rPr lang="ar-IQ" sz="3200" b="0" i="0" u="sng" strike="noStrike" baseline="0" dirty="0" err="1" smtClean="0">
                <a:latin typeface="Simplified Arabic"/>
                <a:cs typeface="Simplified Arabic"/>
              </a:rPr>
              <a:t>لاتوجد</a:t>
            </a:r>
            <a:r>
              <a:rPr lang="ar-IQ" sz="3200" b="0" i="0" u="sng" strike="noStrike" baseline="0" dirty="0" smtClean="0">
                <a:latin typeface="Simplified Arabic"/>
                <a:cs typeface="Simplified Arabic"/>
              </a:rPr>
              <a:t> حرية بشكل عام فليس هناك ديموقراطية فوق الطبقات ، </a:t>
            </a:r>
            <a:r>
              <a:rPr lang="ar-IQ" sz="3200" b="0" i="0" u="none" strike="noStrike" baseline="0" dirty="0" smtClean="0">
                <a:latin typeface="Simplified Arabic"/>
                <a:cs typeface="Simplified Arabic"/>
              </a:rPr>
              <a:t>ويعرف التاريخ مجتمعا واحدا توجد السلطة فيه بيد الشعب وفيه ديموقراطية حقيقية ، وذلك هو المجتمع الاشتراكي والديموقراطية الاشتراكية حسب اصحابها تتحقق في التطبيق قبل الحرية والمساواة وتؤدي دورا مهما في خلق الظروف الحقيقية لمشاركة كل المواطنين في ادارة الشؤون العامة وتتيح الفرصة للتطور الحر للفرد وتوفر فرصا غير محدودة لكل افراد الشعب لإظهار مواهبه وقدراته وتضمن الديموقراطية الاشتراكية الحريات الاساسية التي تكتفي الدولة البرجوازية بمجرد الاعتراف بها كحرية التعبير والصحافة والاجتماع . </a:t>
            </a:r>
          </a:p>
        </p:txBody>
      </p:sp>
    </p:spTree>
    <p:extLst>
      <p:ext uri="{BB962C8B-B14F-4D97-AF65-F5344CB8AC3E}">
        <p14:creationId xmlns:p14="http://schemas.microsoft.com/office/powerpoint/2010/main" val="408971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2800" b="0" i="0" u="none" strike="noStrike" baseline="0" dirty="0" smtClean="0">
                <a:latin typeface="Simplified Arabic"/>
                <a:cs typeface="Simplified Arabic"/>
              </a:rPr>
              <a:t/>
            </a:r>
            <a:br>
              <a:rPr lang="ar-IQ" sz="2800" b="0" i="0" u="none" strike="noStrike" baseline="0" dirty="0" smtClean="0">
                <a:latin typeface="Simplified Arabic"/>
                <a:cs typeface="Simplified Arabic"/>
              </a:rPr>
            </a:br>
            <a:r>
              <a:rPr lang="ar-IQ" sz="2800" dirty="0">
                <a:latin typeface="Simplified Arabic"/>
                <a:cs typeface="Simplified Arabic"/>
              </a:rPr>
              <a:t/>
            </a:r>
            <a:br>
              <a:rPr lang="ar-IQ" sz="2800" dirty="0">
                <a:latin typeface="Simplified Arabic"/>
                <a:cs typeface="Simplified Arabic"/>
              </a:rPr>
            </a:br>
            <a:r>
              <a:rPr lang="ar-IQ" sz="2800" dirty="0" smtClean="0">
                <a:latin typeface="Simplified Arabic"/>
                <a:cs typeface="Simplified Arabic"/>
              </a:rPr>
              <a:t/>
            </a:r>
            <a:br>
              <a:rPr lang="ar-IQ" sz="2800" dirty="0" smtClean="0">
                <a:latin typeface="Simplified Arabic"/>
                <a:cs typeface="Simplified Arabic"/>
              </a:rPr>
            </a:br>
            <a:r>
              <a:rPr lang="ar-IQ" sz="2800" dirty="0">
                <a:latin typeface="Simplified Arabic"/>
                <a:cs typeface="Simplified Arabic"/>
              </a:rPr>
              <a:t/>
            </a:r>
            <a:br>
              <a:rPr lang="ar-IQ" sz="2800" dirty="0">
                <a:latin typeface="Simplified Arabic"/>
                <a:cs typeface="Simplified Arabic"/>
              </a:rPr>
            </a:br>
            <a:r>
              <a:rPr lang="ar-IQ" sz="2800" dirty="0" smtClean="0">
                <a:latin typeface="Simplified Arabic"/>
                <a:cs typeface="Simplified Arabic"/>
              </a:rPr>
              <a:t/>
            </a:r>
            <a:br>
              <a:rPr lang="ar-IQ" sz="2800" dirty="0" smtClean="0">
                <a:latin typeface="Simplified Arabic"/>
                <a:cs typeface="Simplified Arabic"/>
              </a:rPr>
            </a:br>
            <a:r>
              <a:rPr lang="ar-IQ" sz="2800" dirty="0">
                <a:latin typeface="Simplified Arabic"/>
                <a:cs typeface="Simplified Arabic"/>
              </a:rPr>
              <a:t/>
            </a:r>
            <a:br>
              <a:rPr lang="ar-IQ" sz="2800" dirty="0">
                <a:latin typeface="Simplified Arabic"/>
                <a:cs typeface="Simplified Arabic"/>
              </a:rPr>
            </a:br>
            <a:r>
              <a:rPr lang="ar-IQ" sz="2800" dirty="0" smtClean="0">
                <a:latin typeface="Simplified Arabic"/>
                <a:cs typeface="Simplified Arabic"/>
              </a:rPr>
              <a:t/>
            </a:r>
            <a:br>
              <a:rPr lang="ar-IQ" sz="2800" dirty="0" smtClean="0">
                <a:latin typeface="Simplified Arabic"/>
                <a:cs typeface="Simplified Arabic"/>
              </a:rPr>
            </a:br>
            <a:r>
              <a:rPr lang="ar-IQ" sz="2800" dirty="0">
                <a:latin typeface="Simplified Arabic"/>
                <a:cs typeface="Simplified Arabic"/>
              </a:rPr>
              <a:t/>
            </a:r>
            <a:br>
              <a:rPr lang="ar-IQ" sz="2800" dirty="0">
                <a:latin typeface="Simplified Arabic"/>
                <a:cs typeface="Simplified Arabic"/>
              </a:rPr>
            </a:br>
            <a:r>
              <a:rPr lang="ar-IQ" sz="2800" dirty="0" smtClean="0">
                <a:latin typeface="Simplified Arabic"/>
                <a:cs typeface="Simplified Arabic"/>
              </a:rPr>
              <a:t/>
            </a:r>
            <a:br>
              <a:rPr lang="ar-IQ" sz="2800" dirty="0" smtClean="0">
                <a:latin typeface="Simplified Arabic"/>
                <a:cs typeface="Simplified Arabic"/>
              </a:rPr>
            </a:br>
            <a:r>
              <a:rPr lang="ar-IQ" sz="2800" dirty="0">
                <a:latin typeface="Simplified Arabic"/>
                <a:cs typeface="Simplified Arabic"/>
              </a:rPr>
              <a:t/>
            </a:r>
            <a:br>
              <a:rPr lang="ar-IQ" sz="2800" dirty="0">
                <a:latin typeface="Simplified Arabic"/>
                <a:cs typeface="Simplified Arabic"/>
              </a:rPr>
            </a:br>
            <a:r>
              <a:rPr lang="ar-IQ" sz="2800" dirty="0" smtClean="0">
                <a:latin typeface="Simplified Arabic"/>
                <a:cs typeface="Simplified Arabic"/>
              </a:rPr>
              <a:t/>
            </a:r>
            <a:br>
              <a:rPr lang="ar-IQ" sz="2800" dirty="0" smtClean="0">
                <a:latin typeface="Simplified Arabic"/>
                <a:cs typeface="Simplified Arabic"/>
              </a:rPr>
            </a:br>
            <a:r>
              <a:rPr lang="ar-IQ" sz="2800" b="0" i="0" u="none" strike="noStrike" baseline="0" dirty="0" smtClean="0">
                <a:latin typeface="Simplified Arabic"/>
                <a:cs typeface="Simplified Arabic"/>
              </a:rPr>
              <a:t>لأن </a:t>
            </a:r>
            <a:r>
              <a:rPr lang="ar-IQ" sz="2800" b="0" i="0" u="none" strike="noStrike" baseline="0" dirty="0" smtClean="0">
                <a:latin typeface="Simplified Arabic"/>
                <a:cs typeface="Simplified Arabic"/>
              </a:rPr>
              <a:t>حرية الصحافة لن تمارس الا بعد </a:t>
            </a:r>
            <a:r>
              <a:rPr lang="ar-IQ" sz="2800" b="0" i="0" u="none" strike="noStrike" baseline="0" dirty="0" err="1" smtClean="0">
                <a:latin typeface="Simplified Arabic"/>
                <a:cs typeface="Simplified Arabic"/>
              </a:rPr>
              <a:t>التاكد</a:t>
            </a:r>
            <a:r>
              <a:rPr lang="ar-IQ" sz="2800" b="0" i="0" u="none" strike="noStrike" baseline="0" dirty="0" smtClean="0">
                <a:latin typeface="Simplified Arabic"/>
                <a:cs typeface="Simplified Arabic"/>
              </a:rPr>
              <a:t> من زوال امكانية </a:t>
            </a:r>
            <a:r>
              <a:rPr lang="ar-IQ" sz="2800" b="0" i="0" u="none" strike="noStrike" baseline="0" dirty="0" err="1" smtClean="0">
                <a:latin typeface="Simplified Arabic"/>
                <a:cs typeface="Simplified Arabic"/>
              </a:rPr>
              <a:t>تاثير</a:t>
            </a:r>
            <a:r>
              <a:rPr lang="ar-IQ" sz="2800" b="0" i="0" u="none" strike="noStrike" baseline="0" dirty="0" smtClean="0">
                <a:latin typeface="Simplified Arabic"/>
                <a:cs typeface="Simplified Arabic"/>
              </a:rPr>
              <a:t>  رأس المال عليها وفقا لوجهة النظر الماركسية فان المجتمع الوحيد القادر على تحقيق الديموقراطية هو المجتمع الشيوعي الذي تختفي فيه كل انواع العبودية وفي هذا المجتمع تختفي الديموقراطية ايضا ، فالديموقراطية كما يقول لينين ما هي الا شكل من اشكال الدولة  ومن ثم فهي تفترض الاضطهاد وتطبقه ، ولكن مع استمرار الدولة في البقاء مدة دكتاتورية البروليتارية واستمرار الحاجة الى اساليب القمع التي كانت تستخدمها </a:t>
            </a:r>
            <a:r>
              <a:rPr lang="ar-IQ" sz="2800" b="0" i="0" u="none" strike="noStrike" baseline="0" dirty="0" err="1" smtClean="0">
                <a:latin typeface="Simplified Arabic"/>
                <a:cs typeface="Simplified Arabic"/>
              </a:rPr>
              <a:t>الراسمالية</a:t>
            </a:r>
            <a:r>
              <a:rPr lang="ar-IQ" sz="2800" b="0" i="0" u="none" strike="noStrike" baseline="0" dirty="0" smtClean="0">
                <a:latin typeface="Simplified Arabic"/>
                <a:cs typeface="Simplified Arabic"/>
              </a:rPr>
              <a:t> فان الفارق الاساس بينهما وبين كل نظم الحكم السابقة هو ان دكتاتورية </a:t>
            </a:r>
            <a:r>
              <a:rPr lang="ar-IQ" sz="2800" b="0" i="0" u="none" strike="noStrike" baseline="0" dirty="0" err="1" smtClean="0">
                <a:latin typeface="Simplified Arabic"/>
                <a:cs typeface="Simplified Arabic"/>
              </a:rPr>
              <a:t>البروليتاررية</a:t>
            </a:r>
            <a:r>
              <a:rPr lang="ar-IQ" sz="2800" b="0" i="0" u="none" strike="noStrike" baseline="0" dirty="0" smtClean="0">
                <a:latin typeface="Simplified Arabic"/>
                <a:cs typeface="Simplified Arabic"/>
              </a:rPr>
              <a:t> تعني اضطهاد الاقلية بواسطة الاغلبية ففي تغير اشكال ومؤسسات الديموقراطية ويتم توسيع نطاق التمتع بها للأغلبية ففي المجتمع </a:t>
            </a:r>
            <a:r>
              <a:rPr lang="ar-IQ" sz="2800" b="0" i="0" u="none" strike="noStrike" baseline="0" dirty="0" err="1" smtClean="0">
                <a:latin typeface="Simplified Arabic"/>
                <a:cs typeface="Simplified Arabic"/>
              </a:rPr>
              <a:t>الراسمالي</a:t>
            </a:r>
            <a:r>
              <a:rPr lang="ar-IQ" sz="2800" b="0" i="0" u="none" strike="noStrike" baseline="0" dirty="0" smtClean="0">
                <a:latin typeface="Simplified Arabic"/>
                <a:cs typeface="Simplified Arabic"/>
              </a:rPr>
              <a:t> لا يوجد سوى ديموقراطية الاقلية ، اما في جميع دكتاتورية البروليتارية فانه توجد لأول مرة ديموقراطية حقيقية لأغلبية الشعب يصحبها اضطهاد للأقلية . </a:t>
            </a:r>
          </a:p>
        </p:txBody>
      </p:sp>
      <p:sp>
        <p:nvSpPr>
          <p:cNvPr id="3" name="عنصر نائب للنص 2"/>
          <p:cNvSpPr>
            <a:spLocks noGrp="1"/>
          </p:cNvSpPr>
          <p:nvPr>
            <p:ph type="body" idx="1"/>
          </p:nvPr>
        </p:nvSpPr>
        <p:spPr/>
        <p:txBody>
          <a:bodyPr/>
          <a:lstStyle/>
          <a:p>
            <a:endParaRPr lang="ar-SA" dirty="0"/>
          </a:p>
        </p:txBody>
      </p:sp>
    </p:spTree>
    <p:extLst>
      <p:ext uri="{BB962C8B-B14F-4D97-AF65-F5344CB8AC3E}">
        <p14:creationId xmlns:p14="http://schemas.microsoft.com/office/powerpoint/2010/main" val="4050260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600" b="0" i="0" u="none" strike="noStrike" baseline="0" dirty="0" smtClean="0">
                <a:latin typeface="Simplified Arabic"/>
                <a:cs typeface="Simplified Arabic"/>
              </a:rPr>
              <a:t/>
            </a:r>
            <a:br>
              <a:rPr lang="ar-IQ" sz="3600" b="0" i="0" u="none" strike="noStrike" baseline="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b="0" i="0" u="none" strike="noStrike" baseline="0" dirty="0" smtClean="0">
                <a:latin typeface="Simplified Arabic"/>
                <a:cs typeface="Simplified Arabic"/>
              </a:rPr>
              <a:t>عموما </a:t>
            </a:r>
            <a:r>
              <a:rPr lang="ar-IQ" sz="3600" b="0" i="0" u="none" strike="noStrike" baseline="0" dirty="0" smtClean="0">
                <a:latin typeface="Simplified Arabic"/>
                <a:cs typeface="Simplified Arabic"/>
              </a:rPr>
              <a:t>ان النظر في الديموقراطية لفكرة مجردة ذات طابع انساني شمولي مطلق قابلة للتطبيق كنموذج ثابت في كل زمان ومكان دون مراعاة الخصائص ، في الحقيقة ذلك يعود الى الجهل بمفهوم الديموقراطية نفسها من جهة والجهل في كيفية تطبيقها من جهة اخرى .</a:t>
            </a:r>
          </a:p>
        </p:txBody>
      </p:sp>
      <p:sp>
        <p:nvSpPr>
          <p:cNvPr id="3" name="عنصر نائب للنص 2"/>
          <p:cNvSpPr>
            <a:spLocks noGrp="1"/>
          </p:cNvSpPr>
          <p:nvPr>
            <p:ph type="body" idx="1"/>
          </p:nvPr>
        </p:nvSpPr>
        <p:spPr/>
        <p:txBody>
          <a:bodyPr/>
          <a:lstStyle/>
          <a:p>
            <a:endParaRPr lang="ar-SA" dirty="0"/>
          </a:p>
        </p:txBody>
      </p:sp>
    </p:spTree>
    <p:extLst>
      <p:ext uri="{BB962C8B-B14F-4D97-AF65-F5344CB8AC3E}">
        <p14:creationId xmlns:p14="http://schemas.microsoft.com/office/powerpoint/2010/main" val="3552545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600" b="0" i="0" u="none" strike="noStrike" baseline="0" dirty="0" smtClean="0">
                <a:latin typeface="Simplified Arabic"/>
                <a:cs typeface="Simplified Arabic"/>
              </a:rPr>
              <a:t/>
            </a:r>
            <a:br>
              <a:rPr lang="ar-IQ" sz="3600" b="0" i="0" u="none" strike="noStrike" baseline="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b="0" i="0" u="none" strike="noStrike" baseline="0" dirty="0" smtClean="0">
                <a:latin typeface="Simplified Arabic"/>
                <a:cs typeface="Simplified Arabic"/>
              </a:rPr>
              <a:t>ان </a:t>
            </a:r>
            <a:r>
              <a:rPr lang="ar-IQ" sz="3600" b="0" i="0" u="none" strike="noStrike" baseline="0" dirty="0" smtClean="0">
                <a:latin typeface="Simplified Arabic"/>
                <a:cs typeface="Simplified Arabic"/>
              </a:rPr>
              <a:t>الجهل بمفهوم الديموقراطية وكيفية تطبيقها كثيرا ما وقعت فيه قيادات الدول (الدول الاشتراكية المنهارة) اذ عدت هذه القيادات ان الديموقراطية كنظرية وممارسة موقفا سياسيا ، ارادوا من خلاله بناء مجتمع جديد بعيدا عن كل معوقاته الداخلية والخارجية هذه الرؤية  في جهلها النظري والعملي هي التي اوقعت قيادات الاحزاب الاشتراكية في انحرافات مثل سيادة الحزب الواحد وتفتيت دور الجماهير الفعلي عن قيادة الدولة والمجتمع ومن ثم الوقوع في ما يسمى عبادة الفرد.</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57539645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0</Words>
  <Application>Microsoft Office PowerPoint</Application>
  <PresentationFormat>عرض على الشاشة (3:4)‏</PresentationFormat>
  <Paragraphs>10</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            ان جوهرة النظرية الماركسية بخصوص الدولة هو انها تعبير عن سيطرة طبقة او طبقات اجتماعية على سائر الطبقات الاخرى فهي تتابع الصراع الطبقي في المجتمع ومحصلته نشأت في التاريخ بانقسام المجتمع الى طبقات وظهور الملكية الفردية وسوف تنتهي وتزول بانتهاء هذه الظاهرة وفي المجتمع الشيوعي تزول الطبقات وتزول معها الدولة وتحل محلها ادارة الاشياء . </vt:lpstr>
      <vt:lpstr>          الدولة اذن بحكم التعريف هي اداة قهر ، ومن ثم فأن كل الدول ذات طابع دكتاتوري وغير ديموقراطي . الدولة اذن هي تعبير عن الصراع بين الطبقات والسلطة السياسية تكون دائما تمثيلا لدكتاتورية طبقة اجتماعية ضد الطبقات الاخرى وسلاح الطبقة السائدة هو الحفاظ على الوضع القائم الذي يخدم مصالحها ، ان الدولة بهذا المعنى تكون اداة قسر واكراه تعكس مصالح الطبقة او الطبقات المسيطرة في مرحلة تاريخية معينة . </vt:lpstr>
      <vt:lpstr>          لقد اكد ماركس في نظريته العامة للمجتمع ان ماهية الانسان تكمن في جانبه الاجتماعي دون السياسي ، لذلك رفض ماذهب الية هيغل من ان الدولة تجسيد سام للعقل يسمو عن الحياة الاجتماعية ويستقل عنها ، ورأى ان المجتمع المدني هو القاعدة الحقيقية للدولة وليس العكس ، ويقول انجلز انه من الثابت في التاريخ الحديث على الاقل ان كافة الصراعات هي صراع الطبقات وان كل الصراعات التحررية للطبقات برغم شكلها السياسي تدور في المقام الاخير حول التحرر الاقتصادي ، ومن ثم تشكل الدولة والنظام السياسي العنصر الثانوي بينما يكون العنصر الحاسم هو المجتمع ومجالات العلاقات الاقتصادية . </vt:lpstr>
      <vt:lpstr>           يصف الفكر ماركسي الدولة بانها تمتص دماء الشعب ويمثل الحكام سلطة مستقلة عن الشعب ومسخرة لخدمة مصالح طبقة معينة وعلية فالماركسيون يرفضون النظرة البرجوازية التي تتحدث عن الديموقراطية بشكل عام بكونها شيئا فوق الطبقات وانها تعني نفس الشيء بالنسبة للبرجوازية والبروليتارية . </vt:lpstr>
      <vt:lpstr>         والفكر اللينيني الستاليني يصف دكتاتورية البروليتارية بأنها مرحلة لا تعرف الديموقراطية الكاملة او ديموقراطية الجميع بل هي  ديموقراطية البروليتارية او دكتاتورية ضد البرجوازية . </vt:lpstr>
      <vt:lpstr>           تؤكد الماركسية انه طالما لاتوجد حرية بشكل عام فليس هناك ديموقراطية فوق الطبقات ، ويعرف التاريخ مجتمعا واحدا توجد السلطة فيه بيد الشعب وفيه ديموقراطية حقيقية ، وذلك هو المجتمع الاشتراكي والديموقراطية الاشتراكية حسب اصحابها تتحقق في التطبيق قبل الحرية والمساواة وتؤدي دورا مهما في خلق الظروف الحقيقية لمشاركة كل المواطنين في ادارة الشؤون العامة وتتيح الفرصة للتطور الحر للفرد وتوفر فرصا غير محدودة لكل افراد الشعب لإظهار مواهبه وقدراته وتضمن الديموقراطية الاشتراكية الحريات الاساسية التي تكتفي الدولة البرجوازية بمجرد الاعتراف بها كحرية التعبير والصحافة والاجتماع . </vt:lpstr>
      <vt:lpstr>           لأن حرية الصحافة لن تمارس الا بعد التاكد من زوال امكانية تاثير  رأس المال عليها وفقا لوجهة النظر الماركسية فان المجتمع الوحيد القادر على تحقيق الديموقراطية هو المجتمع الشيوعي الذي تختفي فيه كل انواع العبودية وفي هذا المجتمع تختفي الديموقراطية ايضا ، فالديموقراطية كما يقول لينين ما هي الا شكل من اشكال الدولة  ومن ثم فهي تفترض الاضطهاد وتطبقه ، ولكن مع استمرار الدولة في البقاء مدة دكتاتورية البروليتارية واستمرار الحاجة الى اساليب القمع التي كانت تستخدمها الراسمالية فان الفارق الاساس بينهما وبين كل نظم الحكم السابقة هو ان دكتاتورية البروليتاررية تعني اضطهاد الاقلية بواسطة الاغلبية ففي تغير اشكال ومؤسسات الديموقراطية ويتم توسيع نطاق التمتع بها للأغلبية ففي المجتمع الراسمالي لا يوجد سوى ديموقراطية الاقلية ، اما في جميع دكتاتورية البروليتارية فانه توجد لأول مرة ديموقراطية حقيقية لأغلبية الشعب يصحبها اضطهاد للأقلية . </vt:lpstr>
      <vt:lpstr>          عموما ان النظر في الديموقراطية لفكرة مجردة ذات طابع انساني شمولي مطلق قابلة للتطبيق كنموذج ثابت في كل زمان ومكان دون مراعاة الخصائص ، في الحقيقة ذلك يعود الى الجهل بمفهوم الديموقراطية نفسها من جهة والجهل في كيفية تطبيقها من جهة اخرى .</vt:lpstr>
      <vt:lpstr>         ان الجهل بمفهوم الديموقراطية وكيفية تطبيقها كثيرا ما وقعت فيه قيادات الدول (الدول الاشتراكية المنهارة) اذ عدت هذه القيادات ان الديموقراطية كنظرية وممارسة موقفا سياسيا ، ارادوا من خلاله بناء مجتمع جديد بعيدا عن كل معوقاته الداخلية والخارجية هذه الرؤية  في جهلها النظري والعملي هي التي اوقعت قيادات الاحزاب الاشتراكية في انحرافات مثل سيادة الحزب الواحد وتفتيت دور الجماهير الفعلي عن قيادة الدولة والمجتمع ومن ثم الوقوع في ما يسمى عبادة الفرد.</vt:lpstr>
      <vt:lpstr>          نستطيع ان نفهم المفهوم الماركسي الشرقي للديموقراطية في الدستور السوفيتي السابق الذي يقول في ماده الاولى (ان الاساس السياسي لآتحاد الجمهوريات السوفيتية او الاشتراكية هي مجالس السوفيت المؤلف من نواب الشعب العامل والتي نشأت واصبحت قوية نتيجة للانقلابات الذي ادى لإقصاء سلطة الاقطاعيين والراسماليين ومكن البروليتارية من فرض دكتاتوريتها )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ان جوهرة النظرية الماركسية بخصوص الدولة هو انها تعبير عن سيطرة طبقة او طبقات اجتماعية على سائر الطبقات الاخرى فهي تتابع الصراع الطبقي في المجتمع ومحصلته نشأت في التاريخ بانقسام المجتمع الى طبقات وظهور الملكية الفردية وسوف تنتهي وتزول بانتهاء هذه الظاهرة وفي المجتمع الشيوعي تزول الطبقات وتزول معها الدولة وتحل محلها ادارة الاشياء . </dc:title>
  <dc:creator>DR.Ahmed Saker 2o1O</dc:creator>
  <cp:lastModifiedBy>DR.Ahmed Saker 2o1O</cp:lastModifiedBy>
  <cp:revision>1</cp:revision>
  <dcterms:created xsi:type="dcterms:W3CDTF">2023-10-03T19:28:45Z</dcterms:created>
  <dcterms:modified xsi:type="dcterms:W3CDTF">2023-10-03T19:35:23Z</dcterms:modified>
</cp:coreProperties>
</file>