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9" r:id="rId3"/>
    <p:sldId id="264" r:id="rId4"/>
    <p:sldId id="265" r:id="rId5"/>
    <p:sldId id="271" r:id="rId6"/>
    <p:sldId id="277" r:id="rId7"/>
    <p:sldId id="28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DF73-691B-4C08-BB78-56D303A916BA}" type="datetimeFigureOut">
              <a:rPr lang="ar-SA" smtClean="0"/>
              <a:t>23/03/1445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ABCD-8802-4483-A7A1-8A0AFD466BA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40851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DF73-691B-4C08-BB78-56D303A916BA}" type="datetimeFigureOut">
              <a:rPr lang="ar-SA" smtClean="0"/>
              <a:t>23/03/1445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ABCD-8802-4483-A7A1-8A0AFD466BA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1313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DF73-691B-4C08-BB78-56D303A916BA}" type="datetimeFigureOut">
              <a:rPr lang="ar-SA" smtClean="0"/>
              <a:t>23/03/1445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ABCD-8802-4483-A7A1-8A0AFD466BA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26026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عنوان ون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DF73-691B-4C08-BB78-56D303A916BA}" type="datetimeFigureOut">
              <a:rPr lang="ar-SA" smtClean="0"/>
              <a:t>23/03/1445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ABCD-8802-4483-A7A1-8A0AFD466BA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545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DF73-691B-4C08-BB78-56D303A916BA}" type="datetimeFigureOut">
              <a:rPr lang="ar-SA" smtClean="0"/>
              <a:t>23/03/1445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ABCD-8802-4483-A7A1-8A0AFD466BA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79767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DF73-691B-4C08-BB78-56D303A916BA}" type="datetimeFigureOut">
              <a:rPr lang="ar-SA" smtClean="0"/>
              <a:t>23/03/1445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ABCD-8802-4483-A7A1-8A0AFD466BA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26517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DF73-691B-4C08-BB78-56D303A916BA}" type="datetimeFigureOut">
              <a:rPr lang="ar-SA" smtClean="0"/>
              <a:t>23/03/1445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ABCD-8802-4483-A7A1-8A0AFD466BA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42117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DF73-691B-4C08-BB78-56D303A916BA}" type="datetimeFigureOut">
              <a:rPr lang="ar-SA" smtClean="0"/>
              <a:t>23/03/1445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ABCD-8802-4483-A7A1-8A0AFD466BA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1521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DF73-691B-4C08-BB78-56D303A916BA}" type="datetimeFigureOut">
              <a:rPr lang="ar-SA" smtClean="0"/>
              <a:t>23/03/1445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ABCD-8802-4483-A7A1-8A0AFD466BA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6944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DF73-691B-4C08-BB78-56D303A916BA}" type="datetimeFigureOut">
              <a:rPr lang="ar-SA" smtClean="0"/>
              <a:t>23/03/1445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ABCD-8802-4483-A7A1-8A0AFD466BA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0728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DF73-691B-4C08-BB78-56D303A916BA}" type="datetimeFigureOut">
              <a:rPr lang="ar-SA" smtClean="0"/>
              <a:t>23/03/1445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ABCD-8802-4483-A7A1-8A0AFD466BA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78616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DF73-691B-4C08-BB78-56D303A916BA}" type="datetimeFigureOut">
              <a:rPr lang="ar-SA" smtClean="0"/>
              <a:t>23/03/1445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ABCD-8802-4483-A7A1-8A0AFD466BA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08400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CDF73-691B-4C08-BB78-56D303A916BA}" type="datetimeFigureOut">
              <a:rPr lang="ar-SA" smtClean="0"/>
              <a:t>23/03/1445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AABCD-8802-4483-A7A1-8A0AFD466BA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44724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1"/>
            <a:r>
              <a:rPr lang="ar-IQ" b="1" i="0" u="none" strike="noStrike" baseline="0" smtClean="0">
                <a:latin typeface="Simplified Arabic"/>
                <a:cs typeface="Simplified Arabic"/>
              </a:rPr>
              <a:t>الفصل الرابع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i="0" u="none" strike="noStrike" baseline="0" dirty="0" smtClean="0">
                <a:latin typeface="Simplified Arabic"/>
                <a:cs typeface="Simplified Arabic"/>
              </a:rPr>
              <a:t>النظام الديمقراطي</a:t>
            </a:r>
            <a:r>
              <a:rPr lang="en-US" b="1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1" i="0" u="none" strike="noStrike" baseline="0" dirty="0" smtClean="0">
                <a:latin typeface="Simplified Arabic"/>
                <a:cs typeface="Simplified Arabic"/>
              </a:rPr>
              <a:t>تقييم</a:t>
            </a:r>
            <a:endParaRPr lang="en-US" b="1" i="0" u="none" strike="noStrike" baseline="0" dirty="0" smtClean="0">
              <a:latin typeface="Simplified Arabic"/>
              <a:cs typeface="Simplified Arabic"/>
            </a:endParaRPr>
          </a:p>
          <a:p>
            <a:pPr marL="0" indent="0">
              <a:buNone/>
            </a:pP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 يمكن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الحكم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على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اي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نوع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من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انواع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أنظمة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الحكم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بمدى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نجاح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هذا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النظام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وكفايته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وقدرته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على</a:t>
            </a:r>
            <a:r>
              <a:rPr lang="ar-IQ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تحقيق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اغراضه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err="1" smtClean="0">
                <a:latin typeface="Simplified Arabic"/>
                <a:cs typeface="Simplified Arabic"/>
              </a:rPr>
              <a:t>وتاثير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ذلك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على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مواطنيه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،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ومدى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القناعة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والثقة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والرضا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بما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قدمه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هذا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النظام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err="1" smtClean="0">
                <a:latin typeface="Simplified Arabic"/>
                <a:cs typeface="Simplified Arabic"/>
              </a:rPr>
              <a:t>مننتائج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تسعد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المواطنين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،وهناك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حقيقة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عن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النظم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الديمقراطية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الحديثة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والتي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تختارها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الدول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الفتية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،ان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النظام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الديمقراطي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يجب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ان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ينتشر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بين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السكان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انتشارا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err="1" smtClean="0">
                <a:latin typeface="Simplified Arabic"/>
                <a:cs typeface="Simplified Arabic"/>
              </a:rPr>
              <a:t>تدريجيا،ً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ويتم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ذلك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بالتثقيف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والتوعية</a:t>
            </a:r>
            <a:endParaRPr lang="en-US" b="1" i="0" u="none" strike="noStrike" baseline="0" dirty="0" smtClean="0">
              <a:latin typeface="Simplified Arabic"/>
              <a:cs typeface="Simplified Arabic"/>
            </a:endParaRP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22533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1"/>
            <a:endParaRPr lang="en-US" b="0" i="0" u="none" strike="noStrike" baseline="0" dirty="0" smtClean="0">
              <a:latin typeface="Simplified Arabic"/>
              <a:cs typeface="Simplified Arabic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pPr marL="0" indent="0">
              <a:buNone/>
            </a:pP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بحقيقة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هذا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النظام،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ووجود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دستور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مكتوب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يقيد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سلطة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err="1" smtClean="0">
                <a:latin typeface="Simplified Arabic"/>
                <a:cs typeface="Simplified Arabic"/>
              </a:rPr>
              <a:t>الأغلبيات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،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وينشر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المثل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العليا</a:t>
            </a:r>
            <a:r>
              <a:rPr lang="ar-IQ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للديمقراطية</a:t>
            </a:r>
            <a:endParaRPr lang="ar-IQ" b="0" i="0" u="none" strike="noStrike" baseline="0" dirty="0" smtClean="0">
              <a:latin typeface="Simplified Arabic"/>
              <a:cs typeface="Simplified Arabic"/>
            </a:endParaRPr>
          </a:p>
          <a:p>
            <a:pPr marL="0" indent="0">
              <a:buNone/>
            </a:pPr>
            <a:endParaRPr lang="en-US" dirty="0" smtClean="0">
              <a:latin typeface="Simplified Arabic"/>
              <a:cs typeface="Simplified Arabic"/>
            </a:endParaRPr>
          </a:p>
          <a:p>
            <a:pPr marL="0" indent="0">
              <a:buNone/>
            </a:pP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ان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اهم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مشكلة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في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الديمقراطية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هي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ايجاد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توافق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بين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تطبيق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الافكار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الديمقراطية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وبين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الكفاية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،اذان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هناك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اختلاف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وتناقض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بين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هذين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المبدأين،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فالتطرف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بالديمقراطية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يجعل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الناس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متساوون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في الاسهام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بشؤون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الحكومة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،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وهذا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يؤدي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الى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حصول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جهاز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حكومي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ضعيف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غير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قدير،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واذا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تم التركيز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على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الكفاية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وحدها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ستؤدي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الى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ظهور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دكتاتور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عاقل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متسامح،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أو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تفويض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السلطة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لعدد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قليل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من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ذوي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الخبرة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والكفاءة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.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54029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1"/>
            <a:endParaRPr lang="en-US" b="0" i="0" u="sng" strike="noStrike" baseline="0" dirty="0" smtClean="0">
              <a:latin typeface="Simplified Arabic"/>
              <a:cs typeface="Simplified Arabic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وظهرت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عدة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آراء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لحل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هذا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الاشكال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لغرض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الانسجام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بين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المبدأين،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فهناك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من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ينظر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الى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المزيد</a:t>
            </a:r>
            <a:r>
              <a:rPr lang="ar-IQ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من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err="1" smtClean="0">
                <a:latin typeface="Simplified Arabic"/>
                <a:cs typeface="Simplified Arabic"/>
              </a:rPr>
              <a:t>المباديء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والافكار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الديمقراطية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وهذا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الامر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مرغوب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فيه،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err="1" smtClean="0">
                <a:latin typeface="Simplified Arabic"/>
                <a:cs typeface="Simplified Arabic"/>
              </a:rPr>
              <a:t>وأتجاه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آخر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يحاول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ان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يزيد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من</a:t>
            </a:r>
            <a:r>
              <a:rPr lang="ar-IQ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الكفاءة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في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الجهاز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الحكومي،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وهذا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يقيد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الاشراف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الديمقراطي،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وانتشار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الحكم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err="1" smtClean="0">
                <a:latin typeface="Simplified Arabic"/>
                <a:cs typeface="Simplified Arabic"/>
              </a:rPr>
              <a:t>الدكتاتوري،وهناك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دول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تحاول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انتقاء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بعض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الموظفين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على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اساس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الكفاءة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والتخصص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.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والرأي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الأرجح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ان</a:t>
            </a:r>
            <a:r>
              <a:rPr lang="ar-IQ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تترك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المسائل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المهمة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بيد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الشعب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وتترك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الاعمال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الادارية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بيد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ذوي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الاختصاص،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وهذا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يؤدي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الى</a:t>
            </a:r>
            <a:r>
              <a:rPr lang="ar-IQ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ضمان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اكبر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قدر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من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الانسجام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بين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err="1" smtClean="0">
                <a:latin typeface="Simplified Arabic"/>
                <a:cs typeface="Simplified Arabic"/>
              </a:rPr>
              <a:t>الديقراطية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والكفاءة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2127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1"/>
            <a:r>
              <a:rPr lang="ar-SA" b="1" i="0" u="none" strike="noStrike" baseline="0" smtClean="0">
                <a:latin typeface="Simplified Arabic"/>
                <a:cs typeface="Simplified Arabic"/>
              </a:rPr>
              <a:t>المبحث الاول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i="0" u="none" strike="noStrike" baseline="0" dirty="0" smtClean="0">
                <a:latin typeface="Simplified Arabic"/>
                <a:cs typeface="Simplified Arabic"/>
              </a:rPr>
              <a:t>ايجابيات وسلبيات النظام الديموقراطي</a:t>
            </a:r>
            <a:endParaRPr lang="en-US" b="1" i="0" u="none" strike="noStrike" baseline="0" dirty="0" smtClean="0">
              <a:latin typeface="Simplified Arabic"/>
              <a:cs typeface="Simplified Arabic"/>
            </a:endParaRPr>
          </a:p>
          <a:p>
            <a:pPr marL="0" indent="0">
              <a:buNone/>
            </a:pPr>
            <a:r>
              <a:rPr lang="ar-SA" b="1" i="0" u="none" strike="noStrike" baseline="0" dirty="0" smtClean="0">
                <a:latin typeface="Simplified Arabic"/>
                <a:cs typeface="Simplified Arabic"/>
              </a:rPr>
              <a:t>اولا-</a:t>
            </a:r>
            <a:r>
              <a:rPr lang="ar-SA" b="1" i="0" u="none" strike="noStrike" baseline="0" dirty="0" err="1" smtClean="0">
                <a:latin typeface="Simplified Arabic"/>
                <a:cs typeface="Simplified Arabic"/>
              </a:rPr>
              <a:t>أيجابيات</a:t>
            </a:r>
            <a:r>
              <a:rPr lang="en-US" b="1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1" i="0" u="none" strike="noStrike" baseline="0" dirty="0" smtClean="0">
                <a:latin typeface="Simplified Arabic"/>
                <a:cs typeface="Simplified Arabic"/>
              </a:rPr>
              <a:t>النظام</a:t>
            </a:r>
            <a:r>
              <a:rPr lang="en-US" b="1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1" i="0" u="none" strike="noStrike" baseline="0" dirty="0" smtClean="0">
                <a:latin typeface="Simplified Arabic"/>
                <a:cs typeface="Simplified Arabic"/>
              </a:rPr>
              <a:t>الديمقراطي</a:t>
            </a:r>
            <a:r>
              <a:rPr lang="en-US" b="1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1" i="0" u="none" strike="noStrike" baseline="0" dirty="0" smtClean="0">
                <a:latin typeface="Simplified Arabic"/>
                <a:cs typeface="Simplified Arabic"/>
              </a:rPr>
              <a:t>ومحاسنه</a:t>
            </a:r>
            <a:r>
              <a:rPr lang="en-US" b="1" i="0" u="none" strike="noStrike" baseline="0" dirty="0" smtClean="0">
                <a:latin typeface="Simplified Arabic"/>
                <a:cs typeface="Simplified Arabic"/>
              </a:rPr>
              <a:t>:</a:t>
            </a:r>
          </a:p>
          <a:p>
            <a:pPr marL="0" indent="0">
              <a:buNone/>
            </a:pPr>
            <a:r>
              <a:rPr lang="fa-IR" b="0" i="0" u="none" strike="noStrike" baseline="0" dirty="0" smtClean="0">
                <a:latin typeface="Simplified Arabic"/>
                <a:cs typeface="Simplified Arabic"/>
              </a:rPr>
              <a:t>۱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-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الاستقرار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السياسي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وخلق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نظام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يستطيع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فيه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الشعب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ان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يستبدل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الادارة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الحاكمة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سلميا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بدون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تغيير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الاسس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القانونية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ودون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اللجوء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للعنف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.</a:t>
            </a:r>
            <a:endParaRPr lang="ar-IQ" b="0" i="0" u="none" strike="noStrike" baseline="0" dirty="0" smtClean="0">
              <a:latin typeface="Simplified Arabic"/>
              <a:cs typeface="Simplified Arabic"/>
            </a:endParaRPr>
          </a:p>
          <a:p>
            <a:pPr marL="0" indent="0">
              <a:buNone/>
            </a:pPr>
            <a:r>
              <a:rPr lang="fa-IR" b="0" i="0" u="none" strike="noStrike" baseline="0" dirty="0" smtClean="0">
                <a:latin typeface="Simplified Arabic"/>
                <a:cs typeface="Simplified Arabic"/>
              </a:rPr>
              <a:t>۲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-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تأمين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سعادة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طبقات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الشعب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كافة،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وارتفاع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معدلات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السعادة تزداد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مع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ازدياد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الديمقراطية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.</a:t>
            </a:r>
            <a:endParaRPr lang="en-US" b="1" i="0" u="none" strike="noStrike" baseline="0" dirty="0" smtClean="0">
              <a:latin typeface="Simplified Arabic"/>
              <a:cs typeface="Simplified Arabic"/>
            </a:endParaRP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73576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1"/>
            <a:r>
              <a:rPr lang="fa-IR" b="0" i="0" u="none" strike="noStrike" baseline="0" smtClean="0">
                <a:latin typeface="Simplified Arabic"/>
                <a:cs typeface="Simplified Arabic"/>
              </a:rPr>
              <a:t>۳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- </a:t>
            </a:r>
            <a:r>
              <a:rPr lang="ar-SA" b="0" i="0" u="none" strike="noStrike" baseline="0" smtClean="0">
                <a:latin typeface="Simplified Arabic"/>
                <a:cs typeface="Simplified Arabic"/>
              </a:rPr>
              <a:t>ان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smtClean="0">
                <a:latin typeface="Simplified Arabic"/>
                <a:cs typeface="Simplified Arabic"/>
              </a:rPr>
              <a:t>اختيار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smtClean="0">
                <a:latin typeface="Simplified Arabic"/>
                <a:cs typeface="Simplified Arabic"/>
              </a:rPr>
              <a:t>الموظفين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smtClean="0">
                <a:latin typeface="Simplified Arabic"/>
                <a:cs typeface="Simplified Arabic"/>
              </a:rPr>
              <a:t>عن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smtClean="0">
                <a:latin typeface="Simplified Arabic"/>
                <a:cs typeface="Simplified Arabic"/>
              </a:rPr>
              <a:t>طريق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smtClean="0">
                <a:latin typeface="Simplified Arabic"/>
                <a:cs typeface="Simplified Arabic"/>
              </a:rPr>
              <a:t>الانتخاب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smtClean="0">
                <a:latin typeface="Simplified Arabic"/>
                <a:cs typeface="Simplified Arabic"/>
              </a:rPr>
              <a:t>واخضاعهم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smtClean="0">
                <a:latin typeface="Simplified Arabic"/>
                <a:cs typeface="Simplified Arabic"/>
              </a:rPr>
              <a:t>الى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smtClean="0">
                <a:latin typeface="Simplified Arabic"/>
                <a:cs typeface="Simplified Arabic"/>
              </a:rPr>
              <a:t>حكم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smtClean="0">
                <a:latin typeface="Simplified Arabic"/>
                <a:cs typeface="Simplified Arabic"/>
              </a:rPr>
              <a:t>الرأي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smtClean="0">
                <a:latin typeface="Simplified Arabic"/>
                <a:cs typeface="Simplified Arabic"/>
              </a:rPr>
              <a:t>العام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smtClean="0">
                <a:latin typeface="Simplified Arabic"/>
                <a:cs typeface="Simplified Arabic"/>
              </a:rPr>
              <a:t>طريق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smtClean="0">
                <a:latin typeface="Simplified Arabic"/>
                <a:cs typeface="Simplified Arabic"/>
              </a:rPr>
              <a:t>افضل</a:t>
            </a:r>
            <a:endParaRPr lang="en-US" b="0" i="0" u="none" strike="noStrike" baseline="0" smtClean="0">
              <a:latin typeface="Simplified Arabic"/>
              <a:cs typeface="Simplified Arabic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من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طرق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الانظمة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السياسية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الاخرى</a:t>
            </a:r>
            <a:endParaRPr lang="en-US" b="0" i="0" u="none" strike="noStrike" baseline="0" dirty="0" smtClean="0">
              <a:latin typeface="Simplified Arabic"/>
              <a:cs typeface="Simplified Arabic"/>
            </a:endParaRPr>
          </a:p>
          <a:p>
            <a:pPr marL="0" indent="0">
              <a:buNone/>
            </a:pP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٤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-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جعل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الحكام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خاضعين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للمسؤولية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والمراقبة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امام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المحكومين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.</a:t>
            </a:r>
          </a:p>
          <a:p>
            <a:pPr marL="0" indent="0">
              <a:buNone/>
            </a:pP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٥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-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تأمين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درجة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اوسع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من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الكفاية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واختيار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الكفاءات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err="1" smtClean="0">
                <a:latin typeface="Simplified Arabic"/>
                <a:cs typeface="Simplified Arabic"/>
              </a:rPr>
              <a:t>الممتازه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.</a:t>
            </a:r>
          </a:p>
          <a:p>
            <a:pPr marL="0" indent="0">
              <a:buNone/>
            </a:pP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٦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-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نقل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err="1" smtClean="0">
                <a:latin typeface="Simplified Arabic"/>
                <a:cs typeface="Simplified Arabic"/>
              </a:rPr>
              <a:t>السلطه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بعيدا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عن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القوة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والعنف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الى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طريق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الوفاق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والرضا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بين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المحكومين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.</a:t>
            </a:r>
            <a:endParaRPr lang="ar-IQ" b="0" i="0" u="none" strike="noStrike" baseline="0" dirty="0" smtClean="0">
              <a:latin typeface="Simplified Arabic"/>
              <a:cs typeface="Simplified Arabic"/>
            </a:endParaRPr>
          </a:p>
          <a:p>
            <a:pPr marL="0" indent="0">
              <a:buNone/>
            </a:pPr>
            <a:r>
              <a:rPr lang="fa-IR" b="0" i="0" u="none" strike="noStrike" baseline="0" dirty="0" smtClean="0">
                <a:latin typeface="Simplified Arabic"/>
                <a:cs typeface="Simplified Arabic"/>
              </a:rPr>
              <a:t>۷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-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تقوي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ولاء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الشعب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للحكومة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وتغرس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الثقة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في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نفوسهم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ونشر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err="1" smtClean="0">
                <a:latin typeface="Simplified Arabic"/>
                <a:cs typeface="Simplified Arabic"/>
              </a:rPr>
              <a:t>الفضيله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33799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1"/>
            <a:r>
              <a:rPr lang="fa-IR" b="0" i="0" u="none" strike="noStrike" baseline="0" smtClean="0">
                <a:latin typeface="Simplified Arabic"/>
                <a:cs typeface="Simplified Arabic"/>
              </a:rPr>
              <a:t>۸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- </a:t>
            </a:r>
            <a:r>
              <a:rPr lang="ar-SA" b="0" i="0" u="none" strike="noStrike" baseline="0" smtClean="0">
                <a:latin typeface="Simplified Arabic"/>
                <a:cs typeface="Simplified Arabic"/>
              </a:rPr>
              <a:t>الديمقراطية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smtClean="0">
                <a:latin typeface="Simplified Arabic"/>
                <a:cs typeface="Simplified Arabic"/>
              </a:rPr>
              <a:t>مدرسة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smtClean="0">
                <a:latin typeface="Simplified Arabic"/>
                <a:cs typeface="Simplified Arabic"/>
              </a:rPr>
              <a:t>لتدريب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smtClean="0">
                <a:latin typeface="Simplified Arabic"/>
                <a:cs typeface="Simplified Arabic"/>
              </a:rPr>
              <a:t>المواطنين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smtClean="0">
                <a:latin typeface="Simplified Arabic"/>
                <a:cs typeface="Simplified Arabic"/>
              </a:rPr>
              <a:t>على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smtClean="0">
                <a:latin typeface="Simplified Arabic"/>
                <a:cs typeface="Simplified Arabic"/>
              </a:rPr>
              <a:t>تحمل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smtClean="0">
                <a:latin typeface="Simplified Arabic"/>
                <a:cs typeface="Simplified Arabic"/>
              </a:rPr>
              <a:t>أعباء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smtClean="0">
                <a:latin typeface="Simplified Arabic"/>
                <a:cs typeface="Simplified Arabic"/>
              </a:rPr>
              <a:t>الحكم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smtClean="0">
                <a:latin typeface="Simplified Arabic"/>
                <a:cs typeface="Simplified Arabic"/>
              </a:rPr>
              <a:t>لانها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smtClean="0">
                <a:latin typeface="Simplified Arabic"/>
                <a:cs typeface="Simplified Arabic"/>
              </a:rPr>
              <a:t>تقوي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smtClean="0">
                <a:latin typeface="Simplified Arabic"/>
                <a:cs typeface="Simplified Arabic"/>
              </a:rPr>
              <a:t>حب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smtClean="0">
                <a:latin typeface="Simplified Arabic"/>
                <a:cs typeface="Simplified Arabic"/>
              </a:rPr>
              <a:t>الوطن</a:t>
            </a:r>
            <a:r>
              <a:rPr lang="en-US" b="0" i="0" u="none" strike="noStrike" baseline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smtClean="0">
                <a:latin typeface="Simplified Arabic"/>
                <a:cs typeface="Simplified Arabic"/>
              </a:rPr>
              <a:t>في</a:t>
            </a:r>
            <a:endParaRPr lang="en-US" b="0" i="0" u="none" strike="noStrike" baseline="0" smtClean="0">
              <a:latin typeface="Simplified Arabic"/>
              <a:cs typeface="Simplified Arabic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نفوسهم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.</a:t>
            </a:r>
          </a:p>
          <a:p>
            <a:pPr marL="0" indent="0">
              <a:buNone/>
            </a:pPr>
            <a:endParaRPr lang="en-US" dirty="0">
              <a:latin typeface="Simplified Arabic"/>
              <a:cs typeface="Simplified Arabic"/>
            </a:endParaRPr>
          </a:p>
          <a:p>
            <a:pPr marL="0" indent="0">
              <a:buNone/>
            </a:pPr>
            <a:r>
              <a:rPr lang="fa-IR" b="0" i="0" u="none" strike="noStrike" baseline="0" dirty="0" smtClean="0">
                <a:latin typeface="Simplified Arabic"/>
                <a:cs typeface="Simplified Arabic"/>
              </a:rPr>
              <a:t>۹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-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ترفع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مستوى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الذكاء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ورغبة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المواطنين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err="1" smtClean="0">
                <a:latin typeface="Simplified Arabic"/>
                <a:cs typeface="Simplified Arabic"/>
              </a:rPr>
              <a:t>المستمره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في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خدمة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المصلحة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العامة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.</a:t>
            </a:r>
            <a:endParaRPr lang="ar-IQ" b="0" i="0" u="none" strike="noStrike" baseline="0" dirty="0" smtClean="0">
              <a:latin typeface="Simplified Arabic"/>
              <a:cs typeface="Simplified Arabic"/>
            </a:endParaRPr>
          </a:p>
          <a:p>
            <a:pPr marL="0" indent="0">
              <a:buNone/>
            </a:pPr>
            <a:r>
              <a:rPr lang="fa-IR" b="0" i="0" u="none" strike="noStrike" baseline="0" dirty="0" smtClean="0">
                <a:latin typeface="Simplified Arabic"/>
                <a:cs typeface="Simplified Arabic"/>
              </a:rPr>
              <a:t>۱۰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-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كما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انها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تجعل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الدولة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خادمة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للفرد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وتوفر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الضمانات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الكافية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للحريات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sng" strike="noStrike" baseline="0" dirty="0" smtClean="0">
                <a:latin typeface="Simplified Arabic"/>
                <a:cs typeface="Simplified Arabic"/>
              </a:rPr>
              <a:t>الشخصية</a:t>
            </a:r>
            <a:r>
              <a:rPr lang="en-US" b="0" i="0" u="sng" strike="noStrike" baseline="0" dirty="0" smtClean="0">
                <a:latin typeface="Simplified Arabic"/>
                <a:cs typeface="Simplified Arabic"/>
              </a:rPr>
              <a:t>.</a:t>
            </a:r>
            <a:endParaRPr lang="ar-IQ" b="0" i="0" u="sng" strike="noStrike" baseline="0" dirty="0" smtClean="0">
              <a:latin typeface="Simplified Arabic"/>
              <a:cs typeface="Simplified Arabic"/>
            </a:endParaRPr>
          </a:p>
          <a:p>
            <a:pPr marL="0" indent="0">
              <a:buNone/>
            </a:pPr>
            <a:r>
              <a:rPr lang="fa-IR" b="0" i="0" u="none" strike="noStrike" baseline="0" dirty="0" smtClean="0">
                <a:latin typeface="Simplified Arabic"/>
                <a:cs typeface="Simplified Arabic"/>
              </a:rPr>
              <a:t>۱۱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-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وانخفاض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في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مستوى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الفساد،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الارهاب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،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الفقر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والمجاعة،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انخفاض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في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مستوى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نسبة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القتل</a:t>
            </a:r>
            <a:endParaRPr lang="ar-IQ" b="0" i="0" u="none" strike="noStrike" baseline="0" dirty="0" smtClean="0">
              <a:latin typeface="Simplified Arabic"/>
              <a:cs typeface="Simplified Arabic"/>
            </a:endParaRP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08583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1"/>
            <a:endParaRPr lang="en-US" b="0" i="0" u="none" strike="noStrike" baseline="0" dirty="0" smtClean="0">
              <a:latin typeface="Simplified Arabic"/>
              <a:cs typeface="Simplified Arabic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0" indent="0">
              <a:buNone/>
            </a:pPr>
            <a:r>
              <a:rPr lang="fa-IR" b="0" i="0" u="none" strike="noStrike" baseline="0" dirty="0" smtClean="0">
                <a:latin typeface="Simplified Arabic"/>
                <a:cs typeface="Simplified Arabic"/>
              </a:rPr>
              <a:t>۱۲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-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تفسح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المجال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للجميع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للدفاع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عن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حقوقهم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وهذا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ضمان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للسعادة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والرخاء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.</a:t>
            </a:r>
            <a:endParaRPr lang="ar-IQ" b="0" i="0" u="none" strike="noStrike" baseline="0" dirty="0" smtClean="0">
              <a:latin typeface="Simplified Arabic"/>
              <a:cs typeface="Simplified Arabic"/>
            </a:endParaRPr>
          </a:p>
          <a:p>
            <a:pPr marL="0" indent="0">
              <a:buNone/>
            </a:pPr>
            <a:r>
              <a:rPr lang="fa-IR" b="0" i="0" u="none" strike="noStrike" baseline="0" dirty="0" smtClean="0">
                <a:latin typeface="Simplified Arabic"/>
                <a:cs typeface="Simplified Arabic"/>
              </a:rPr>
              <a:t>۱۳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-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تحقق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العدل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الذي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هو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احد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الاغراض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الاساسية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التي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تنشأ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الدولة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من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أجلها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.</a:t>
            </a:r>
          </a:p>
          <a:p>
            <a:pPr marL="0" indent="0">
              <a:buNone/>
            </a:pPr>
            <a:r>
              <a:rPr lang="fa-IR" b="0" i="0" u="none" strike="noStrike" baseline="0" dirty="0" smtClean="0">
                <a:latin typeface="Simplified Arabic"/>
                <a:cs typeface="Simplified Arabic"/>
              </a:rPr>
              <a:t>۱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٤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-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تزيد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ثقة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الناس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بالحكومة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التي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يشاركون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فيها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مشاركة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فعلية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.</a:t>
            </a:r>
            <a:endParaRPr lang="ar-IQ" b="0" i="0" u="none" strike="noStrike" baseline="0" dirty="0" smtClean="0">
              <a:latin typeface="Simplified Arabic"/>
              <a:cs typeface="Simplified Arabic"/>
            </a:endParaRPr>
          </a:p>
          <a:p>
            <a:pPr marL="0" indent="0">
              <a:buNone/>
            </a:pPr>
            <a:r>
              <a:rPr lang="fa-IR" b="0" i="0" u="none" strike="noStrike" baseline="0" dirty="0" smtClean="0">
                <a:latin typeface="Simplified Arabic"/>
                <a:cs typeface="Simplified Arabic"/>
              </a:rPr>
              <a:t>۱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٥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-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تؤكد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الديمقراطية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على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اهمية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الثقافة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العامة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والمصلحة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العامة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المستمرة،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وتسعى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الى</a:t>
            </a:r>
            <a:r>
              <a:rPr lang="en-US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تثقيف</a:t>
            </a:r>
            <a:r>
              <a:rPr lang="ar-IQ" b="0" i="0" u="none" strike="noStrike" baseline="0" dirty="0" smtClean="0">
                <a:latin typeface="Simplified Arabic"/>
                <a:cs typeface="Simplified Arabic"/>
              </a:rPr>
              <a:t> </a:t>
            </a:r>
            <a:r>
              <a:rPr lang="ar-SA" b="0" i="0" u="none" strike="noStrike" baseline="0" dirty="0" smtClean="0">
                <a:latin typeface="Simplified Arabic"/>
                <a:cs typeface="Simplified Arabic"/>
              </a:rPr>
              <a:t>الشعب</a:t>
            </a:r>
            <a:r>
              <a:rPr lang="ar-IQ" b="0" i="0" u="none" strike="noStrike" baseline="0" dirty="0" smtClean="0">
                <a:latin typeface="Simplified Arabic"/>
                <a:cs typeface="Simplified Arabic"/>
              </a:rPr>
              <a:t>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0282476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468</Words>
  <Application>Microsoft Office PowerPoint</Application>
  <PresentationFormat>عرض على الشاشة (3:4)‏</PresentationFormat>
  <Paragraphs>28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نسق Office</vt:lpstr>
      <vt:lpstr>الفصل الرابع</vt:lpstr>
      <vt:lpstr>عرض تقديمي في PowerPoint</vt:lpstr>
      <vt:lpstr>عرض تقديمي في PowerPoint</vt:lpstr>
      <vt:lpstr>المبحث الاول</vt:lpstr>
      <vt:lpstr>۳- ان اختيار الموظفين عن طريق الانتخاب واخضاعهم الى حكم الرأي العام طريق افضل</vt:lpstr>
      <vt:lpstr>۸- الديمقراطية مدرسة لتدريب المواطنين على تحمل أعباء الحكم لانها تقوي حب الوطن في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الرابع</dc:title>
  <dc:creator>DR.Ahmed Saker 2o1O</dc:creator>
  <cp:lastModifiedBy>DR.Ahmed Saker 2o1O</cp:lastModifiedBy>
  <cp:revision>1</cp:revision>
  <dcterms:created xsi:type="dcterms:W3CDTF">2023-10-07T13:27:26Z</dcterms:created>
  <dcterms:modified xsi:type="dcterms:W3CDTF">2023-10-07T13:35:45Z</dcterms:modified>
</cp:coreProperties>
</file>