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6EDD05-DC81-4C1B-A93A-8F7A35B0D784}" type="datetimeFigureOut">
              <a:rPr lang="ar-IQ" smtClean="0"/>
              <a:t>20/04/1444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79DFBD-CACC-4F71-83D1-C1FF8D75F2F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DD05-DC81-4C1B-A93A-8F7A35B0D784}" type="datetimeFigureOut">
              <a:rPr lang="ar-IQ" smtClean="0"/>
              <a:t>20/04/1444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DFBD-CACC-4F71-83D1-C1FF8D75F2F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DD05-DC81-4C1B-A93A-8F7A35B0D784}" type="datetimeFigureOut">
              <a:rPr lang="ar-IQ" smtClean="0"/>
              <a:t>20/04/1444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DFBD-CACC-4F71-83D1-C1FF8D75F2F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DD05-DC81-4C1B-A93A-8F7A35B0D784}" type="datetimeFigureOut">
              <a:rPr lang="ar-IQ" smtClean="0"/>
              <a:t>20/04/1444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DFBD-CACC-4F71-83D1-C1FF8D75F2F3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DD05-DC81-4C1B-A93A-8F7A35B0D784}" type="datetimeFigureOut">
              <a:rPr lang="ar-IQ" smtClean="0"/>
              <a:t>20/04/1444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DFBD-CACC-4F71-83D1-C1FF8D75F2F3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DD05-DC81-4C1B-A93A-8F7A35B0D784}" type="datetimeFigureOut">
              <a:rPr lang="ar-IQ" smtClean="0"/>
              <a:t>20/04/1444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DFBD-CACC-4F71-83D1-C1FF8D75F2F3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DD05-DC81-4C1B-A93A-8F7A35B0D784}" type="datetimeFigureOut">
              <a:rPr lang="ar-IQ" smtClean="0"/>
              <a:t>20/04/1444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DFBD-CACC-4F71-83D1-C1FF8D75F2F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DD05-DC81-4C1B-A93A-8F7A35B0D784}" type="datetimeFigureOut">
              <a:rPr lang="ar-IQ" smtClean="0"/>
              <a:t>20/04/1444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DFBD-CACC-4F71-83D1-C1FF8D75F2F3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DD05-DC81-4C1B-A93A-8F7A35B0D784}" type="datetimeFigureOut">
              <a:rPr lang="ar-IQ" smtClean="0"/>
              <a:t>20/04/1444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DFBD-CACC-4F71-83D1-C1FF8D75F2F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76EDD05-DC81-4C1B-A93A-8F7A35B0D784}" type="datetimeFigureOut">
              <a:rPr lang="ar-IQ" smtClean="0"/>
              <a:t>20/04/1444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DFBD-CACC-4F71-83D1-C1FF8D75F2F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6EDD05-DC81-4C1B-A93A-8F7A35B0D784}" type="datetimeFigureOut">
              <a:rPr lang="ar-IQ" smtClean="0"/>
              <a:t>20/04/1444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79DFBD-CACC-4F71-83D1-C1FF8D75F2F3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6EDD05-DC81-4C1B-A93A-8F7A35B0D784}" type="datetimeFigureOut">
              <a:rPr lang="ar-IQ" smtClean="0"/>
              <a:t>20/04/1444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79DFBD-CACC-4F71-83D1-C1FF8D75F2F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لغة البحث العلمي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استاذة المادة : </a:t>
            </a:r>
            <a:r>
              <a:rPr lang="ar-SA" dirty="0" err="1" smtClean="0"/>
              <a:t>د.سند</a:t>
            </a:r>
            <a:r>
              <a:rPr lang="ar-SA" smtClean="0"/>
              <a:t> وليد سعيد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5290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التعجب ، مثل : ما اقسى ظلم الاقرباء!</a:t>
            </a:r>
          </a:p>
          <a:p>
            <a:r>
              <a:rPr lang="ar-IQ" dirty="0" smtClean="0"/>
              <a:t>الفرح </a:t>
            </a:r>
          </a:p>
          <a:p>
            <a:r>
              <a:rPr lang="ar-IQ" dirty="0" smtClean="0"/>
              <a:t>الحزن</a:t>
            </a:r>
          </a:p>
          <a:p>
            <a:r>
              <a:rPr lang="ar-IQ" dirty="0" smtClean="0"/>
              <a:t>دعاء </a:t>
            </a:r>
          </a:p>
          <a:p>
            <a:r>
              <a:rPr lang="ar-IQ" dirty="0" smtClean="0"/>
              <a:t>الدهشة </a:t>
            </a:r>
          </a:p>
          <a:p>
            <a:r>
              <a:rPr lang="ar-IQ" dirty="0" smtClean="0"/>
              <a:t>الترجي / عسى ، حرى ، وغيرها</a:t>
            </a:r>
          </a:p>
          <a:p>
            <a:r>
              <a:rPr lang="ar-IQ" dirty="0" smtClean="0"/>
              <a:t>التمني  / ليت ، لعل ،لو ، وغيرها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علامة التعجب أو التأثر(!)   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9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تدل على الايجاز والاختصار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علامة الحذف(...)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    </a:t>
            </a:r>
            <a:r>
              <a:rPr lang="ar-IQ" dirty="0" smtClean="0">
                <a:solidFill>
                  <a:srgbClr val="FF0000"/>
                </a:solidFill>
              </a:rPr>
              <a:t> الخطأ           </a:t>
            </a:r>
            <a:r>
              <a:rPr lang="ar-IQ" dirty="0" smtClean="0"/>
              <a:t>/  </a:t>
            </a:r>
            <a:r>
              <a:rPr lang="ar-IQ" dirty="0" smtClean="0">
                <a:solidFill>
                  <a:srgbClr val="FF0000"/>
                </a:solidFill>
              </a:rPr>
              <a:t>الصواب</a:t>
            </a:r>
          </a:p>
          <a:p>
            <a:r>
              <a:rPr lang="ar-IQ" dirty="0" smtClean="0"/>
              <a:t>شجب فلان أعمالهم / (جَدَب) </a:t>
            </a:r>
          </a:p>
          <a:p>
            <a:r>
              <a:rPr lang="ar-IQ" dirty="0" smtClean="0"/>
              <a:t>مظاهرة                / تظاهرة </a:t>
            </a:r>
          </a:p>
          <a:p>
            <a:r>
              <a:rPr lang="ar-IQ" dirty="0" smtClean="0"/>
              <a:t>طرق                   / طرائق</a:t>
            </a:r>
          </a:p>
          <a:p>
            <a:r>
              <a:rPr lang="ar-IQ" dirty="0" smtClean="0"/>
              <a:t>صادق الرئيس         / وافق ، امر</a:t>
            </a:r>
          </a:p>
          <a:p>
            <a:r>
              <a:rPr lang="ar-IQ" dirty="0" smtClean="0"/>
              <a:t>يعتبر                   / يعد</a:t>
            </a:r>
          </a:p>
          <a:p>
            <a:r>
              <a:rPr lang="ar-IQ" dirty="0" smtClean="0"/>
              <a:t>دكتاتور                 / جبار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الاخطاء الشائعة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29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80528" y="0"/>
            <a:ext cx="9324528" cy="6858000"/>
          </a:xfrm>
          <a:blipFill dpi="0" rotWithShape="1">
            <a:blip r:embed="rId2"/>
            <a:srcRect/>
            <a:stretch>
              <a:fillRect t="2000" b="7000"/>
            </a:stretch>
          </a:blipFill>
        </p:spPr>
        <p:txBody>
          <a:bodyPr/>
          <a:lstStyle/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48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  <a:blipFill>
            <a:blip r:embed="rId2"/>
            <a:stretch>
              <a:fillRect t="2000" b="7000"/>
            </a:stretch>
          </a:blipFill>
        </p:spPr>
        <p:txBody>
          <a:bodyPr/>
          <a:lstStyle/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84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  <a:blipFill dpi="0" rotWithShape="1">
            <a:blip r:embed="rId2"/>
            <a:srcRect/>
            <a:stretch>
              <a:fillRect t="2000" b="-9000"/>
            </a:stretch>
          </a:blipFill>
        </p:spPr>
        <p:txBody>
          <a:bodyPr/>
          <a:lstStyle/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5250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192688"/>
          </a:xfrm>
          <a:blipFill>
            <a:blip r:embed="rId2"/>
            <a:stretch>
              <a:fillRect t="2000" b="7000"/>
            </a:stretch>
          </a:blipFill>
        </p:spPr>
        <p:txBody>
          <a:bodyPr/>
          <a:lstStyle/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94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وضع رموز اصطلاحية معينة بين الكلمات والجمل اثناء الكتابة ، ابرزها:-</a:t>
            </a:r>
          </a:p>
          <a:p>
            <a:r>
              <a:rPr lang="ar-IQ" dirty="0" smtClean="0"/>
              <a:t>- </a:t>
            </a:r>
            <a:r>
              <a:rPr lang="ar-IQ" sz="3600" dirty="0" smtClean="0">
                <a:solidFill>
                  <a:srgbClr val="FF0000"/>
                </a:solidFill>
              </a:rPr>
              <a:t>الفاصلة (،) </a:t>
            </a:r>
          </a:p>
          <a:p>
            <a:r>
              <a:rPr lang="ar-IQ" dirty="0" smtClean="0"/>
              <a:t>لها استعمالات عديدة مثل /</a:t>
            </a:r>
          </a:p>
          <a:p>
            <a:r>
              <a:rPr lang="ar-IQ" dirty="0" smtClean="0"/>
              <a:t>بين الجمل القصيرة المتصلة : ان ايوب ابتلى وصبر</a:t>
            </a:r>
            <a:r>
              <a:rPr lang="ar-IQ" dirty="0" smtClean="0">
                <a:solidFill>
                  <a:srgbClr val="FF0000"/>
                </a:solidFill>
              </a:rPr>
              <a:t>،</a:t>
            </a:r>
          </a:p>
          <a:p>
            <a:r>
              <a:rPr lang="ar-IQ" dirty="0" smtClean="0"/>
              <a:t>بين الجمل القصيرة المعطوفة مثل قال الامام علي (عليه السلام) (رسولك ترجمان عقلك </a:t>
            </a:r>
            <a:r>
              <a:rPr lang="ar-IQ" dirty="0" smtClean="0">
                <a:solidFill>
                  <a:srgbClr val="FF0000"/>
                </a:solidFill>
              </a:rPr>
              <a:t>،</a:t>
            </a:r>
            <a:r>
              <a:rPr lang="ar-IQ" dirty="0" smtClean="0"/>
              <a:t> وكتابك أبلغ مما ينطق عليك)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علامات الترقيم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830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بين انواع الشئ او اقسامة مثل أنواع النظم الحزبية  ثلاثة</a:t>
            </a:r>
            <a:r>
              <a:rPr lang="ar-IQ" dirty="0" smtClean="0">
                <a:solidFill>
                  <a:srgbClr val="FF0000"/>
                </a:solidFill>
              </a:rPr>
              <a:t>: </a:t>
            </a:r>
            <a:r>
              <a:rPr lang="ar-IQ" dirty="0" smtClean="0"/>
              <a:t>الحزب الواحد </a:t>
            </a:r>
            <a:r>
              <a:rPr lang="ar-IQ" dirty="0" smtClean="0">
                <a:solidFill>
                  <a:srgbClr val="FF0000"/>
                </a:solidFill>
              </a:rPr>
              <a:t>،</a:t>
            </a:r>
            <a:r>
              <a:rPr lang="ar-IQ" dirty="0" smtClean="0"/>
              <a:t> الحزبين </a:t>
            </a:r>
            <a:r>
              <a:rPr lang="ar-IQ" dirty="0" smtClean="0">
                <a:solidFill>
                  <a:srgbClr val="FF0000"/>
                </a:solidFill>
              </a:rPr>
              <a:t>،</a:t>
            </a:r>
            <a:r>
              <a:rPr lang="ar-IQ" dirty="0" smtClean="0"/>
              <a:t> المتعدد.</a:t>
            </a:r>
          </a:p>
          <a:p>
            <a:r>
              <a:rPr lang="ar-IQ" dirty="0" smtClean="0"/>
              <a:t>بعد لفظ المنادي ، مثل : يا شعب العراق </a:t>
            </a:r>
            <a:r>
              <a:rPr lang="ar-IQ" dirty="0" smtClean="0">
                <a:solidFill>
                  <a:srgbClr val="FF0000"/>
                </a:solidFill>
              </a:rPr>
              <a:t>،</a:t>
            </a:r>
            <a:r>
              <a:rPr lang="ar-IQ" dirty="0" smtClean="0"/>
              <a:t> عليك بالعمل </a:t>
            </a:r>
          </a:p>
          <a:p>
            <a:r>
              <a:rPr lang="ar-IQ" dirty="0" smtClean="0"/>
              <a:t>بين القسم وجوابه، مثل : سمعت الرجل يقول : والله </a:t>
            </a:r>
            <a:r>
              <a:rPr lang="ar-IQ" dirty="0" smtClean="0">
                <a:solidFill>
                  <a:srgbClr val="FF0000"/>
                </a:solidFill>
              </a:rPr>
              <a:t>،</a:t>
            </a:r>
            <a:r>
              <a:rPr lang="ar-IQ" dirty="0" smtClean="0"/>
              <a:t> لاجتهدن في التغيير.</a:t>
            </a:r>
          </a:p>
          <a:p>
            <a:r>
              <a:rPr lang="ar-IQ" dirty="0" smtClean="0"/>
              <a:t>بعد كلمة او جملة تمهد لجملة رئيسة ، مثل:</a:t>
            </a:r>
          </a:p>
          <a:p>
            <a:r>
              <a:rPr lang="ar-IQ" dirty="0" smtClean="0"/>
              <a:t>اخيراً</a:t>
            </a:r>
            <a:r>
              <a:rPr lang="ar-IQ" dirty="0" smtClean="0">
                <a:solidFill>
                  <a:srgbClr val="FF0000"/>
                </a:solidFill>
              </a:rPr>
              <a:t>،</a:t>
            </a:r>
            <a:r>
              <a:rPr lang="ar-IQ" dirty="0" smtClean="0"/>
              <a:t> وصلنا الى يوم الامتحان .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61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بعد كلمات التعجب في بداية الجملة ،مثل:</a:t>
            </a:r>
          </a:p>
          <a:p>
            <a:r>
              <a:rPr lang="ar-IQ" dirty="0" smtClean="0"/>
              <a:t>عجباً</a:t>
            </a:r>
            <a:r>
              <a:rPr lang="ar-IQ" dirty="0" smtClean="0">
                <a:solidFill>
                  <a:srgbClr val="FF0000"/>
                </a:solidFill>
              </a:rPr>
              <a:t>،</a:t>
            </a:r>
            <a:r>
              <a:rPr lang="ar-IQ" dirty="0" smtClean="0"/>
              <a:t>  كيف تغير الحال بنا؟</a:t>
            </a:r>
            <a:r>
              <a:rPr lang="ar-IQ" dirty="0">
                <a:solidFill>
                  <a:prstClr val="black"/>
                </a:solidFill>
              </a:rPr>
              <a:t> </a:t>
            </a:r>
            <a:r>
              <a:rPr lang="ar-IQ" dirty="0" smtClean="0">
                <a:solidFill>
                  <a:prstClr val="black"/>
                </a:solidFill>
              </a:rPr>
              <a:t>!</a:t>
            </a:r>
          </a:p>
          <a:p>
            <a:r>
              <a:rPr lang="ar-IQ" dirty="0" smtClean="0">
                <a:solidFill>
                  <a:prstClr val="black"/>
                </a:solidFill>
              </a:rPr>
              <a:t>بين جملتين تامتين تربط بينهم لكن، مثل: </a:t>
            </a:r>
          </a:p>
          <a:p>
            <a:r>
              <a:rPr lang="ar-IQ" dirty="0" smtClean="0">
                <a:solidFill>
                  <a:prstClr val="black"/>
                </a:solidFill>
              </a:rPr>
              <a:t>يقتلنا الارهاب </a:t>
            </a:r>
            <a:r>
              <a:rPr lang="ar-IQ" dirty="0" smtClean="0">
                <a:solidFill>
                  <a:srgbClr val="FF0000"/>
                </a:solidFill>
              </a:rPr>
              <a:t>،</a:t>
            </a:r>
            <a:r>
              <a:rPr lang="ar-IQ" dirty="0" smtClean="0">
                <a:solidFill>
                  <a:prstClr val="black"/>
                </a:solidFill>
              </a:rPr>
              <a:t> لكننا نولد من جديد.</a:t>
            </a:r>
          </a:p>
          <a:p>
            <a:r>
              <a:rPr lang="ar-IQ" dirty="0" smtClean="0">
                <a:solidFill>
                  <a:prstClr val="black"/>
                </a:solidFill>
              </a:rPr>
              <a:t>بين اسم المؤلف </a:t>
            </a:r>
            <a:r>
              <a:rPr lang="ar-IQ" dirty="0" smtClean="0">
                <a:solidFill>
                  <a:srgbClr val="FF0000"/>
                </a:solidFill>
              </a:rPr>
              <a:t>،</a:t>
            </a:r>
            <a:r>
              <a:rPr lang="ar-IQ" dirty="0" smtClean="0">
                <a:solidFill>
                  <a:prstClr val="black"/>
                </a:solidFill>
              </a:rPr>
              <a:t> عنوان الكتاب </a:t>
            </a:r>
            <a:r>
              <a:rPr lang="ar-IQ" dirty="0" smtClean="0">
                <a:solidFill>
                  <a:srgbClr val="FF0000"/>
                </a:solidFill>
              </a:rPr>
              <a:t>،</a:t>
            </a:r>
            <a:r>
              <a:rPr lang="ar-IQ" dirty="0" smtClean="0">
                <a:solidFill>
                  <a:prstClr val="black"/>
                </a:solidFill>
              </a:rPr>
              <a:t> ...الخ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10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بين السبب والنتيجة.</a:t>
            </a:r>
          </a:p>
          <a:p>
            <a:r>
              <a:rPr lang="ar-IQ" dirty="0" smtClean="0"/>
              <a:t>بين جملتين تامتيين اذا جمعت بينهما اداة ربط.</a:t>
            </a:r>
          </a:p>
          <a:p>
            <a:r>
              <a:rPr lang="ar-IQ" dirty="0" smtClean="0"/>
              <a:t>الانسان الواعي يغيرواقعة نحو الاحسن </a:t>
            </a:r>
            <a:r>
              <a:rPr lang="ar-IQ" dirty="0" smtClean="0">
                <a:solidFill>
                  <a:srgbClr val="FF0000"/>
                </a:solidFill>
              </a:rPr>
              <a:t>؛</a:t>
            </a:r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اما</a:t>
            </a:r>
            <a:r>
              <a:rPr lang="ar-IQ" dirty="0" smtClean="0"/>
              <a:t> الجاهل فيعيش كما يختارله الاخرون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الفاصلة المنقوطة (؛)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9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بعد نهاية الجمل التي تم معناها.   </a:t>
            </a:r>
          </a:p>
          <a:p>
            <a:r>
              <a:rPr lang="ar-IQ" dirty="0" smtClean="0"/>
              <a:t>في نهاية الفقرة .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النقطة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2167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علامة التوضيح والحكاية ، او نقطتي التفسير والبيان 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تستعمل</a:t>
            </a:r>
            <a:r>
              <a:rPr lang="ar-IQ" dirty="0" smtClean="0"/>
              <a:t> :-</a:t>
            </a:r>
          </a:p>
          <a:p>
            <a:r>
              <a:rPr lang="ar-IQ" dirty="0" smtClean="0"/>
              <a:t>بعد القول </a:t>
            </a:r>
          </a:p>
          <a:p>
            <a:r>
              <a:rPr lang="ar-IQ" dirty="0" smtClean="0"/>
              <a:t>بين الشئ وانواعه </a:t>
            </a:r>
          </a:p>
          <a:p>
            <a:r>
              <a:rPr lang="ar-IQ" dirty="0" smtClean="0"/>
              <a:t>قبل  الامثلة </a:t>
            </a:r>
          </a:p>
          <a:p>
            <a:r>
              <a:rPr lang="ar-IQ" dirty="0" smtClean="0"/>
              <a:t>قبل الكلام المقتبس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النقتان الراسيتان(:)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6487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توضع للتفسير والايضاح والتحديد .</a:t>
            </a:r>
          </a:p>
          <a:p>
            <a:r>
              <a:rPr lang="ar-IQ" dirty="0" smtClean="0"/>
              <a:t>العبارات التي يراد بها لفت النظر اليها .</a:t>
            </a:r>
          </a:p>
          <a:p>
            <a:r>
              <a:rPr lang="ar-IQ" dirty="0" smtClean="0"/>
              <a:t>توضع بيها العبارات المقتبسه .</a:t>
            </a:r>
          </a:p>
          <a:p>
            <a:r>
              <a:rPr lang="ar-IQ" dirty="0" smtClean="0"/>
              <a:t>توضع بينها العبارات والمصطلحات التي تأتي بعد القول.</a:t>
            </a:r>
          </a:p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 smtClean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علامة القوسان الهلاليان (   )  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بعد الجمل الاستفهامية ، مثل : متى بدات العلاقات الروسية – التركية</a:t>
            </a:r>
            <a:r>
              <a:rPr lang="ar-IQ" dirty="0" smtClean="0">
                <a:solidFill>
                  <a:srgbClr val="FF0000"/>
                </a:solidFill>
              </a:rPr>
              <a:t>؟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علامة الاستفهام (؟) 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320</TotalTime>
  <Words>353</Words>
  <Application>Microsoft Office PowerPoint</Application>
  <PresentationFormat>عرض على الشاشة (4:3)</PresentationFormat>
  <Paragraphs>58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2" baseType="lpstr">
      <vt:lpstr>Arial</vt:lpstr>
      <vt:lpstr>Lucida Sans Unicode</vt:lpstr>
      <vt:lpstr>Verdana</vt:lpstr>
      <vt:lpstr>Wingdings 2</vt:lpstr>
      <vt:lpstr>Wingdings 3</vt:lpstr>
      <vt:lpstr>Concourse</vt:lpstr>
      <vt:lpstr>لغة البحث العلمي</vt:lpstr>
      <vt:lpstr>علامات الترقيم</vt:lpstr>
      <vt:lpstr>عرض تقديمي في PowerPoint</vt:lpstr>
      <vt:lpstr>عرض تقديمي في PowerPoint</vt:lpstr>
      <vt:lpstr>الفاصلة المنقوطة (؛)</vt:lpstr>
      <vt:lpstr>النقطة </vt:lpstr>
      <vt:lpstr>النقتان الراسيتان(:) </vt:lpstr>
      <vt:lpstr>علامة القوسان الهلاليان (   )  </vt:lpstr>
      <vt:lpstr>علامة الاستفهام (؟) </vt:lpstr>
      <vt:lpstr>علامة التعجب أو التأثر(!)   </vt:lpstr>
      <vt:lpstr>علامة الحذف(...)</vt:lpstr>
      <vt:lpstr>الاخطاء الشائعة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لغة ال</dc:title>
  <dc:creator>Maher</dc:creator>
  <cp:lastModifiedBy>user</cp:lastModifiedBy>
  <cp:revision>35</cp:revision>
  <dcterms:created xsi:type="dcterms:W3CDTF">2021-01-25T06:08:03Z</dcterms:created>
  <dcterms:modified xsi:type="dcterms:W3CDTF">2022-11-14T19:16:58Z</dcterms:modified>
</cp:coreProperties>
</file>