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272" r:id="rId2"/>
    <p:sldId id="273" r:id="rId3"/>
    <p:sldId id="274" r:id="rId4"/>
    <p:sldId id="276" r:id="rId5"/>
    <p:sldId id="287" r:id="rId6"/>
    <p:sldId id="288" r:id="rId7"/>
    <p:sldId id="308" r:id="rId8"/>
    <p:sldId id="307" r:id="rId9"/>
    <p:sldId id="289" r:id="rId10"/>
    <p:sldId id="290" r:id="rId11"/>
    <p:sldId id="309" r:id="rId12"/>
    <p:sldId id="291" r:id="rId13"/>
    <p:sldId id="292" r:id="rId14"/>
    <p:sldId id="293" r:id="rId15"/>
    <p:sldId id="310" r:id="rId16"/>
    <p:sldId id="294" r:id="rId17"/>
    <p:sldId id="295" r:id="rId18"/>
    <p:sldId id="296" r:id="rId19"/>
    <p:sldId id="311" r:id="rId20"/>
    <p:sldId id="297" r:id="rId21"/>
    <p:sldId id="312" r:id="rId22"/>
    <p:sldId id="298" r:id="rId23"/>
    <p:sldId id="299" r:id="rId24"/>
    <p:sldId id="300" r:id="rId25"/>
    <p:sldId id="301" r:id="rId26"/>
    <p:sldId id="302" r:id="rId27"/>
    <p:sldId id="303" r:id="rId28"/>
    <p:sldId id="304" r:id="rId29"/>
    <p:sldId id="305" r:id="rId30"/>
    <p:sldId id="306" r:id="rId31"/>
    <p:sldId id="28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11/20/2023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21A1D30-C0A0-4124-A783-34D9F15FA0FE}" type="datetime1">
              <a:rPr lang="en-US" smtClean="0"/>
              <a:t>11/20/2023</a:t>
            </a:fld>
            <a:endParaRPr lang="en-US"/>
          </a:p>
        </p:txBody>
      </p:sp>
      <p:sp>
        <p:nvSpPr>
          <p:cNvPr id="19" name="Footer Placeholder 18"/>
          <p:cNvSpPr>
            <a:spLocks noGrp="1"/>
          </p:cNvSpPr>
          <p:nvPr>
            <p:ph type="ftr" sz="quarter" idx="11"/>
          </p:nvPr>
        </p:nvSpPr>
        <p:spPr/>
        <p:txBody>
          <a:bodyPr/>
          <a:lstStyle/>
          <a:p>
            <a:r>
              <a:rPr lang="en-US" dirty="0" smtClean="0"/>
              <a:t>Add a footer</a:t>
            </a:r>
            <a:endParaRPr lang="en-US" dirty="0"/>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11/20/2023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11/20/2023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11/20/2023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11/20/2023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11/20/2023</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11/20/2023</a:t>
            </a:fld>
            <a:endParaRPr lang="en-US"/>
          </a:p>
        </p:txBody>
      </p:sp>
      <p:sp>
        <p:nvSpPr>
          <p:cNvPr id="8" name="Footer Placeholder 7"/>
          <p:cNvSpPr>
            <a:spLocks noGrp="1"/>
          </p:cNvSpPr>
          <p:nvPr>
            <p:ph type="ftr" sz="quarter" idx="11"/>
          </p:nvPr>
        </p:nvSpPr>
        <p:spPr/>
        <p:txBody>
          <a:bodyPr/>
          <a:lstStyle/>
          <a:p>
            <a:r>
              <a:rPr lang="en-US" dirty="0" smtClean="0"/>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5660E0-FA77-4473-A859-74127B089143}" type="datetime1">
              <a:rPr lang="en-US" smtClean="0"/>
              <a:t>11/20/2023</a:t>
            </a:fld>
            <a:endParaRPr lang="en-US"/>
          </a:p>
        </p:txBody>
      </p:sp>
      <p:sp>
        <p:nvSpPr>
          <p:cNvPr id="4" name="Footer Placeholder 3"/>
          <p:cNvSpPr>
            <a:spLocks noGrp="1"/>
          </p:cNvSpPr>
          <p:nvPr>
            <p:ph type="ftr" sz="quarter" idx="11"/>
          </p:nvPr>
        </p:nvSpPr>
        <p:spPr/>
        <p:txBody>
          <a:bodyPr/>
          <a:lstStyle/>
          <a:p>
            <a:r>
              <a:rPr lang="en-US" dirty="0" smtClean="0"/>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11/20/2023</a:t>
            </a:fld>
            <a:endParaRPr lang="en-US"/>
          </a:p>
        </p:txBody>
      </p:sp>
      <p:sp>
        <p:nvSpPr>
          <p:cNvPr id="3" name="Footer Placeholder 2"/>
          <p:cNvSpPr>
            <a:spLocks noGrp="1"/>
          </p:cNvSpPr>
          <p:nvPr>
            <p:ph type="ftr" sz="quarter" idx="11"/>
          </p:nvPr>
        </p:nvSpPr>
        <p:spPr/>
        <p:txBody>
          <a:bodyPr/>
          <a:lstStyle/>
          <a:p>
            <a:r>
              <a:rPr lang="en-US" dirty="0" smtClean="0"/>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11/20/2023</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11/20/2023</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smtClean="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11/20/2023</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smtClean="0"/>
              <a:t>Add a footer</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230596"/>
            <a:ext cx="12192000" cy="1559606"/>
          </a:xfrm>
        </p:spPr>
        <p:txBody>
          <a:bodyPr>
            <a:noAutofit/>
          </a:bodyPr>
          <a:lstStyle/>
          <a:p>
            <a:pPr algn="ctr">
              <a:lnSpc>
                <a:spcPct val="150000"/>
              </a:lnSpc>
            </a:pPr>
            <a:r>
              <a:rPr lang="ar-IQ" sz="8000" dirty="0" smtClean="0">
                <a:solidFill>
                  <a:schemeClr val="tx1"/>
                </a:solidFill>
                <a:latin typeface="Arial" panose="020B0604020202020204" pitchFamily="34" charset="0"/>
                <a:cs typeface="Arial" panose="020B0604020202020204" pitchFamily="34" charset="0"/>
              </a:rPr>
              <a:t>جرائم حزب البعث في العراق</a:t>
            </a:r>
            <a:endParaRPr lang="en-US" sz="8000" dirty="0">
              <a:solidFill>
                <a:schemeClr val="tx1"/>
              </a:solidFill>
              <a:latin typeface="Arial" panose="020B0604020202020204" pitchFamily="34" charset="0"/>
              <a:cs typeface="Arial" panose="020B0604020202020204" pitchFamily="34" charset="0"/>
            </a:endParaRPr>
          </a:p>
        </p:txBody>
      </p:sp>
      <p:sp>
        <p:nvSpPr>
          <p:cNvPr id="5" name="Subtitle 4"/>
          <p:cNvSpPr>
            <a:spLocks noGrp="1"/>
          </p:cNvSpPr>
          <p:nvPr>
            <p:ph type="subTitle" idx="1"/>
          </p:nvPr>
        </p:nvSpPr>
        <p:spPr/>
        <p:txBody>
          <a:bodyPr>
            <a:normAutofit/>
          </a:bodyPr>
          <a:lstStyle/>
          <a:p>
            <a:pPr algn="ctr"/>
            <a:r>
              <a:rPr lang="ar-IQ" sz="4000" b="1" dirty="0" smtClean="0">
                <a:latin typeface="Arial" panose="020B0604020202020204" pitchFamily="34" charset="0"/>
                <a:cs typeface="Arial" panose="020B0604020202020204" pitchFamily="34" charset="0"/>
              </a:rPr>
              <a:t>م.م أحمد عقيل عبد</a:t>
            </a:r>
            <a:endParaRPr lang="en-US" sz="4000" b="1" dirty="0">
              <a:latin typeface="Arial" panose="020B0604020202020204" pitchFamily="34" charset="0"/>
              <a:cs typeface="Arial" panose="020B0604020202020204" pitchFamily="34" charset="0"/>
            </a:endParaRPr>
          </a:p>
          <a:p>
            <a:pPr algn="ctr"/>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754879" y="1644923"/>
            <a:ext cx="10972800" cy="3721836"/>
          </a:xfrm>
          <a:prstGeom prst="rect">
            <a:avLst/>
          </a:prstGeom>
        </p:spPr>
        <p:txBody>
          <a:bodyPr vert="horz">
            <a:normAutofit/>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just" rtl="1">
              <a:buFont typeface="Wingdings" panose="05000000000000000000" pitchFamily="2" charset="2"/>
              <a:buChar char="ü"/>
            </a:pPr>
            <a:r>
              <a:rPr lang="ar-IQ" sz="2800" b="1" dirty="0" smtClean="0">
                <a:latin typeface="Arial" panose="020B0604020202020204" pitchFamily="34" charset="0"/>
                <a:cs typeface="Arial" panose="020B0604020202020204" pitchFamily="34" charset="0"/>
              </a:rPr>
              <a:t>علم القانون</a:t>
            </a:r>
          </a:p>
          <a:p>
            <a:pPr marL="0" indent="0" algn="just" rtl="1">
              <a:buFont typeface="Wingdings 2"/>
              <a:buNone/>
            </a:pPr>
            <a:r>
              <a:rPr lang="ar-IQ" sz="2800" dirty="0" smtClean="0">
                <a:latin typeface="Arial" panose="020B0604020202020204" pitchFamily="34" charset="0"/>
                <a:cs typeface="Arial" panose="020B0604020202020204" pitchFamily="34" charset="0"/>
              </a:rPr>
              <a:t>كل فعل يعاقب عليه القانون، اي كل ما نص القانون على تجريمه من التصرفات والسلوكيات والأقوال وجعل لها عقوبة واضحة وصريحة.</a:t>
            </a:r>
          </a:p>
          <a:p>
            <a:pPr marL="0" indent="0" algn="just" rtl="1">
              <a:buFont typeface="Wingdings 2"/>
              <a:buNone/>
            </a:pPr>
            <a:endParaRPr lang="ar-IQ" sz="2800" dirty="0" smtClean="0">
              <a:latin typeface="Arial" panose="020B0604020202020204" pitchFamily="34" charset="0"/>
              <a:cs typeface="Arial" panose="020B0604020202020204" pitchFamily="34" charset="0"/>
            </a:endParaRPr>
          </a:p>
          <a:p>
            <a:pPr algn="just" rtl="1">
              <a:buFont typeface="Wingdings" panose="05000000000000000000" pitchFamily="2" charset="2"/>
              <a:buChar char="ü"/>
            </a:pPr>
            <a:r>
              <a:rPr lang="ar-IQ" sz="2800" b="1" dirty="0" smtClean="0">
                <a:latin typeface="Arial" panose="020B0604020202020204" pitchFamily="34" charset="0"/>
                <a:cs typeface="Arial" panose="020B0604020202020204" pitchFamily="34" charset="0"/>
              </a:rPr>
              <a:t>علم الشريعة</a:t>
            </a:r>
          </a:p>
          <a:p>
            <a:pPr marL="0" indent="0" algn="just" rtl="1">
              <a:buFont typeface="Wingdings 2"/>
              <a:buNone/>
            </a:pPr>
            <a:r>
              <a:rPr lang="ar-IQ" sz="2800" dirty="0" smtClean="0">
                <a:latin typeface="Arial" panose="020B0604020202020204" pitchFamily="34" charset="0"/>
                <a:cs typeface="Arial" panose="020B0604020202020204" pitchFamily="34" charset="0"/>
              </a:rPr>
              <a:t>كل فعل نهى الله عنه أو عصيان ما أمر الله به، فهي سلوك إنساني غير سوي يخالف الفطرة السليمة ويمثل تعدياً على حق أو مصلحة من مصالح العباد.</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29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04202" y="2140578"/>
            <a:ext cx="12052418" cy="1448655"/>
          </a:xfrm>
        </p:spPr>
        <p:txBody>
          <a:bodyPr>
            <a:normAutofit/>
          </a:bodyPr>
          <a:lstStyle/>
          <a:p>
            <a:pPr algn="r" rtl="1"/>
            <a:r>
              <a:rPr lang="ar-IQ" sz="4400" b="1" dirty="0" smtClean="0">
                <a:latin typeface="Arial" panose="020B0604020202020204" pitchFamily="34" charset="0"/>
                <a:cs typeface="Arial" panose="020B0604020202020204" pitchFamily="34" charset="0"/>
              </a:rPr>
              <a:t>ما هي اقسام الجريمة؟</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3595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3200" b="1" dirty="0" smtClean="0">
                <a:solidFill>
                  <a:schemeClr val="tx1"/>
                </a:solidFill>
                <a:latin typeface="Arial" panose="020B0604020202020204" pitchFamily="34" charset="0"/>
                <a:cs typeface="Arial" panose="020B0604020202020204" pitchFamily="34" charset="0"/>
              </a:rPr>
              <a:t>ثانياً: أقسام الجريمة</a:t>
            </a:r>
            <a:endParaRPr lang="en-US" sz="3200"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2183308"/>
            <a:ext cx="10972800" cy="4389120"/>
          </a:xfrm>
        </p:spPr>
        <p:txBody>
          <a:bodyPr>
            <a:normAutofit/>
          </a:bodyPr>
          <a:lstStyle/>
          <a:p>
            <a:pPr algn="just" rtl="1"/>
            <a:r>
              <a:rPr lang="ar-IQ" sz="2800" b="1" dirty="0" smtClean="0">
                <a:latin typeface="Arial" panose="020B0604020202020204" pitchFamily="34" charset="0"/>
                <a:cs typeface="Arial" panose="020B0604020202020204" pitchFamily="34" charset="0"/>
              </a:rPr>
              <a:t>الجرائم الدولية</a:t>
            </a:r>
            <a:r>
              <a:rPr lang="ar-IQ" sz="2800" dirty="0" smtClean="0">
                <a:latin typeface="Arial" panose="020B0604020202020204" pitchFamily="34" charset="0"/>
                <a:cs typeface="Arial" panose="020B0604020202020204" pitchFamily="34" charset="0"/>
              </a:rPr>
              <a:t>: هي أفعال تشكل خطورة على السلم والأمن الوطني وتهدد أمن الدولة وسيادتها وهي جرائم الإبادة الجماعية، </a:t>
            </a:r>
            <a:r>
              <a:rPr lang="ar-IQ" sz="2800" dirty="0" smtClean="0">
                <a:solidFill>
                  <a:srgbClr val="FF0000"/>
                </a:solidFill>
                <a:latin typeface="Arial" panose="020B0604020202020204" pitchFamily="34" charset="0"/>
                <a:cs typeface="Arial" panose="020B0604020202020204" pitchFamily="34" charset="0"/>
              </a:rPr>
              <a:t>وجرائم الحرب</a:t>
            </a:r>
            <a:r>
              <a:rPr lang="ar-IQ" sz="2800" dirty="0" smtClean="0">
                <a:latin typeface="Arial" panose="020B0604020202020204" pitchFamily="34" charset="0"/>
                <a:cs typeface="Arial" panose="020B0604020202020204" pitchFamily="34" charset="0"/>
              </a:rPr>
              <a:t>، وجرائم ضد الإنسانية.</a:t>
            </a:r>
          </a:p>
          <a:p>
            <a:pPr marL="0" indent="0" algn="just" rtl="1">
              <a:buNone/>
            </a:pPr>
            <a:endParaRPr lang="ar-IQ" sz="2800" dirty="0" smtClean="0">
              <a:latin typeface="Arial" panose="020B0604020202020204" pitchFamily="34" charset="0"/>
              <a:cs typeface="Arial" panose="020B0604020202020204" pitchFamily="34" charset="0"/>
            </a:endParaRPr>
          </a:p>
          <a:p>
            <a:pPr algn="just" rtl="1"/>
            <a:r>
              <a:rPr lang="ar-IQ" sz="2800" b="1" dirty="0" smtClean="0">
                <a:latin typeface="Arial" panose="020B0604020202020204" pitchFamily="34" charset="0"/>
                <a:cs typeface="Arial" panose="020B0604020202020204" pitchFamily="34" charset="0"/>
              </a:rPr>
              <a:t>الجرائم السياسية</a:t>
            </a:r>
            <a:r>
              <a:rPr lang="ar-IQ" sz="2800" dirty="0" smtClean="0">
                <a:latin typeface="Arial" panose="020B0604020202020204" pitchFamily="34" charset="0"/>
                <a:cs typeface="Arial" panose="020B0604020202020204" pitchFamily="34" charset="0"/>
              </a:rPr>
              <a:t>: هي الأفعال والأقوال المقصودة التي يتم الاعتداء بها على رجال الدولة أو الحكومة أو الدبلوماسيين أو المفكرين أو أفراد وجماعات بسبب ما يحملونه من آراء سياسية.</a:t>
            </a:r>
          </a:p>
          <a:p>
            <a:pPr marL="0" indent="0" algn="just" rtl="1">
              <a:buNone/>
            </a:pPr>
            <a:endParaRPr lang="ar-IQ" sz="2800" dirty="0" smtClean="0">
              <a:latin typeface="Arial" panose="020B0604020202020204" pitchFamily="34" charset="0"/>
              <a:cs typeface="Arial" panose="020B0604020202020204" pitchFamily="34" charset="0"/>
            </a:endParaRPr>
          </a:p>
          <a:p>
            <a:pPr algn="just" rtl="1"/>
            <a:r>
              <a:rPr lang="ar-IQ" sz="2800" b="1" dirty="0" smtClean="0">
                <a:latin typeface="Arial" panose="020B0604020202020204" pitchFamily="34" charset="0"/>
                <a:cs typeface="Arial" panose="020B0604020202020204" pitchFamily="34" charset="0"/>
              </a:rPr>
              <a:t>الجرائم الاجتماعية</a:t>
            </a:r>
            <a:r>
              <a:rPr lang="ar-IQ" sz="2800" dirty="0" smtClean="0">
                <a:latin typeface="Arial" panose="020B0604020202020204" pitchFamily="34" charset="0"/>
                <a:cs typeface="Arial" panose="020B0604020202020204" pitchFamily="34" charset="0"/>
              </a:rPr>
              <a:t>: هي أرتكاب أفعال وتصرفات تعارض القيم والمعايير الاجتماعية للمجتمع وتلحق الضرر به مثل السرقة وتعاطي المخدرات.</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9520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26692" y="1653469"/>
            <a:ext cx="10972800" cy="4389120"/>
          </a:xfrm>
        </p:spPr>
        <p:txBody>
          <a:bodyPr>
            <a:normAutofit lnSpcReduction="10000"/>
          </a:bodyPr>
          <a:lstStyle/>
          <a:p>
            <a:pPr algn="just" rtl="1"/>
            <a:r>
              <a:rPr lang="ar-IQ" sz="2800" b="1" dirty="0" smtClean="0">
                <a:latin typeface="Arial" panose="020B0604020202020204" pitchFamily="34" charset="0"/>
                <a:cs typeface="Arial" panose="020B0604020202020204" pitchFamily="34" charset="0"/>
              </a:rPr>
              <a:t>جرائم السلطة والحكومة</a:t>
            </a:r>
            <a:r>
              <a:rPr lang="ar-IQ" sz="2800" dirty="0" smtClean="0">
                <a:latin typeface="Arial" panose="020B0604020202020204" pitchFamily="34" charset="0"/>
                <a:cs typeface="Arial" panose="020B0604020202020204" pitchFamily="34" charset="0"/>
              </a:rPr>
              <a:t>: هي الأفعال غير القانونية والفاسدة التي يرتكبها أفراد أو مؤسسات حكومية وتشمل سوء استخدام السلطات مثل الفساد وانتهاكات حقوق الإنسان واستغلال السلطة بأشكال مختلفة.</a:t>
            </a:r>
          </a:p>
          <a:p>
            <a:pPr marL="0" indent="0" algn="just" rtl="1">
              <a:buNone/>
            </a:pPr>
            <a:endParaRPr lang="ar-IQ" sz="2800" dirty="0" smtClean="0">
              <a:latin typeface="Arial" panose="020B0604020202020204" pitchFamily="34" charset="0"/>
              <a:cs typeface="Arial" panose="020B0604020202020204" pitchFamily="34" charset="0"/>
            </a:endParaRPr>
          </a:p>
          <a:p>
            <a:pPr algn="just" rtl="1"/>
            <a:r>
              <a:rPr lang="ar-IQ" sz="2800" b="1" dirty="0" smtClean="0">
                <a:latin typeface="Arial" panose="020B0604020202020204" pitchFamily="34" charset="0"/>
                <a:cs typeface="Arial" panose="020B0604020202020204" pitchFamily="34" charset="0"/>
              </a:rPr>
              <a:t>الجرائم النفسية</a:t>
            </a:r>
            <a:r>
              <a:rPr lang="ar-IQ" sz="2800" dirty="0" smtClean="0">
                <a:latin typeface="Arial" panose="020B0604020202020204" pitchFamily="34" charset="0"/>
                <a:cs typeface="Arial" panose="020B0604020202020204" pitchFamily="34" charset="0"/>
              </a:rPr>
              <a:t>: هي الأفعال التي تؤذي الضحية نفسياً أو عاطفياً وعادة ما تكون هذه الجرائم مرتبطة بالتهديدات النفسية.</a:t>
            </a:r>
          </a:p>
          <a:p>
            <a:pPr marL="0" indent="0" algn="just" rtl="1">
              <a:buNone/>
            </a:pPr>
            <a:endParaRPr lang="ar-IQ" sz="2800" dirty="0" smtClean="0">
              <a:latin typeface="Arial" panose="020B0604020202020204" pitchFamily="34" charset="0"/>
              <a:cs typeface="Arial" panose="020B0604020202020204" pitchFamily="34" charset="0"/>
            </a:endParaRPr>
          </a:p>
          <a:p>
            <a:pPr algn="just" rtl="1"/>
            <a:r>
              <a:rPr lang="ar-IQ" sz="2800" b="1" dirty="0" smtClean="0">
                <a:latin typeface="Arial" panose="020B0604020202020204" pitchFamily="34" charset="0"/>
                <a:cs typeface="Arial" panose="020B0604020202020204" pitchFamily="34" charset="0"/>
              </a:rPr>
              <a:t>جرائم حرية الدين والمعتقد</a:t>
            </a:r>
            <a:r>
              <a:rPr lang="ar-IQ" sz="2800" dirty="0" smtClean="0">
                <a:latin typeface="Arial" panose="020B0604020202020204" pitchFamily="34" charset="0"/>
                <a:cs typeface="Arial" panose="020B0604020202020204" pitchFamily="34" charset="0"/>
              </a:rPr>
              <a:t>: هي أفعال تنتهك المعتقدات والقيم الدينية لشخص أو مجتمع معين وتشمل أزدراء الأديان، الأساءة للرموز الدينية، اضطهاد علماء الدين، التمييز الديني، العنف الديني مثل تهديم دور العبادة والمقدسات، استخدام </a:t>
            </a:r>
            <a:r>
              <a:rPr lang="ar-IQ" sz="2800" dirty="0" smtClean="0">
                <a:solidFill>
                  <a:srgbClr val="FF0000"/>
                </a:solidFill>
                <a:latin typeface="Arial" panose="020B0604020202020204" pitchFamily="34" charset="0"/>
                <a:cs typeface="Arial" panose="020B0604020202020204" pitchFamily="34" charset="0"/>
              </a:rPr>
              <a:t>الدين كوسيلة لتحقيق أهداف سياسية</a:t>
            </a:r>
            <a:r>
              <a:rPr lang="ar-IQ"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746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nvSpPr>
        <p:spPr>
          <a:xfrm>
            <a:off x="660874" y="1448086"/>
            <a:ext cx="10972800" cy="4389120"/>
          </a:xfrm>
          <a:prstGeom prst="rect">
            <a:avLst/>
          </a:prstGeom>
        </p:spPr>
        <p:txBody>
          <a:bodyPr vert="horz">
            <a:noAutofit/>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just" rtl="1"/>
            <a:r>
              <a:rPr lang="ar-IQ" sz="2800" b="1" dirty="0" smtClean="0">
                <a:latin typeface="Arial" panose="020B0604020202020204" pitchFamily="34" charset="0"/>
                <a:cs typeface="Arial" panose="020B0604020202020204" pitchFamily="34" charset="0"/>
              </a:rPr>
              <a:t>جريمة مصادرة الأموال</a:t>
            </a:r>
            <a:r>
              <a:rPr lang="ar-IQ" sz="2800" dirty="0" smtClean="0">
                <a:latin typeface="Arial" panose="020B0604020202020204" pitchFamily="34" charset="0"/>
                <a:cs typeface="Arial" panose="020B0604020202020204" pitchFamily="34" charset="0"/>
              </a:rPr>
              <a:t>: هي عملية انتزاع أموال أو ممتلكات شخص ما بشكل غير قانوني أو بالقوة.</a:t>
            </a:r>
          </a:p>
          <a:p>
            <a:pPr marL="0" indent="0" algn="just" rtl="1">
              <a:buNone/>
            </a:pPr>
            <a:endParaRPr lang="ar-IQ" sz="2800" dirty="0" smtClean="0">
              <a:latin typeface="Arial" panose="020B0604020202020204" pitchFamily="34" charset="0"/>
              <a:cs typeface="Arial" panose="020B0604020202020204" pitchFamily="34" charset="0"/>
            </a:endParaRPr>
          </a:p>
          <a:p>
            <a:pPr algn="just" rtl="1"/>
            <a:r>
              <a:rPr lang="ar-IQ" sz="2800" b="1" dirty="0" smtClean="0">
                <a:latin typeface="Arial" panose="020B0604020202020204" pitchFamily="34" charset="0"/>
                <a:cs typeface="Arial" panose="020B0604020202020204" pitchFamily="34" charset="0"/>
              </a:rPr>
              <a:t>جريمة التهجير</a:t>
            </a:r>
            <a:r>
              <a:rPr lang="ar-IQ" sz="2800" dirty="0" smtClean="0">
                <a:latin typeface="Arial" panose="020B0604020202020204" pitchFamily="34" charset="0"/>
                <a:cs typeface="Arial" panose="020B0604020202020204" pitchFamily="34" charset="0"/>
              </a:rPr>
              <a:t>: اجبار الافراد والمجتمعات على مغادرة منازلهم بشكل قسري ودون موافقتهم.</a:t>
            </a:r>
          </a:p>
          <a:p>
            <a:pPr marL="0" indent="0" algn="just" rtl="1">
              <a:buNone/>
            </a:pPr>
            <a:endParaRPr lang="ar-IQ" sz="2800" dirty="0" smtClean="0">
              <a:latin typeface="Arial" panose="020B0604020202020204" pitchFamily="34" charset="0"/>
              <a:cs typeface="Arial" panose="020B0604020202020204" pitchFamily="34" charset="0"/>
            </a:endParaRPr>
          </a:p>
          <a:p>
            <a:pPr algn="just" rtl="1"/>
            <a:r>
              <a:rPr lang="ar-IQ" sz="2800" b="1" dirty="0" smtClean="0">
                <a:latin typeface="Arial" panose="020B0604020202020204" pitchFamily="34" charset="0"/>
                <a:cs typeface="Arial" panose="020B0604020202020204" pitchFamily="34" charset="0"/>
              </a:rPr>
              <a:t>الجرائم البيئية</a:t>
            </a:r>
            <a:r>
              <a:rPr lang="ar-IQ" sz="2800" dirty="0" smtClean="0">
                <a:latin typeface="Arial" panose="020B0604020202020204" pitchFamily="34" charset="0"/>
                <a:cs typeface="Arial" panose="020B0604020202020204" pitchFamily="34" charset="0"/>
              </a:rPr>
              <a:t>: هي فعل أو امتناع عمدي/غير عمدي عن فعل يضر بأحد عناصر البيئة، سواء بطريقة مباشرة أو غير مباشرة كقطع الاشجار أو عدم الإبلاغ عن استعمال مواد خطرة.</a:t>
            </a:r>
          </a:p>
          <a:p>
            <a:pPr algn="just" rtl="1"/>
            <a:endParaRPr lang="ar-IQ" sz="2800" dirty="0">
              <a:latin typeface="Arial" panose="020B0604020202020204" pitchFamily="34" charset="0"/>
              <a:cs typeface="Arial" panose="020B0604020202020204" pitchFamily="34" charset="0"/>
            </a:endParaRPr>
          </a:p>
          <a:p>
            <a:pPr algn="just" rtl="1"/>
            <a:r>
              <a:rPr lang="ar-IQ" sz="2800" b="1" dirty="0" smtClean="0">
                <a:latin typeface="Arial" panose="020B0604020202020204" pitchFamily="34" charset="0"/>
                <a:cs typeface="Arial" panose="020B0604020202020204" pitchFamily="34" charset="0"/>
              </a:rPr>
              <a:t>انتهاكات حقوق الإنسان</a:t>
            </a:r>
            <a:r>
              <a:rPr lang="ar-IQ" sz="2800" dirty="0" smtClean="0">
                <a:latin typeface="Arial" panose="020B0604020202020204" pitchFamily="34" charset="0"/>
                <a:cs typeface="Arial" panose="020B0604020202020204" pitchFamily="34" charset="0"/>
              </a:rPr>
              <a:t>: أي سلوك أو تصرف يصدر من حكومة يتضمن أعتداء على الحقوق الاساسية والكرامة الانسانية التي يتمتع بها الإنسان بموجب </a:t>
            </a:r>
            <a:r>
              <a:rPr lang="ar-IQ" sz="2800" dirty="0" smtClean="0">
                <a:solidFill>
                  <a:srgbClr val="FF0000"/>
                </a:solidFill>
                <a:latin typeface="Arial" panose="020B0604020202020204" pitchFamily="34" charset="0"/>
                <a:cs typeface="Arial" panose="020B0604020202020204" pitchFamily="34" charset="0"/>
              </a:rPr>
              <a:t>المواثيق</a:t>
            </a:r>
            <a:r>
              <a:rPr lang="ar-IQ" sz="2800" dirty="0" smtClean="0">
                <a:latin typeface="Arial" panose="020B0604020202020204" pitchFamily="34" charset="0"/>
                <a:cs typeface="Arial" panose="020B0604020202020204" pitchFamily="34" charset="0"/>
              </a:rPr>
              <a:t> الخاصة بحقوق الإنسان.</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4803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52217" y="2392822"/>
            <a:ext cx="45719" cy="369332"/>
          </a:xfrm>
          <a:prstGeom prst="rect">
            <a:avLst/>
          </a:prstGeom>
          <a:noFill/>
          <a:ln>
            <a:solidFill>
              <a:schemeClr val="bg2"/>
            </a:solidFill>
          </a:ln>
        </p:spPr>
        <p:txBody>
          <a:bodyPr wrap="square" rtlCol="0">
            <a:spAutoFit/>
          </a:bodyPr>
          <a:lstStyle/>
          <a:p>
            <a:endParaRPr lang="en-US" dirty="0" err="1" smtClean="0"/>
          </a:p>
        </p:txBody>
      </p:sp>
      <p:sp>
        <p:nvSpPr>
          <p:cNvPr id="5" name="Content Placeholder 2"/>
          <p:cNvSpPr>
            <a:spLocks noGrp="1"/>
          </p:cNvSpPr>
          <p:nvPr>
            <p:ph idx="1"/>
          </p:nvPr>
        </p:nvSpPr>
        <p:spPr>
          <a:xfrm>
            <a:off x="-324740" y="1944024"/>
            <a:ext cx="12052418" cy="1448655"/>
          </a:xfrm>
        </p:spPr>
        <p:txBody>
          <a:bodyPr>
            <a:normAutofit/>
          </a:bodyPr>
          <a:lstStyle/>
          <a:p>
            <a:pPr algn="r" rtl="1"/>
            <a:r>
              <a:rPr lang="ar-IQ" sz="4400" b="1" dirty="0" smtClean="0">
                <a:latin typeface="Arial" panose="020B0604020202020204" pitchFamily="34" charset="0"/>
                <a:cs typeface="Arial" panose="020B0604020202020204" pitchFamily="34" charset="0"/>
              </a:rPr>
              <a:t>ما هي أنواع الجرائم الدولية؟</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2506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3600" b="1" dirty="0" smtClean="0">
                <a:solidFill>
                  <a:schemeClr val="tx1"/>
                </a:solidFill>
                <a:latin typeface="Arial" panose="020B0604020202020204" pitchFamily="34" charset="0"/>
                <a:cs typeface="Arial" panose="020B0604020202020204" pitchFamily="34" charset="0"/>
              </a:rPr>
              <a:t>أنواع الجرائم الدولية</a:t>
            </a:r>
            <a:endParaRPr lang="en-US" sz="3600"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2328586"/>
            <a:ext cx="10972800" cy="4389120"/>
          </a:xfrm>
        </p:spPr>
        <p:txBody>
          <a:bodyPr>
            <a:normAutofit/>
          </a:bodyPr>
          <a:lstStyle/>
          <a:p>
            <a:pPr algn="r" rtl="1"/>
            <a:r>
              <a:rPr lang="ar-IQ" sz="2800" b="1" dirty="0" smtClean="0">
                <a:solidFill>
                  <a:srgbClr val="FF0000"/>
                </a:solidFill>
                <a:latin typeface="Arial" panose="020B0604020202020204" pitchFamily="34" charset="0"/>
                <a:cs typeface="Arial" panose="020B0604020202020204" pitchFamily="34" charset="0"/>
              </a:rPr>
              <a:t>الإبادة الجماعية</a:t>
            </a:r>
            <a:r>
              <a:rPr lang="ar-IQ" sz="2800" dirty="0" smtClean="0">
                <a:latin typeface="Arial" panose="020B0604020202020204" pitchFamily="34" charset="0"/>
                <a:cs typeface="Arial" panose="020B0604020202020204" pitchFamily="34" charset="0"/>
              </a:rPr>
              <a:t>: اهلاك جماعة قومية أو </a:t>
            </a:r>
            <a:r>
              <a:rPr lang="ar-IQ" sz="2800" dirty="0" smtClean="0">
                <a:solidFill>
                  <a:srgbClr val="FF0000"/>
                </a:solidFill>
                <a:latin typeface="Arial" panose="020B0604020202020204" pitchFamily="34" charset="0"/>
                <a:cs typeface="Arial" panose="020B0604020202020204" pitchFamily="34" charset="0"/>
              </a:rPr>
              <a:t>دينية</a:t>
            </a:r>
            <a:r>
              <a:rPr lang="ar-IQ" sz="2800" dirty="0" smtClean="0">
                <a:latin typeface="Arial" panose="020B0604020202020204" pitchFamily="34" charset="0"/>
                <a:cs typeface="Arial" panose="020B0604020202020204" pitchFamily="34" charset="0"/>
              </a:rPr>
              <a:t> أو عرقية أو اثنية وتشمل:</a:t>
            </a:r>
          </a:p>
          <a:p>
            <a:pPr marL="0" indent="0" algn="r" rtl="1">
              <a:buNone/>
            </a:pPr>
            <a:endParaRPr lang="ar-IQ" sz="2800" dirty="0" smtClean="0">
              <a:latin typeface="Arial" panose="020B0604020202020204" pitchFamily="34" charset="0"/>
              <a:cs typeface="Arial" panose="020B0604020202020204" pitchFamily="34" charset="0"/>
            </a:endParaRPr>
          </a:p>
          <a:p>
            <a:pPr algn="r" rtl="1">
              <a:buFontTx/>
              <a:buChar char="-"/>
            </a:pPr>
            <a:r>
              <a:rPr lang="ar-IQ" sz="2800" dirty="0" smtClean="0">
                <a:latin typeface="Arial" panose="020B0604020202020204" pitchFamily="34" charset="0"/>
                <a:cs typeface="Arial" panose="020B0604020202020204" pitchFamily="34" charset="0"/>
              </a:rPr>
              <a:t>قتل أفراد من الجماعة</a:t>
            </a:r>
          </a:p>
          <a:p>
            <a:pPr algn="r" rtl="1">
              <a:buFontTx/>
              <a:buChar char="-"/>
            </a:pPr>
            <a:r>
              <a:rPr lang="ar-IQ" sz="2800" dirty="0" smtClean="0">
                <a:latin typeface="Arial" panose="020B0604020202020204" pitchFamily="34" charset="0"/>
                <a:cs typeface="Arial" panose="020B0604020202020204" pitchFamily="34" charset="0"/>
              </a:rPr>
              <a:t>الحاق ضرر جسدي أو عقلي جسيم بأفراد الجماعة</a:t>
            </a:r>
          </a:p>
          <a:p>
            <a:pPr algn="r" rtl="1">
              <a:buFontTx/>
              <a:buChar char="-"/>
            </a:pPr>
            <a:r>
              <a:rPr lang="ar-IQ" sz="2800" dirty="0" smtClean="0">
                <a:latin typeface="Arial" panose="020B0604020202020204" pitchFamily="34" charset="0"/>
                <a:cs typeface="Arial" panose="020B0604020202020204" pitchFamily="34" charset="0"/>
              </a:rPr>
              <a:t>اخضاع الجماعة عمداً لأحوال معيشية صعبة</a:t>
            </a:r>
          </a:p>
          <a:p>
            <a:pPr algn="r" rtl="1">
              <a:buFontTx/>
              <a:buChar char="-"/>
            </a:pPr>
            <a:r>
              <a:rPr lang="ar-IQ" sz="2800" dirty="0" smtClean="0">
                <a:latin typeface="Arial" panose="020B0604020202020204" pitchFamily="34" charset="0"/>
                <a:cs typeface="Arial" panose="020B0604020202020204" pitchFamily="34" charset="0"/>
              </a:rPr>
              <a:t>فرض تدابير بغرض منع الانجاب داخل الجماعة</a:t>
            </a:r>
          </a:p>
          <a:p>
            <a:pPr algn="r" rtl="1">
              <a:buFontTx/>
              <a:buChar char="-"/>
            </a:pPr>
            <a:r>
              <a:rPr lang="ar-IQ" sz="2800" dirty="0" smtClean="0">
                <a:latin typeface="Arial" panose="020B0604020202020204" pitchFamily="34" charset="0"/>
                <a:cs typeface="Arial" panose="020B0604020202020204" pitchFamily="34" charset="0"/>
              </a:rPr>
              <a:t>نقل الاطفال من الجماعة عنوة إلى جماعة أخرى</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5389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3425" y="695543"/>
            <a:ext cx="10972800" cy="1143000"/>
          </a:xfrm>
        </p:spPr>
        <p:txBody>
          <a:bodyPr>
            <a:normAutofit/>
          </a:bodyPr>
          <a:lstStyle/>
          <a:p>
            <a:pPr algn="r" rtl="1"/>
            <a:r>
              <a:rPr lang="ar-IQ" sz="3600" b="1" dirty="0" smtClean="0">
                <a:solidFill>
                  <a:schemeClr val="tx1"/>
                </a:solidFill>
                <a:latin typeface="Arial" panose="020B0604020202020204" pitchFamily="34" charset="0"/>
                <a:cs typeface="Arial" panose="020B0604020202020204" pitchFamily="34" charset="0"/>
              </a:rPr>
              <a:t>أنواع الجرائم الدولية</a:t>
            </a:r>
            <a:endParaRPr lang="en-US" sz="3600" b="1" dirty="0">
              <a:solidFill>
                <a:schemeClr val="tx1"/>
              </a:solidFill>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626692" y="2217491"/>
            <a:ext cx="10972800" cy="4389120"/>
          </a:xfrm>
        </p:spPr>
        <p:txBody>
          <a:bodyPr>
            <a:normAutofit/>
          </a:bodyPr>
          <a:lstStyle/>
          <a:p>
            <a:pPr algn="r" rtl="1"/>
            <a:r>
              <a:rPr lang="ar-IQ" sz="2800" b="1" dirty="0" smtClean="0">
                <a:latin typeface="Arial" panose="020B0604020202020204" pitchFamily="34" charset="0"/>
                <a:cs typeface="Arial" panose="020B0604020202020204" pitchFamily="34" charset="0"/>
              </a:rPr>
              <a:t>جرائم ضد الإنسانية</a:t>
            </a:r>
            <a:r>
              <a:rPr lang="ar-IQ" sz="2800" dirty="0" smtClean="0">
                <a:latin typeface="Arial" panose="020B0604020202020204" pitchFamily="34" charset="0"/>
                <a:cs typeface="Arial" panose="020B0604020202020204" pitchFamily="34" charset="0"/>
              </a:rPr>
              <a:t>: جرائم ترتكب في إطار هجوم واسع النطاق أو منهجي موجه ضد مجموعة من السكان المدنيين وتشمل:</a:t>
            </a:r>
          </a:p>
          <a:p>
            <a:pPr marL="0" indent="0" algn="r" rtl="1">
              <a:buNone/>
            </a:pPr>
            <a:endParaRPr lang="ar-IQ" sz="2800" dirty="0" smtClean="0">
              <a:latin typeface="Arial" panose="020B0604020202020204" pitchFamily="34" charset="0"/>
              <a:cs typeface="Arial" panose="020B0604020202020204" pitchFamily="34" charset="0"/>
            </a:endParaRPr>
          </a:p>
          <a:p>
            <a:pPr algn="r" rtl="1">
              <a:buFontTx/>
              <a:buChar char="-"/>
            </a:pPr>
            <a:r>
              <a:rPr lang="ar-IQ" sz="2800" dirty="0" smtClean="0">
                <a:latin typeface="Arial" panose="020B0604020202020204" pitchFamily="34" charset="0"/>
                <a:cs typeface="Arial" panose="020B0604020202020204" pitchFamily="34" charset="0"/>
              </a:rPr>
              <a:t>القتل العمد</a:t>
            </a:r>
          </a:p>
          <a:p>
            <a:pPr algn="r" rtl="1">
              <a:buFontTx/>
              <a:buChar char="-"/>
            </a:pPr>
            <a:r>
              <a:rPr lang="ar-IQ" sz="2800" dirty="0" smtClean="0">
                <a:latin typeface="Arial" panose="020B0604020202020204" pitchFamily="34" charset="0"/>
                <a:cs typeface="Arial" panose="020B0604020202020204" pitchFamily="34" charset="0"/>
              </a:rPr>
              <a:t>التعذيب</a:t>
            </a:r>
          </a:p>
          <a:p>
            <a:pPr algn="r" rtl="1">
              <a:buFontTx/>
              <a:buChar char="-"/>
            </a:pPr>
            <a:r>
              <a:rPr lang="ar-IQ" sz="2800" dirty="0" smtClean="0">
                <a:latin typeface="Arial" panose="020B0604020202020204" pitchFamily="34" charset="0"/>
                <a:cs typeface="Arial" panose="020B0604020202020204" pitchFamily="34" charset="0"/>
              </a:rPr>
              <a:t>السجن</a:t>
            </a:r>
          </a:p>
          <a:p>
            <a:pPr algn="r" rtl="1">
              <a:buFontTx/>
              <a:buChar char="-"/>
            </a:pPr>
            <a:r>
              <a:rPr lang="ar-IQ" sz="2800" dirty="0" smtClean="0">
                <a:latin typeface="Arial" panose="020B0604020202020204" pitchFamily="34" charset="0"/>
                <a:cs typeface="Arial" panose="020B0604020202020204" pitchFamily="34" charset="0"/>
              </a:rPr>
              <a:t>اغتصاب النساء</a:t>
            </a:r>
          </a:p>
          <a:p>
            <a:pPr algn="r" rtl="1">
              <a:buFontTx/>
              <a:buChar char="-"/>
            </a:pPr>
            <a:r>
              <a:rPr lang="ar-IQ" sz="2800" dirty="0" smtClean="0">
                <a:latin typeface="Arial" panose="020B0604020202020204" pitchFamily="34" charset="0"/>
                <a:cs typeface="Arial" panose="020B0604020202020204" pitchFamily="34" charset="0"/>
              </a:rPr>
              <a:t>الاخفاء القسري</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88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9600" y="2328586"/>
            <a:ext cx="10972800" cy="4389120"/>
          </a:xfrm>
        </p:spPr>
        <p:txBody>
          <a:bodyPr>
            <a:normAutofit/>
          </a:bodyPr>
          <a:lstStyle/>
          <a:p>
            <a:pPr algn="r" rtl="1"/>
            <a:r>
              <a:rPr lang="ar-IQ" sz="2800" b="1" dirty="0" smtClean="0">
                <a:latin typeface="Arial" panose="020B0604020202020204" pitchFamily="34" charset="0"/>
                <a:cs typeface="Arial" panose="020B0604020202020204" pitchFamily="34" charset="0"/>
              </a:rPr>
              <a:t>جرائم الحرب</a:t>
            </a:r>
            <a:r>
              <a:rPr lang="ar-IQ" sz="2800" dirty="0" smtClean="0">
                <a:latin typeface="Arial" panose="020B0604020202020204" pitchFamily="34" charset="0"/>
                <a:cs typeface="Arial" panose="020B0604020202020204" pitchFamily="34" charset="0"/>
              </a:rPr>
              <a:t>: تتمثل في الخروقات الجسيمة </a:t>
            </a:r>
            <a:r>
              <a:rPr lang="ar-IQ" sz="2800" dirty="0" smtClean="0">
                <a:solidFill>
                  <a:srgbClr val="FF0000"/>
                </a:solidFill>
                <a:latin typeface="Arial" panose="020B0604020202020204" pitchFamily="34" charset="0"/>
                <a:cs typeface="Arial" panose="020B0604020202020204" pitchFamily="34" charset="0"/>
              </a:rPr>
              <a:t>لاتفاقية جنيف </a:t>
            </a:r>
            <a:r>
              <a:rPr lang="ar-IQ" sz="2800" dirty="0" smtClean="0">
                <a:latin typeface="Arial" panose="020B0604020202020204" pitchFamily="34" charset="0"/>
                <a:cs typeface="Arial" panose="020B0604020202020204" pitchFamily="34" charset="0"/>
              </a:rPr>
              <a:t>لعام 1949 وهي: </a:t>
            </a:r>
          </a:p>
          <a:p>
            <a:pPr marL="0" indent="0" algn="r" rtl="1">
              <a:buNone/>
            </a:pPr>
            <a:endParaRPr lang="ar-IQ" sz="2800" dirty="0" smtClean="0">
              <a:latin typeface="Arial" panose="020B0604020202020204" pitchFamily="34" charset="0"/>
              <a:cs typeface="Arial" panose="020B0604020202020204" pitchFamily="34" charset="0"/>
            </a:endParaRPr>
          </a:p>
          <a:p>
            <a:pPr marL="0" indent="0" algn="r" rtl="1">
              <a:buNone/>
            </a:pPr>
            <a:r>
              <a:rPr lang="ar-IQ" sz="2800" dirty="0" smtClean="0">
                <a:latin typeface="Arial" panose="020B0604020202020204" pitchFamily="34" charset="0"/>
                <a:cs typeface="Arial" panose="020B0604020202020204" pitchFamily="34" charset="0"/>
              </a:rPr>
              <a:t>- اخذ رهائن</a:t>
            </a:r>
          </a:p>
          <a:p>
            <a:pPr algn="r" rtl="1">
              <a:buFontTx/>
              <a:buChar char="-"/>
            </a:pPr>
            <a:r>
              <a:rPr lang="ar-IQ" sz="2800" dirty="0" smtClean="0">
                <a:latin typeface="Arial" panose="020B0604020202020204" pitchFamily="34" charset="0"/>
                <a:cs typeface="Arial" panose="020B0604020202020204" pitchFamily="34" charset="0"/>
              </a:rPr>
              <a:t>التعذيب أو المعاملة غير الإنسانية</a:t>
            </a:r>
          </a:p>
          <a:p>
            <a:pPr algn="r" rtl="1">
              <a:buFontTx/>
              <a:buChar char="-"/>
            </a:pPr>
            <a:r>
              <a:rPr lang="ar-IQ" sz="2800" dirty="0" smtClean="0">
                <a:latin typeface="Arial" panose="020B0604020202020204" pitchFamily="34" charset="0"/>
                <a:cs typeface="Arial" panose="020B0604020202020204" pitchFamily="34" charset="0"/>
              </a:rPr>
              <a:t>التدمير واسع النطاق بالممتلكات والاستيلاء عليها</a:t>
            </a:r>
          </a:p>
          <a:p>
            <a:pPr algn="r" rtl="1">
              <a:buFontTx/>
              <a:buChar char="-"/>
            </a:pPr>
            <a:r>
              <a:rPr lang="ar-IQ" sz="2800" dirty="0" smtClean="0">
                <a:latin typeface="Arial" panose="020B0604020202020204" pitchFamily="34" charset="0"/>
                <a:cs typeface="Arial" panose="020B0604020202020204" pitchFamily="34" charset="0"/>
              </a:rPr>
              <a:t>ارغام اسير على الخدمة في قوات سلطة معادية أو حرمانه من حقه بالمحاكمة</a:t>
            </a:r>
            <a:endParaRPr lang="en-US" sz="2800" dirty="0">
              <a:latin typeface="Arial" panose="020B0604020202020204" pitchFamily="34" charset="0"/>
              <a:cs typeface="Arial" panose="020B0604020202020204" pitchFamily="34" charset="0"/>
            </a:endParaRPr>
          </a:p>
        </p:txBody>
      </p:sp>
      <p:sp>
        <p:nvSpPr>
          <p:cNvPr id="5" name="Title 1"/>
          <p:cNvSpPr>
            <a:spLocks noGrp="1"/>
          </p:cNvSpPr>
          <p:nvPr>
            <p:ph type="title"/>
          </p:nvPr>
        </p:nvSpPr>
        <p:spPr>
          <a:xfrm>
            <a:off x="763425" y="695543"/>
            <a:ext cx="10972800" cy="1143000"/>
          </a:xfrm>
        </p:spPr>
        <p:txBody>
          <a:bodyPr>
            <a:normAutofit/>
          </a:bodyPr>
          <a:lstStyle/>
          <a:p>
            <a:pPr algn="r" rtl="1"/>
            <a:r>
              <a:rPr lang="ar-IQ" sz="3600" b="1" dirty="0" smtClean="0">
                <a:solidFill>
                  <a:schemeClr val="tx1"/>
                </a:solidFill>
                <a:latin typeface="Arial" panose="020B0604020202020204" pitchFamily="34" charset="0"/>
                <a:cs typeface="Arial" panose="020B0604020202020204" pitchFamily="34" charset="0"/>
              </a:rPr>
              <a:t>أنواع الجرائم الدولية</a:t>
            </a:r>
            <a:endParaRPr lang="en-US" sz="36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4100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30737" y="2217490"/>
            <a:ext cx="12052418" cy="1448655"/>
          </a:xfrm>
        </p:spPr>
        <p:txBody>
          <a:bodyPr>
            <a:normAutofit/>
          </a:bodyPr>
          <a:lstStyle/>
          <a:p>
            <a:pPr algn="r" rtl="1"/>
            <a:r>
              <a:rPr lang="ar-IQ" sz="4400" b="1" dirty="0" smtClean="0">
                <a:latin typeface="Arial" panose="020B0604020202020204" pitchFamily="34" charset="0"/>
                <a:cs typeface="Arial" panose="020B0604020202020204" pitchFamily="34" charset="0"/>
              </a:rPr>
              <a:t>متى تأسست المحكمة الجنائية العليا ولماذا؟</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5076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90487" y="1283373"/>
            <a:ext cx="5842000" cy="771821"/>
          </a:xfrm>
        </p:spPr>
        <p:txBody>
          <a:bodyPr>
            <a:noAutofit/>
          </a:bodyPr>
          <a:lstStyle/>
          <a:p>
            <a:pPr algn="r" rtl="1"/>
            <a:r>
              <a:rPr lang="ar-IQ" sz="5400" b="1" u="sng" dirty="0" smtClean="0">
                <a:solidFill>
                  <a:schemeClr val="tx1"/>
                </a:solidFill>
                <a:latin typeface="Arial" panose="020B0604020202020204" pitchFamily="34" charset="0"/>
                <a:cs typeface="Arial" panose="020B0604020202020204" pitchFamily="34" charset="0"/>
              </a:rPr>
              <a:t>عناصر المادة</a:t>
            </a:r>
            <a:endParaRPr lang="en-US" sz="5400" b="1" u="sng" dirty="0">
              <a:solidFill>
                <a:schemeClr val="tx1"/>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48654" y="2603398"/>
            <a:ext cx="11252200" cy="1780595"/>
          </a:xfrm>
        </p:spPr>
        <p:txBody>
          <a:bodyPr>
            <a:noAutofit/>
          </a:bodyPr>
          <a:lstStyle/>
          <a:p>
            <a:pPr algn="just" rtl="1">
              <a:lnSpc>
                <a:spcPct val="150000"/>
              </a:lnSpc>
            </a:pPr>
            <a:r>
              <a:rPr lang="ar-IQ" sz="4800" dirty="0" smtClean="0">
                <a:latin typeface="Arial" panose="020B0604020202020204" pitchFamily="34" charset="0"/>
                <a:cs typeface="Arial" panose="020B0604020202020204" pitchFamily="34" charset="0"/>
              </a:rPr>
              <a:t>نظام سياسي</a:t>
            </a:r>
          </a:p>
          <a:p>
            <a:pPr algn="just" rtl="1">
              <a:lnSpc>
                <a:spcPct val="150000"/>
              </a:lnSpc>
            </a:pPr>
            <a:r>
              <a:rPr lang="ar-IQ" sz="4800" dirty="0" smtClean="0">
                <a:latin typeface="Arial" panose="020B0604020202020204" pitchFamily="34" charset="0"/>
                <a:cs typeface="Arial" panose="020B0604020202020204" pitchFamily="34" charset="0"/>
              </a:rPr>
              <a:t>سياسات النظام</a:t>
            </a:r>
          </a:p>
          <a:p>
            <a:pPr algn="just" rtl="1">
              <a:lnSpc>
                <a:spcPct val="150000"/>
              </a:lnSpc>
            </a:pPr>
            <a:r>
              <a:rPr lang="ar-IQ" sz="4800" dirty="0" smtClean="0">
                <a:latin typeface="Arial" panose="020B0604020202020204" pitchFamily="34" charset="0"/>
                <a:cs typeface="Arial" panose="020B0604020202020204" pitchFamily="34" charset="0"/>
              </a:rPr>
              <a:t>الشعب </a:t>
            </a:r>
            <a:endParaRPr lang="en-U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6513" y="1011737"/>
            <a:ext cx="10972800" cy="1143000"/>
          </a:xfrm>
        </p:spPr>
        <p:txBody>
          <a:bodyPr>
            <a:normAutofit/>
          </a:bodyPr>
          <a:lstStyle/>
          <a:p>
            <a:pPr algn="r" rtl="1"/>
            <a:r>
              <a:rPr lang="ar-IQ" sz="3600" b="1" dirty="0" smtClean="0">
                <a:solidFill>
                  <a:schemeClr val="tx1"/>
                </a:solidFill>
                <a:latin typeface="Arial" panose="020B0604020202020204" pitchFamily="34" charset="0"/>
                <a:cs typeface="Arial" panose="020B0604020202020204" pitchFamily="34" charset="0"/>
              </a:rPr>
              <a:t>جرائم حزب البعث والمحمة الجنائية العراقية العليا</a:t>
            </a:r>
            <a:endParaRPr lang="en-US" sz="3600" b="1" dirty="0">
              <a:solidFill>
                <a:schemeClr val="tx1"/>
              </a:solidFill>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686513" y="3046433"/>
            <a:ext cx="10972800" cy="1850307"/>
          </a:xfrm>
        </p:spPr>
        <p:txBody>
          <a:bodyPr>
            <a:normAutofit/>
          </a:bodyPr>
          <a:lstStyle/>
          <a:p>
            <a:pPr marL="0" indent="0" algn="just" rtl="1">
              <a:lnSpc>
                <a:spcPct val="150000"/>
              </a:lnSpc>
              <a:buNone/>
            </a:pPr>
            <a:r>
              <a:rPr lang="ar-IQ" sz="2800" dirty="0" smtClean="0">
                <a:latin typeface="Arial" panose="020B0604020202020204" pitchFamily="34" charset="0"/>
                <a:cs typeface="Arial" panose="020B0604020202020204" pitchFamily="34" charset="0"/>
              </a:rPr>
              <a:t>بعد اسقاط النظام السابق، تم تأسيس المحكمة الجنائية العراقية العليا في العام 2005 للنظر في الجرائم التي ارتكبها حزب البعث منذ عام 1968 لغاية 2003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2065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58924" y="2328585"/>
            <a:ext cx="12052418" cy="1448655"/>
          </a:xfrm>
        </p:spPr>
        <p:txBody>
          <a:bodyPr>
            <a:normAutofit/>
          </a:bodyPr>
          <a:lstStyle/>
          <a:p>
            <a:pPr algn="r" rtl="1"/>
            <a:r>
              <a:rPr lang="ar-IQ" sz="4400" b="1" dirty="0" smtClean="0">
                <a:latin typeface="Arial" panose="020B0604020202020204" pitchFamily="34" charset="0"/>
                <a:cs typeface="Arial" panose="020B0604020202020204" pitchFamily="34" charset="0"/>
              </a:rPr>
              <a:t>ما هي أبرز الجرائم التي نظرت فيها المحكمة؟</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5816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9600" y="1961117"/>
            <a:ext cx="10972800" cy="2986898"/>
          </a:xfrm>
        </p:spPr>
        <p:txBody>
          <a:bodyPr>
            <a:normAutofit/>
          </a:bodyPr>
          <a:lstStyle/>
          <a:p>
            <a:pPr algn="just" rtl="1"/>
            <a:r>
              <a:rPr lang="ar-IQ" sz="3200" b="1" dirty="0" smtClean="0">
                <a:latin typeface="Arial" panose="020B0604020202020204" pitchFamily="34" charset="0"/>
                <a:cs typeface="Arial" panose="020B0604020202020204" pitchFamily="34" charset="0"/>
              </a:rPr>
              <a:t>جريمة مجزرة الدجيل عام 1982</a:t>
            </a:r>
          </a:p>
          <a:p>
            <a:pPr marL="0" indent="0" algn="just" rtl="1">
              <a:buNone/>
            </a:pPr>
            <a:endParaRPr lang="ar-IQ" sz="3200" b="1" dirty="0" smtClean="0">
              <a:latin typeface="Arial" panose="020B0604020202020204" pitchFamily="34" charset="0"/>
              <a:cs typeface="Arial" panose="020B0604020202020204" pitchFamily="34" charset="0"/>
            </a:endParaRPr>
          </a:p>
          <a:p>
            <a:pPr marL="0" indent="0" algn="just" rtl="1">
              <a:buNone/>
            </a:pPr>
            <a:r>
              <a:rPr lang="ar-IQ" sz="3200" dirty="0" smtClean="0">
                <a:latin typeface="Arial" panose="020B0604020202020204" pitchFamily="34" charset="0"/>
                <a:cs typeface="Arial" panose="020B0604020202020204" pitchFamily="34" charset="0"/>
              </a:rPr>
              <a:t>استهدف فيها أهالي الدجيل بالإعدام لأكثر من 148 شخص، حيث تم اعتقال عشرات العوائل من النساء والأطفال وحبسهم في صحراء لأكثر من أربع سنوات، وتهديم حي الوحدة بالكامل وتجريف بساتين وأراضي زراعية ومصادرتها من اصحابها.</a:t>
            </a: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85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9600" y="1961117"/>
            <a:ext cx="10972800" cy="2986898"/>
          </a:xfrm>
        </p:spPr>
        <p:txBody>
          <a:bodyPr>
            <a:normAutofit/>
          </a:bodyPr>
          <a:lstStyle/>
          <a:p>
            <a:pPr algn="just" rtl="1"/>
            <a:r>
              <a:rPr lang="ar-IQ" sz="3200" b="1" dirty="0" smtClean="0">
                <a:latin typeface="Arial" panose="020B0604020202020204" pitchFamily="34" charset="0"/>
                <a:cs typeface="Arial" panose="020B0604020202020204" pitchFamily="34" charset="0"/>
              </a:rPr>
              <a:t>جريمة قصف مدينة حلبجة عام 1988</a:t>
            </a:r>
          </a:p>
          <a:p>
            <a:pPr marL="0" indent="0" algn="just" rtl="1">
              <a:buNone/>
            </a:pPr>
            <a:endParaRPr lang="ar-IQ" sz="3200" b="1" dirty="0" smtClean="0">
              <a:latin typeface="Arial" panose="020B0604020202020204" pitchFamily="34" charset="0"/>
              <a:cs typeface="Arial" panose="020B0604020202020204" pitchFamily="34" charset="0"/>
            </a:endParaRPr>
          </a:p>
          <a:p>
            <a:pPr marL="0" indent="0" algn="just" rtl="1">
              <a:buNone/>
            </a:pPr>
            <a:r>
              <a:rPr lang="ar-IQ" sz="3200" dirty="0" smtClean="0">
                <a:latin typeface="Arial" panose="020B0604020202020204" pitchFamily="34" charset="0"/>
                <a:cs typeface="Arial" panose="020B0604020202020204" pitchFamily="34" charset="0"/>
              </a:rPr>
              <a:t>استهدف فيها الكرد باستعمال السلاح الكيمياوي وتجاوز عدد الضحايا 5000 إنسان.</a:t>
            </a: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1065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9600" y="1961117"/>
            <a:ext cx="10972800" cy="2986898"/>
          </a:xfrm>
        </p:spPr>
        <p:txBody>
          <a:bodyPr>
            <a:normAutofit/>
          </a:bodyPr>
          <a:lstStyle/>
          <a:p>
            <a:pPr algn="just" rtl="1"/>
            <a:r>
              <a:rPr lang="ar-IQ" sz="3200" b="1" dirty="0" smtClean="0">
                <a:latin typeface="Arial" panose="020B0604020202020204" pitchFamily="34" charset="0"/>
                <a:cs typeface="Arial" panose="020B0604020202020204" pitchFamily="34" charset="0"/>
              </a:rPr>
              <a:t>جريمة عملية الانفال</a:t>
            </a:r>
          </a:p>
          <a:p>
            <a:pPr marL="0" indent="0" algn="just" rtl="1">
              <a:buNone/>
            </a:pPr>
            <a:endParaRPr lang="ar-IQ" sz="3200" b="1" dirty="0" smtClean="0">
              <a:latin typeface="Arial" panose="020B0604020202020204" pitchFamily="34" charset="0"/>
              <a:cs typeface="Arial" panose="020B0604020202020204" pitchFamily="34" charset="0"/>
            </a:endParaRPr>
          </a:p>
          <a:p>
            <a:pPr marL="0" indent="0" algn="just" rtl="1">
              <a:buNone/>
            </a:pPr>
            <a:r>
              <a:rPr lang="ar-IQ" sz="3200" dirty="0" smtClean="0">
                <a:latin typeface="Arial" panose="020B0604020202020204" pitchFamily="34" charset="0"/>
                <a:cs typeface="Arial" panose="020B0604020202020204" pitchFamily="34" charset="0"/>
              </a:rPr>
              <a:t>عملية عسكرية استهدفت المواطنين الكرد بدأت في 22 شباط وانتهت في 6 ايلول من العام 1988 وكانت على ثمانية مراحل وبلغ عدد الضحايا 182 ألف من الكرد والمسيحيين.</a:t>
            </a: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3904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60875" y="2260220"/>
            <a:ext cx="10972800" cy="2986898"/>
          </a:xfrm>
        </p:spPr>
        <p:txBody>
          <a:bodyPr>
            <a:normAutofit/>
          </a:bodyPr>
          <a:lstStyle/>
          <a:p>
            <a:pPr algn="just" rtl="1"/>
            <a:r>
              <a:rPr lang="ar-IQ" sz="3200" b="1" dirty="0" smtClean="0">
                <a:latin typeface="Arial" panose="020B0604020202020204" pitchFamily="34" charset="0"/>
                <a:cs typeface="Arial" panose="020B0604020202020204" pitchFamily="34" charset="0"/>
              </a:rPr>
              <a:t>جريمة اعدام عدد من التجار العراقيين في العام 1992 مع بداية الحصار الاقتصادي على العراق ومصادرة أموالهم المنقولة وغير المنقولة.</a:t>
            </a: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7261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9600" y="1961117"/>
            <a:ext cx="10972800" cy="2986898"/>
          </a:xfrm>
        </p:spPr>
        <p:txBody>
          <a:bodyPr>
            <a:normAutofit/>
          </a:bodyPr>
          <a:lstStyle/>
          <a:p>
            <a:pPr algn="just" rtl="1"/>
            <a:r>
              <a:rPr lang="ar-IQ" sz="3200" b="1" dirty="0" smtClean="0">
                <a:latin typeface="Arial" panose="020B0604020202020204" pitchFamily="34" charset="0"/>
                <a:cs typeface="Arial" panose="020B0604020202020204" pitchFamily="34" charset="0"/>
              </a:rPr>
              <a:t>جريمة قمع الانتفاضة العشبانية التي قام بها الشعب في الوسط والجنوب ضد النظام البعثي في العام 1991 بعد انهزام قوات النظام البعثي في حرب الخليج الثانية أمام القوات المتحالفة لتحرير الكويت. سميت بالانتفاضة الشعبانية لأنها حدثت في شعبان.</a:t>
            </a: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9706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9600" y="1961117"/>
            <a:ext cx="10972800" cy="2986898"/>
          </a:xfrm>
        </p:spPr>
        <p:txBody>
          <a:bodyPr>
            <a:normAutofit/>
          </a:bodyPr>
          <a:lstStyle/>
          <a:p>
            <a:pPr algn="just" rtl="1"/>
            <a:r>
              <a:rPr lang="ar-IQ" sz="3200" b="1" dirty="0" smtClean="0">
                <a:latin typeface="Arial" panose="020B0604020202020204" pitchFamily="34" charset="0"/>
                <a:cs typeface="Arial" panose="020B0604020202020204" pitchFamily="34" charset="0"/>
              </a:rPr>
              <a:t>جريمة أحداث صلاة الجمعة التي اعقبت اغتيال المرجع الديني السيد محمد محمد صادق الصدر بمحافظة النجف من قبل النظام البعثي، حيث أعقب تلك الحادثة حراك جماهيري في البصرة وبغداد رافضاً لجريمة الاغتيال واقدم النظام على اعتقال العشرات من المواطنين المجتمعين لاقامة صلاة الجمعة في جامع المحسن وجامع الحكمة في مدينة الصدر.</a:t>
            </a: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3504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26692" y="2285857"/>
            <a:ext cx="10972800" cy="2986898"/>
          </a:xfrm>
        </p:spPr>
        <p:txBody>
          <a:bodyPr>
            <a:normAutofit/>
          </a:bodyPr>
          <a:lstStyle/>
          <a:p>
            <a:pPr algn="just" rtl="1"/>
            <a:r>
              <a:rPr lang="ar-IQ" sz="3200" b="1" dirty="0" smtClean="0">
                <a:latin typeface="Arial" panose="020B0604020202020204" pitchFamily="34" charset="0"/>
                <a:cs typeface="Arial" panose="020B0604020202020204" pitchFamily="34" charset="0"/>
              </a:rPr>
              <a:t>جريمة تصفية الأحزاب الدينية والعلمانية وإصدار قرار ينص على تجريم المتعاطفين مع تلك الأحزاب وبأثر رجعي.</a:t>
            </a: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9759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9600" y="1961117"/>
            <a:ext cx="10972800" cy="2986898"/>
          </a:xfrm>
        </p:spPr>
        <p:txBody>
          <a:bodyPr>
            <a:normAutofit fontScale="92500" lnSpcReduction="20000"/>
          </a:bodyPr>
          <a:lstStyle/>
          <a:p>
            <a:pPr algn="just" rtl="1"/>
            <a:r>
              <a:rPr lang="ar-IQ" sz="3200" b="1" dirty="0" smtClean="0">
                <a:latin typeface="Arial" panose="020B0604020202020204" pitchFamily="34" charset="0"/>
                <a:cs typeface="Arial" panose="020B0604020202020204" pitchFamily="34" charset="0"/>
              </a:rPr>
              <a:t>جريمة تهجير الكرد الفيليين واعتقال عشرات الألاف منهم في بغداد ومحافظات الوسط والجنوب وتهجير أكثر من نصف مليون إنسان إلى إيران عبر مناطق حدودية مزروعة بالالغام بعد مصادرة أموالهم.</a:t>
            </a:r>
          </a:p>
          <a:p>
            <a:pPr marL="0" indent="0" algn="just" rtl="1">
              <a:buNone/>
            </a:pPr>
            <a:endParaRPr lang="ar-IQ" sz="3200" b="1" dirty="0" smtClean="0">
              <a:latin typeface="Arial" panose="020B0604020202020204" pitchFamily="34" charset="0"/>
              <a:cs typeface="Arial" panose="020B0604020202020204" pitchFamily="34" charset="0"/>
            </a:endParaRPr>
          </a:p>
          <a:p>
            <a:pPr algn="just" rtl="1">
              <a:buFontTx/>
              <a:buChar char="-"/>
            </a:pPr>
            <a:r>
              <a:rPr lang="ar-IQ" sz="3200" dirty="0" smtClean="0">
                <a:latin typeface="Arial" panose="020B0604020202020204" pitchFamily="34" charset="0"/>
                <a:cs typeface="Arial" panose="020B0604020202020204" pitchFamily="34" charset="0"/>
              </a:rPr>
              <a:t>اسقاط الجنسية عنهم.</a:t>
            </a:r>
          </a:p>
          <a:p>
            <a:pPr algn="just" rtl="1">
              <a:buFontTx/>
              <a:buChar char="-"/>
            </a:pPr>
            <a:r>
              <a:rPr lang="ar-IQ" sz="3200" dirty="0" smtClean="0">
                <a:latin typeface="Arial" panose="020B0604020202020204" pitchFamily="34" charset="0"/>
                <a:cs typeface="Arial" panose="020B0604020202020204" pitchFamily="34" charset="0"/>
              </a:rPr>
              <a:t>تشجيع العراقيين المتزوجين من نساء الكرد الفيليين على تطليقهن أو تهجيرهن مقابل مبالغ مادية.</a:t>
            </a:r>
          </a:p>
          <a:p>
            <a:pPr marL="0" indent="0" algn="just" rtl="1">
              <a:buNone/>
            </a:pP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8336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5237" y="1320183"/>
            <a:ext cx="10972800" cy="4277312"/>
          </a:xfrm>
        </p:spPr>
        <p:txBody>
          <a:bodyPr>
            <a:noAutofit/>
          </a:bodyPr>
          <a:lstStyle/>
          <a:p>
            <a:pPr marL="0" indent="0" algn="ctr" rtl="1">
              <a:buNone/>
            </a:pPr>
            <a:r>
              <a:rPr lang="ar-IQ" sz="4000" b="1" dirty="0" smtClean="0">
                <a:latin typeface="Arial" panose="020B0604020202020204" pitchFamily="34" charset="0"/>
                <a:cs typeface="Arial" panose="020B0604020202020204" pitchFamily="34" charset="0"/>
              </a:rPr>
              <a:t>النظام السياسي</a:t>
            </a:r>
          </a:p>
          <a:p>
            <a:pPr marL="0" indent="0" algn="ctr" rtl="1">
              <a:buNone/>
            </a:pPr>
            <a:endParaRPr lang="ar-IQ" sz="3600" b="1" dirty="0">
              <a:latin typeface="Arial" panose="020B0604020202020204" pitchFamily="34" charset="0"/>
              <a:cs typeface="Arial" panose="020B0604020202020204" pitchFamily="34" charset="0"/>
            </a:endParaRPr>
          </a:p>
          <a:p>
            <a:pPr marL="0" indent="0" algn="ctr" rtl="1">
              <a:buNone/>
            </a:pPr>
            <a:endParaRPr lang="ar-IQ" sz="3600" b="1" dirty="0" smtClean="0">
              <a:latin typeface="Arial" panose="020B0604020202020204" pitchFamily="34" charset="0"/>
              <a:cs typeface="Arial" panose="020B0604020202020204" pitchFamily="34" charset="0"/>
            </a:endParaRPr>
          </a:p>
          <a:p>
            <a:pPr marL="0" indent="0" algn="ctr" rtl="1">
              <a:buNone/>
            </a:pPr>
            <a:r>
              <a:rPr lang="ar-IQ" sz="4000" b="1" dirty="0" smtClean="0">
                <a:latin typeface="Arial" panose="020B0604020202020204" pitchFamily="34" charset="0"/>
                <a:cs typeface="Arial" panose="020B0604020202020204" pitchFamily="34" charset="0"/>
              </a:rPr>
              <a:t>سياسات خاطئة</a:t>
            </a:r>
          </a:p>
          <a:p>
            <a:pPr marL="0" indent="0" algn="ctr" rtl="1">
              <a:buNone/>
            </a:pPr>
            <a:endParaRPr lang="ar-IQ" sz="3600" b="1" dirty="0" smtClean="0">
              <a:latin typeface="Arial" panose="020B0604020202020204" pitchFamily="34" charset="0"/>
              <a:cs typeface="Arial" panose="020B0604020202020204" pitchFamily="34" charset="0"/>
            </a:endParaRPr>
          </a:p>
          <a:p>
            <a:pPr marL="0" indent="0" algn="ctr" rtl="1">
              <a:buNone/>
            </a:pPr>
            <a:endParaRPr lang="ar-IQ" sz="3600" b="1" dirty="0" smtClean="0">
              <a:latin typeface="Arial" panose="020B0604020202020204" pitchFamily="34" charset="0"/>
              <a:cs typeface="Arial" panose="020B0604020202020204" pitchFamily="34" charset="0"/>
            </a:endParaRPr>
          </a:p>
          <a:p>
            <a:pPr marL="0" indent="0" algn="ctr" rtl="1">
              <a:buNone/>
            </a:pPr>
            <a:r>
              <a:rPr lang="ar-IQ" sz="4000" b="1" dirty="0" smtClean="0">
                <a:latin typeface="Arial" panose="020B0604020202020204" pitchFamily="34" charset="0"/>
                <a:cs typeface="Arial" panose="020B0604020202020204" pitchFamily="34" charset="0"/>
              </a:rPr>
              <a:t>تضرر المجتمع والدولة</a:t>
            </a:r>
          </a:p>
          <a:p>
            <a:pPr marL="0" indent="0" algn="ctr" rtl="1">
              <a:buNone/>
            </a:pPr>
            <a:endParaRPr lang="ar-IQ" sz="3600" b="1" dirty="0">
              <a:latin typeface="Arial" panose="020B0604020202020204" pitchFamily="34" charset="0"/>
              <a:cs typeface="Arial" panose="020B0604020202020204" pitchFamily="34" charset="0"/>
            </a:endParaRPr>
          </a:p>
        </p:txBody>
      </p:sp>
      <p:sp>
        <p:nvSpPr>
          <p:cNvPr id="4" name="Down Arrow 3"/>
          <p:cNvSpPr/>
          <p:nvPr/>
        </p:nvSpPr>
        <p:spPr>
          <a:xfrm>
            <a:off x="5946448" y="2375730"/>
            <a:ext cx="350378" cy="752030"/>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Down Arrow 4"/>
          <p:cNvSpPr/>
          <p:nvPr/>
        </p:nvSpPr>
        <p:spPr>
          <a:xfrm>
            <a:off x="5946448" y="4346733"/>
            <a:ext cx="350378" cy="752030"/>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69420" y="2490957"/>
            <a:ext cx="10972800" cy="2986898"/>
          </a:xfrm>
        </p:spPr>
        <p:txBody>
          <a:bodyPr>
            <a:normAutofit/>
          </a:bodyPr>
          <a:lstStyle/>
          <a:p>
            <a:pPr marL="0" indent="0" algn="just" rtl="1">
              <a:buNone/>
            </a:pPr>
            <a:r>
              <a:rPr lang="ar-IQ" sz="3200" b="1" dirty="0" smtClean="0">
                <a:latin typeface="Arial" panose="020B0604020202020204" pitchFamily="34" charset="0"/>
                <a:cs typeface="Arial" panose="020B0604020202020204" pitchFamily="34" charset="0"/>
              </a:rPr>
              <a:t>بناءً على هذه الجرائم اصدرت المحكمة حكما بالاعدام ضد رئيس النظام السابق صدام حسين وأعوانه في السلطة فضلاً عن أحكام بالسجن المؤبد لعدد من المتورطين.</a:t>
            </a:r>
            <a:endParaRPr lang="ar-IQ"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7473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3783" y="2311494"/>
            <a:ext cx="10972800" cy="4389120"/>
          </a:xfrm>
        </p:spPr>
        <p:txBody>
          <a:bodyPr>
            <a:normAutofit/>
          </a:bodyPr>
          <a:lstStyle/>
          <a:p>
            <a:pPr marL="0" indent="0" algn="ctr">
              <a:buNone/>
            </a:pPr>
            <a:r>
              <a:rPr lang="ar-IQ" sz="5400" b="1" dirty="0" smtClean="0">
                <a:latin typeface="Arial" panose="020B0604020202020204" pitchFamily="34" charset="0"/>
                <a:cs typeface="Arial" panose="020B0604020202020204" pitchFamily="34" charset="0"/>
              </a:rPr>
              <a:t>شكراً </a:t>
            </a:r>
          </a:p>
          <a:p>
            <a:pPr marL="0" indent="0" algn="ctr">
              <a:buNone/>
            </a:pPr>
            <a:r>
              <a:rPr lang="ar-IQ" sz="5400" b="1" dirty="0" smtClean="0">
                <a:latin typeface="Arial" panose="020B0604020202020204" pitchFamily="34" charset="0"/>
                <a:cs typeface="Arial" panose="020B0604020202020204" pitchFamily="34" charset="0"/>
              </a:rPr>
              <a:t>لحسن استماعكم</a:t>
            </a:r>
            <a:endParaRPr lang="en-US" sz="5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7067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8467" y="851503"/>
            <a:ext cx="10972800" cy="1143000"/>
          </a:xfrm>
        </p:spPr>
        <p:txBody>
          <a:bodyPr>
            <a:normAutofit/>
          </a:bodyPr>
          <a:lstStyle/>
          <a:p>
            <a:pPr algn="r" rtl="1"/>
            <a:r>
              <a:rPr lang="ar-IQ" sz="4400" b="1" dirty="0" smtClean="0">
                <a:solidFill>
                  <a:schemeClr val="tx1"/>
                </a:solidFill>
                <a:latin typeface="Arial" panose="020B0604020202020204" pitchFamily="34" charset="0"/>
                <a:cs typeface="Arial" panose="020B0604020202020204" pitchFamily="34" charset="0"/>
              </a:rPr>
              <a:t>الأنظمة السياسية التي حكمت العراق</a:t>
            </a:r>
            <a:endParaRPr lang="en-US" sz="4400" b="1" dirty="0">
              <a:solidFill>
                <a:schemeClr val="tx1"/>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737788" y="2713147"/>
            <a:ext cx="10972800" cy="2508333"/>
          </a:xfrm>
        </p:spPr>
        <p:txBody>
          <a:bodyPr>
            <a:noAutofit/>
          </a:bodyPr>
          <a:lstStyle/>
          <a:p>
            <a:pPr algn="r" rtl="1"/>
            <a:r>
              <a:rPr lang="ar-IQ" sz="4400" dirty="0" smtClean="0">
                <a:latin typeface="Arial" panose="020B0604020202020204" pitchFamily="34" charset="0"/>
                <a:cs typeface="Arial" panose="020B0604020202020204" pitchFamily="34" charset="0"/>
              </a:rPr>
              <a:t>النظام الملكي </a:t>
            </a:r>
            <a:r>
              <a:rPr lang="ar-IQ" sz="4400" dirty="0" smtClean="0">
                <a:solidFill>
                  <a:srgbClr val="FF0000"/>
                </a:solidFill>
                <a:latin typeface="Arial" panose="020B0604020202020204" pitchFamily="34" charset="0"/>
                <a:cs typeface="Arial" panose="020B0604020202020204" pitchFamily="34" charset="0"/>
              </a:rPr>
              <a:t>1921 – 1958</a:t>
            </a:r>
          </a:p>
          <a:p>
            <a:pPr algn="r" rtl="1"/>
            <a:r>
              <a:rPr lang="ar-IQ" sz="4400" dirty="0" smtClean="0">
                <a:latin typeface="Arial" panose="020B0604020202020204" pitchFamily="34" charset="0"/>
                <a:cs typeface="Arial" panose="020B0604020202020204" pitchFamily="34" charset="0"/>
              </a:rPr>
              <a:t>النظام الجمهوري </a:t>
            </a:r>
            <a:r>
              <a:rPr lang="ar-IQ" sz="4400" dirty="0" smtClean="0">
                <a:solidFill>
                  <a:srgbClr val="FF0000"/>
                </a:solidFill>
                <a:latin typeface="Arial" panose="020B0604020202020204" pitchFamily="34" charset="0"/>
                <a:cs typeface="Arial" panose="020B0604020202020204" pitchFamily="34" charset="0"/>
              </a:rPr>
              <a:t>1958 – 1968</a:t>
            </a:r>
          </a:p>
          <a:p>
            <a:pPr algn="r" rtl="1"/>
            <a:r>
              <a:rPr lang="ar-IQ" sz="4400" dirty="0" smtClean="0">
                <a:latin typeface="Arial" panose="020B0604020202020204" pitchFamily="34" charset="0"/>
                <a:cs typeface="Arial" panose="020B0604020202020204" pitchFamily="34" charset="0"/>
              </a:rPr>
              <a:t>العهد الجمهوري الثاني </a:t>
            </a:r>
            <a:r>
              <a:rPr lang="ar-IQ" sz="4400" dirty="0" smtClean="0">
                <a:solidFill>
                  <a:srgbClr val="FF0000"/>
                </a:solidFill>
                <a:latin typeface="Arial" panose="020B0604020202020204" pitchFamily="34" charset="0"/>
                <a:cs typeface="Arial" panose="020B0604020202020204" pitchFamily="34" charset="0"/>
              </a:rPr>
              <a:t>1968 – 2003</a:t>
            </a:r>
          </a:p>
          <a:p>
            <a:pPr algn="r" rtl="1"/>
            <a:r>
              <a:rPr lang="ar-IQ" sz="4400" dirty="0" smtClean="0">
                <a:latin typeface="Arial" panose="020B0604020202020204" pitchFamily="34" charset="0"/>
                <a:cs typeface="Arial" panose="020B0604020202020204" pitchFamily="34" charset="0"/>
              </a:rPr>
              <a:t>النظام الديمقراطي 2003 - </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8467" y="851503"/>
            <a:ext cx="10972800" cy="1143000"/>
          </a:xfrm>
        </p:spPr>
        <p:txBody>
          <a:bodyPr>
            <a:normAutofit/>
          </a:bodyPr>
          <a:lstStyle/>
          <a:p>
            <a:pPr algn="r" rtl="1"/>
            <a:r>
              <a:rPr lang="ar-IQ" sz="4400" b="1" dirty="0" smtClean="0">
                <a:solidFill>
                  <a:schemeClr val="tx1"/>
                </a:solidFill>
                <a:latin typeface="Arial" panose="020B0604020202020204" pitchFamily="34" charset="0"/>
                <a:cs typeface="Arial" panose="020B0604020202020204" pitchFamily="34" charset="0"/>
              </a:rPr>
              <a:t>الأنظمة السياسية التي حكمت العراق</a:t>
            </a:r>
            <a:endParaRPr lang="en-US" sz="4400" b="1" dirty="0">
              <a:solidFill>
                <a:schemeClr val="tx1"/>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737788" y="2713147"/>
            <a:ext cx="10972800" cy="2508333"/>
          </a:xfrm>
        </p:spPr>
        <p:txBody>
          <a:bodyPr>
            <a:noAutofit/>
          </a:bodyPr>
          <a:lstStyle/>
          <a:p>
            <a:pPr algn="r" rtl="1"/>
            <a:r>
              <a:rPr lang="ar-IQ" sz="4400" dirty="0" smtClean="0">
                <a:solidFill>
                  <a:schemeClr val="bg1"/>
                </a:solidFill>
                <a:latin typeface="Arial" panose="020B0604020202020204" pitchFamily="34" charset="0"/>
                <a:cs typeface="Arial" panose="020B0604020202020204" pitchFamily="34" charset="0"/>
              </a:rPr>
              <a:t>النظام الملكي 1921 – 1958</a:t>
            </a:r>
          </a:p>
          <a:p>
            <a:pPr algn="r" rtl="1"/>
            <a:r>
              <a:rPr lang="ar-IQ" sz="4400" dirty="0" smtClean="0">
                <a:solidFill>
                  <a:schemeClr val="bg1"/>
                </a:solidFill>
                <a:latin typeface="Arial" panose="020B0604020202020204" pitchFamily="34" charset="0"/>
                <a:cs typeface="Arial" panose="020B0604020202020204" pitchFamily="34" charset="0"/>
              </a:rPr>
              <a:t>النظام الجمهوري 1958 – 1968</a:t>
            </a:r>
          </a:p>
          <a:p>
            <a:pPr algn="r" rtl="1"/>
            <a:r>
              <a:rPr lang="ar-IQ" sz="4400" dirty="0" smtClean="0">
                <a:latin typeface="Arial" panose="020B0604020202020204" pitchFamily="34" charset="0"/>
                <a:cs typeface="Arial" panose="020B0604020202020204" pitchFamily="34" charset="0"/>
              </a:rPr>
              <a:t>العهد الجمهوري الثاني </a:t>
            </a:r>
            <a:r>
              <a:rPr lang="ar-IQ" sz="4400" dirty="0" smtClean="0">
                <a:solidFill>
                  <a:srgbClr val="FF0000"/>
                </a:solidFill>
                <a:latin typeface="Arial" panose="020B0604020202020204" pitchFamily="34" charset="0"/>
                <a:cs typeface="Arial" panose="020B0604020202020204" pitchFamily="34" charset="0"/>
              </a:rPr>
              <a:t>1968 – 2003</a:t>
            </a:r>
          </a:p>
          <a:p>
            <a:pPr algn="r" rtl="1"/>
            <a:r>
              <a:rPr lang="ar-IQ" sz="4400" dirty="0" smtClean="0">
                <a:solidFill>
                  <a:schemeClr val="bg1"/>
                </a:solidFill>
                <a:latin typeface="Arial" panose="020B0604020202020204" pitchFamily="34" charset="0"/>
                <a:cs typeface="Arial" panose="020B0604020202020204" pitchFamily="34" charset="0"/>
              </a:rPr>
              <a:t>النظام الديمقراطي 2003 - </a:t>
            </a:r>
          </a:p>
        </p:txBody>
      </p:sp>
    </p:spTree>
    <p:extLst>
      <p:ext uri="{BB962C8B-B14F-4D97-AF65-F5344CB8AC3E}">
        <p14:creationId xmlns:p14="http://schemas.microsoft.com/office/powerpoint/2010/main" val="3705691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325" y="2307364"/>
            <a:ext cx="10972800" cy="3692980"/>
          </a:xfrm>
        </p:spPr>
        <p:txBody>
          <a:bodyPr>
            <a:normAutofit fontScale="90000"/>
          </a:bodyPr>
          <a:lstStyle/>
          <a:p>
            <a:pPr marL="571500" indent="-571500" algn="r" rtl="1">
              <a:lnSpc>
                <a:spcPct val="150000"/>
              </a:lnSpc>
              <a:buFont typeface="Arial" panose="020B0604020202020204" pitchFamily="34" charset="0"/>
              <a:buChar char="•"/>
            </a:pPr>
            <a:r>
              <a:rPr lang="ar-IQ" sz="3600" b="1" dirty="0" smtClean="0">
                <a:solidFill>
                  <a:schemeClr val="tx1"/>
                </a:solidFill>
                <a:latin typeface="Arial" panose="020B0604020202020204" pitchFamily="34" charset="0"/>
                <a:cs typeface="Arial" panose="020B0604020202020204" pitchFamily="34" charset="0"/>
              </a:rPr>
              <a:t>ارتكب النظام البعثي في العراق عدداً كبيراً من الجرائم المختلف وأختلاف تلك الجرائم يقتضي دراسة:</a:t>
            </a:r>
            <a:br>
              <a:rPr lang="ar-IQ" sz="3600" b="1" dirty="0" smtClean="0">
                <a:solidFill>
                  <a:schemeClr val="tx1"/>
                </a:solidFill>
                <a:latin typeface="Arial" panose="020B0604020202020204" pitchFamily="34" charset="0"/>
                <a:cs typeface="Arial" panose="020B0604020202020204" pitchFamily="34" charset="0"/>
              </a:rPr>
            </a:br>
            <a:r>
              <a:rPr lang="ar-IQ" sz="3600" dirty="0" smtClean="0">
                <a:solidFill>
                  <a:schemeClr val="tx1"/>
                </a:solidFill>
                <a:latin typeface="Arial" panose="020B0604020202020204" pitchFamily="34" charset="0"/>
                <a:cs typeface="Arial" panose="020B0604020202020204" pitchFamily="34" charset="0"/>
              </a:rPr>
              <a:t/>
            </a:r>
            <a:br>
              <a:rPr lang="ar-IQ" sz="3600" dirty="0" smtClean="0">
                <a:solidFill>
                  <a:schemeClr val="tx1"/>
                </a:solidFill>
                <a:latin typeface="Arial" panose="020B0604020202020204" pitchFamily="34" charset="0"/>
                <a:cs typeface="Arial" panose="020B0604020202020204" pitchFamily="34" charset="0"/>
              </a:rPr>
            </a:br>
            <a:r>
              <a:rPr lang="ar-IQ" sz="3600" dirty="0" smtClean="0">
                <a:solidFill>
                  <a:schemeClr val="tx1"/>
                </a:solidFill>
                <a:latin typeface="Arial" panose="020B0604020202020204" pitchFamily="34" charset="0"/>
                <a:cs typeface="Arial" panose="020B0604020202020204" pitchFamily="34" charset="0"/>
              </a:rPr>
              <a:t>- مفهوم الجريمة وتعريفها في كل علم.</a:t>
            </a:r>
            <a:br>
              <a:rPr lang="ar-IQ" sz="3600" dirty="0" smtClean="0">
                <a:solidFill>
                  <a:schemeClr val="tx1"/>
                </a:solidFill>
                <a:latin typeface="Arial" panose="020B0604020202020204" pitchFamily="34" charset="0"/>
                <a:cs typeface="Arial" panose="020B0604020202020204" pitchFamily="34" charset="0"/>
              </a:rPr>
            </a:br>
            <a:r>
              <a:rPr lang="ar-IQ" sz="3600" dirty="0" smtClean="0">
                <a:solidFill>
                  <a:schemeClr val="tx1"/>
                </a:solidFill>
                <a:latin typeface="Arial" panose="020B0604020202020204" pitchFamily="34" charset="0"/>
                <a:cs typeface="Arial" panose="020B0604020202020204" pitchFamily="34" charset="0"/>
              </a:rPr>
              <a:t>- اقسام الجريمة.</a:t>
            </a:r>
            <a:r>
              <a:rPr lang="ar-IQ" sz="3600" dirty="0">
                <a:solidFill>
                  <a:schemeClr val="tx1"/>
                </a:solidFill>
                <a:latin typeface="Arial" panose="020B0604020202020204" pitchFamily="34" charset="0"/>
                <a:cs typeface="Arial" panose="020B0604020202020204" pitchFamily="34" charset="0"/>
              </a:rPr>
              <a:t/>
            </a:r>
            <a:br>
              <a:rPr lang="ar-IQ" sz="3600" dirty="0">
                <a:solidFill>
                  <a:schemeClr val="tx1"/>
                </a:solidFill>
                <a:latin typeface="Arial" panose="020B0604020202020204" pitchFamily="34" charset="0"/>
                <a:cs typeface="Arial" panose="020B0604020202020204" pitchFamily="34" charset="0"/>
              </a:rPr>
            </a:br>
            <a:endParaRPr lang="en-US" sz="3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0983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385" y="2123487"/>
            <a:ext cx="12052418" cy="1448655"/>
          </a:xfrm>
        </p:spPr>
        <p:txBody>
          <a:bodyPr>
            <a:normAutofit/>
          </a:bodyPr>
          <a:lstStyle/>
          <a:p>
            <a:pPr algn="r" rtl="1"/>
            <a:r>
              <a:rPr lang="ar-IQ" sz="4400" b="1" dirty="0" smtClean="0">
                <a:latin typeface="Arial" panose="020B0604020202020204" pitchFamily="34" charset="0"/>
                <a:cs typeface="Arial" panose="020B0604020202020204" pitchFamily="34" charset="0"/>
              </a:rPr>
              <a:t>ما هي الجريمة وما هي تعريفاتها في العلوم الإنسانية؟</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576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187" y="2030543"/>
            <a:ext cx="11622280" cy="2217082"/>
          </a:xfrm>
          <a:prstGeom prst="rect">
            <a:avLst/>
          </a:prstGeom>
        </p:spPr>
        <p:txBody>
          <a:bodyPr wrap="square">
            <a:spAutoFit/>
          </a:bodyPr>
          <a:lstStyle/>
          <a:p>
            <a:pPr algn="just" rtl="1">
              <a:lnSpc>
                <a:spcPct val="150000"/>
              </a:lnSpc>
            </a:pPr>
            <a:r>
              <a:rPr lang="ar-IQ" sz="3200" b="1" dirty="0">
                <a:latin typeface="Arial" panose="020B0604020202020204" pitchFamily="34" charset="0"/>
                <a:cs typeface="Arial" panose="020B0604020202020204" pitchFamily="34" charset="0"/>
              </a:rPr>
              <a:t>أولاً- تعريف الجريمة</a:t>
            </a:r>
          </a:p>
          <a:p>
            <a:pPr algn="just" rtl="1">
              <a:lnSpc>
                <a:spcPct val="150000"/>
              </a:lnSpc>
            </a:pPr>
            <a:r>
              <a:rPr lang="ar-IQ" sz="3200" dirty="0">
                <a:latin typeface="Arial" panose="020B0604020202020204" pitchFamily="34" charset="0"/>
                <a:cs typeface="Arial" panose="020B0604020202020204" pitchFamily="34" charset="0"/>
              </a:rPr>
              <a:t>الجريمة في اللغة هي الذنب، وعندما نقول أجرم فلان بمعنى أكتسب الإثم. والجريمة من الجرم أي التعدي وتعني الانحراف والشذوذ عن السلوك والمقاييس الجمعية الاعتيادية.</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9501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0" indent="-685800" algn="r" rtl="1">
              <a:buFont typeface="Arial" panose="020B0604020202020204" pitchFamily="34" charset="0"/>
              <a:buChar char="•"/>
            </a:pPr>
            <a:r>
              <a:rPr lang="ar-IQ" b="1" dirty="0" smtClean="0">
                <a:solidFill>
                  <a:schemeClr val="tx1"/>
                </a:solidFill>
                <a:latin typeface="Arial" panose="020B0604020202020204" pitchFamily="34" charset="0"/>
                <a:cs typeface="Arial" panose="020B0604020202020204" pitchFamily="34" charset="0"/>
              </a:rPr>
              <a:t>معنى الجريمة في كل علم من العلوم</a:t>
            </a:r>
            <a:endParaRPr lang="en-US"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2525140"/>
            <a:ext cx="10972800" cy="3721836"/>
          </a:xfrm>
        </p:spPr>
        <p:txBody>
          <a:bodyPr>
            <a:normAutofit/>
          </a:bodyPr>
          <a:lstStyle/>
          <a:p>
            <a:pPr algn="just" rtl="1">
              <a:buFont typeface="Wingdings" panose="05000000000000000000" pitchFamily="2" charset="2"/>
              <a:buChar char="ü"/>
            </a:pPr>
            <a:r>
              <a:rPr lang="ar-IQ" sz="2800" b="1" dirty="0" smtClean="0">
                <a:latin typeface="Arial" panose="020B0604020202020204" pitchFamily="34" charset="0"/>
                <a:cs typeface="Arial" panose="020B0604020202020204" pitchFamily="34" charset="0"/>
              </a:rPr>
              <a:t>علم الاجتماع</a:t>
            </a:r>
          </a:p>
          <a:p>
            <a:pPr marL="0" indent="0" algn="just" rtl="1">
              <a:buNone/>
            </a:pPr>
            <a:r>
              <a:rPr lang="ar-IQ" sz="2800" dirty="0" smtClean="0">
                <a:latin typeface="Arial" panose="020B0604020202020204" pitchFamily="34" charset="0"/>
                <a:cs typeface="Arial" panose="020B0604020202020204" pitchFamily="34" charset="0"/>
              </a:rPr>
              <a:t>أفعال وسلوكيات تتعارض مع المصلحة العامة للجماعة، بمعنى أنها اعتداء على معايير المجتمع أو قواعده التي تحكم سلوك أفراده.</a:t>
            </a:r>
          </a:p>
          <a:p>
            <a:pPr marL="0" indent="0" algn="just" rtl="1">
              <a:buNone/>
            </a:pPr>
            <a:endParaRPr lang="ar-IQ" sz="2800" dirty="0">
              <a:latin typeface="Arial" panose="020B0604020202020204" pitchFamily="34" charset="0"/>
              <a:cs typeface="Arial" panose="020B0604020202020204" pitchFamily="34" charset="0"/>
            </a:endParaRPr>
          </a:p>
          <a:p>
            <a:pPr algn="just" rtl="1">
              <a:buFont typeface="Wingdings" panose="05000000000000000000" pitchFamily="2" charset="2"/>
              <a:buChar char="ü"/>
            </a:pPr>
            <a:r>
              <a:rPr lang="ar-IQ" sz="2800" b="1" dirty="0" smtClean="0">
                <a:latin typeface="Arial" panose="020B0604020202020204" pitchFamily="34" charset="0"/>
                <a:cs typeface="Arial" panose="020B0604020202020204" pitchFamily="34" charset="0"/>
              </a:rPr>
              <a:t>علم النفس</a:t>
            </a:r>
          </a:p>
          <a:p>
            <a:pPr marL="0" indent="0" algn="just" rtl="1">
              <a:buNone/>
            </a:pPr>
            <a:r>
              <a:rPr lang="ar-IQ" sz="2800" dirty="0" smtClean="0">
                <a:latin typeface="Arial" panose="020B0604020202020204" pitchFamily="34" charset="0"/>
                <a:cs typeface="Arial" panose="020B0604020202020204" pitchFamily="34" charset="0"/>
              </a:rPr>
              <a:t>سلوك عدواني أو فعل لا إرادي ناتج عن صراعات نفسية، بمعنى أنها إنعكاسات لما تعانيه شخصية الفرد من مرض نفسي.</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7406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882</TotalTime>
  <Words>997</Words>
  <Application>Microsoft Office PowerPoint</Application>
  <PresentationFormat>Widescreen</PresentationFormat>
  <Paragraphs>106</Paragraphs>
  <Slides>31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Century Gothic</vt:lpstr>
      <vt:lpstr>Palatino Linotype</vt:lpstr>
      <vt:lpstr>Wingdings</vt:lpstr>
      <vt:lpstr>Wingdings 2</vt:lpstr>
      <vt:lpstr>Presentation on brainstorming</vt:lpstr>
      <vt:lpstr>جرائم حزب البعث في العراق</vt:lpstr>
      <vt:lpstr>عناصر المادة</vt:lpstr>
      <vt:lpstr>PowerPoint Presentation</vt:lpstr>
      <vt:lpstr>الأنظمة السياسية التي حكمت العراق</vt:lpstr>
      <vt:lpstr>الأنظمة السياسية التي حكمت العراق</vt:lpstr>
      <vt:lpstr>ارتكب النظام البعثي في العراق عدداً كبيراً من الجرائم المختلف وأختلاف تلك الجرائم يقتضي دراسة:  - مفهوم الجريمة وتعريفها في كل علم. - اقسام الجريمة. </vt:lpstr>
      <vt:lpstr>PowerPoint Presentation</vt:lpstr>
      <vt:lpstr>PowerPoint Presentation</vt:lpstr>
      <vt:lpstr>معنى الجريمة في كل علم من العلوم</vt:lpstr>
      <vt:lpstr>PowerPoint Presentation</vt:lpstr>
      <vt:lpstr>PowerPoint Presentation</vt:lpstr>
      <vt:lpstr>ثانياً: أقسام الجريمة</vt:lpstr>
      <vt:lpstr>PowerPoint Presentation</vt:lpstr>
      <vt:lpstr>PowerPoint Presentation</vt:lpstr>
      <vt:lpstr>PowerPoint Presentation</vt:lpstr>
      <vt:lpstr>أنواع الجرائم الدولية</vt:lpstr>
      <vt:lpstr>أنواع الجرائم الدولية</vt:lpstr>
      <vt:lpstr>أنواع الجرائم الدولية</vt:lpstr>
      <vt:lpstr>PowerPoint Presentation</vt:lpstr>
      <vt:lpstr>جرائم حزب البعث والمحمة الجنائية العراقية العليا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الدبلوماسية الشعبية التركية تجاه المنطقة العربية بعد عام 2002</dc:title>
  <dc:creator>Maher</dc:creator>
  <cp:lastModifiedBy>Maher</cp:lastModifiedBy>
  <cp:revision>53</cp:revision>
  <dcterms:created xsi:type="dcterms:W3CDTF">2023-09-15T07:55:56Z</dcterms:created>
  <dcterms:modified xsi:type="dcterms:W3CDTF">2023-11-20T05:50:10Z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