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09" r:id="rId2"/>
    <p:sldId id="323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2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12/6/2023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4" y="1988747"/>
            <a:ext cx="11209538" cy="1118438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IQ" sz="9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حقوق الإنسان والديمقراطية</a:t>
            </a:r>
          </a:p>
          <a:p>
            <a:pPr marL="0" indent="0" algn="ctr" rtl="1">
              <a:buNone/>
            </a:pP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م.م. أحمد عقيل عبد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54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19596" y="1571496"/>
            <a:ext cx="11466990" cy="438912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IQ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تنقسم الحقوق إلى أنواع متعددة: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أولاً- </a:t>
            </a:r>
            <a:r>
              <a:rPr lang="ar-IQ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الحقوق الدولية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 يقررها القانون الدولي العام.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ثانياً- </a:t>
            </a:r>
            <a:r>
              <a:rPr lang="ar-IQ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الحقوق الداخلية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 (الحقوق السياسية أو الدستورية – الحقوق المدنية).</a:t>
            </a:r>
          </a:p>
        </p:txBody>
      </p:sp>
    </p:spTree>
    <p:extLst>
      <p:ext uri="{BB962C8B-B14F-4D97-AF65-F5344CB8AC3E}">
        <p14:creationId xmlns:p14="http://schemas.microsoft.com/office/powerpoint/2010/main" val="297043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783" y="2311494"/>
            <a:ext cx="109728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شكراً </a:t>
            </a:r>
          </a:p>
          <a:p>
            <a:pPr marL="0" indent="0" algn="ctr">
              <a:buNone/>
            </a:pPr>
            <a:r>
              <a:rPr lang="ar-IQ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لحسن استماعكم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06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786" y="976692"/>
            <a:ext cx="10972800" cy="438912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IQ" sz="4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هي </a:t>
            </a:r>
            <a:r>
              <a:rPr lang="ar-IQ" sz="4400" b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حقوق الإنسان</a:t>
            </a:r>
            <a:r>
              <a:rPr lang="ar-IQ" sz="4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؟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IQ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حقوق الإنسان في </a:t>
            </a:r>
            <a:r>
              <a:rPr lang="ar-IQ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الحضارات القديمة </a:t>
            </a:r>
            <a:r>
              <a:rPr lang="ar-IQ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IQ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الشرائع السماوية.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IQ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تطور فكرة </a:t>
            </a:r>
            <a:r>
              <a:rPr lang="ar-IQ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حماية حقوق الإنسان </a:t>
            </a:r>
            <a:r>
              <a:rPr lang="ar-IQ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في العصر الحديث.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IQ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المنظمات والهيئات الدولية </a:t>
            </a:r>
            <a:r>
              <a:rPr lang="ar-IQ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المعنية بحماية حقوق الإنسان.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IQ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منظمة الأمم المتحدة </a:t>
            </a:r>
            <a:r>
              <a:rPr lang="ar-IQ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وهيئاتها المهتمة بحقوق الإنسان.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8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87153" y="1385065"/>
            <a:ext cx="10972800" cy="438912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IQ" sz="4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هي </a:t>
            </a:r>
            <a:r>
              <a:rPr lang="ar-IQ" sz="4400" b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الديمقراطية</a:t>
            </a:r>
            <a:r>
              <a:rPr lang="ar-IQ" sz="4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؟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IQ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تطور الديمقراطية </a:t>
            </a:r>
            <a:r>
              <a:rPr lang="ar-IQ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عبر التاريخ.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IQ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ملامح ومكونات </a:t>
            </a:r>
            <a:r>
              <a:rPr lang="ar-IQ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النظام الديمقراطي.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IQ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العلاقة بين </a:t>
            </a:r>
            <a:r>
              <a:rPr lang="ar-IQ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حقوق الإنسان والنظام الديمقراطي.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55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38726" y="648219"/>
            <a:ext cx="3894338" cy="95864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6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حقوق الإنسان</a:t>
            </a:r>
            <a:endParaRPr lang="en-US" sz="6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-923276" y="2672994"/>
            <a:ext cx="12020365" cy="19070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Wingdings 2"/>
              <a:buNone/>
            </a:pPr>
            <a:r>
              <a:rPr lang="ar-IQ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الإنسان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كائن عاقل سواء رجل أو أمرأة أو طفل. </a:t>
            </a:r>
          </a:p>
          <a:p>
            <a:pPr marL="0" indent="0" algn="r" rtl="1">
              <a:buFont typeface="Wingdings 2"/>
              <a:buNone/>
            </a:pPr>
            <a:r>
              <a:rPr lang="ar-IQ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الحقوق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أشياء تحصل عليها.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5348796" y="1794103"/>
            <a:ext cx="980983" cy="843379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18913" y="5429511"/>
            <a:ext cx="5980590" cy="1428489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Wingdings 2"/>
              <a:buNone/>
            </a:pPr>
            <a:r>
              <a:rPr lang="ar-IQ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حقوق الإنسان هي الحقوق التي تمتلكها فقط لمجرد كونك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.......؟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796" y="4467805"/>
            <a:ext cx="99983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032768" y="1908847"/>
            <a:ext cx="10972800" cy="95864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ما هي </a:t>
            </a:r>
            <a:r>
              <a:rPr lang="ar-IQ" sz="8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حقوق الإنسان</a:t>
            </a:r>
            <a:r>
              <a:rPr lang="ar-IQ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؟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5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02" y="275208"/>
            <a:ext cx="4747564" cy="64017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823751" y="1265714"/>
            <a:ext cx="6125593" cy="4584671"/>
          </a:xfrm>
        </p:spPr>
        <p:txBody>
          <a:bodyPr>
            <a:noAutofit/>
          </a:bodyPr>
          <a:lstStyle/>
          <a:p>
            <a:pPr marL="0" indent="0" algn="justLow" rtl="1">
              <a:buNone/>
            </a:pP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وفقاً للأمم المتحدة هناك </a:t>
            </a:r>
            <a:r>
              <a:rPr lang="ar-IQ" sz="4800" b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ثلاثين حق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من حقوق الإنسان وقد ذكرت جميعها في </a:t>
            </a:r>
            <a:r>
              <a:rPr lang="ar-IQ" sz="4800" b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الإعلان العالمي لحقوق الإنسان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وهو وثيقة معتمدة على مستوى العالم.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36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8275" y="1047713"/>
            <a:ext cx="10972800" cy="5450742"/>
          </a:xfrm>
        </p:spPr>
        <p:txBody>
          <a:bodyPr>
            <a:noAutofit/>
          </a:bodyPr>
          <a:lstStyle/>
          <a:p>
            <a:pPr algn="r" rtl="1"/>
            <a:r>
              <a:rPr lang="ar-IQ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ومن هذه الحقوق:</a:t>
            </a:r>
          </a:p>
          <a:p>
            <a:pPr algn="r" rtl="1">
              <a:buFontTx/>
              <a:buChar char="-"/>
            </a:pPr>
            <a:r>
              <a:rPr lang="ar-IQ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يولد </a:t>
            </a:r>
            <a:r>
              <a:rPr lang="ar-IQ" sz="2800" b="1" dirty="0">
                <a:latin typeface="Arial" panose="020B0604020202020204" pitchFamily="34" charset="0"/>
                <a:cs typeface="Arial" panose="020B0604020202020204" pitchFamily="34" charset="0"/>
              </a:rPr>
              <a:t>جميع الناس أحراراً ومتساوين في الكرامة </a:t>
            </a:r>
            <a:r>
              <a:rPr lang="ar-IQ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والحقوق.</a:t>
            </a:r>
          </a:p>
          <a:p>
            <a:pPr algn="r" rtl="1">
              <a:buFontTx/>
              <a:buChar char="-"/>
            </a:pPr>
            <a:r>
              <a:rPr lang="ar-IQ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حق التمتع بالجنسية.</a:t>
            </a:r>
          </a:p>
          <a:p>
            <a:pPr algn="r" rtl="1">
              <a:buFontTx/>
              <a:buChar char="-"/>
            </a:pPr>
            <a:r>
              <a:rPr lang="ar-IQ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الحق بالعمل.</a:t>
            </a:r>
          </a:p>
          <a:p>
            <a:pPr algn="r" rtl="1">
              <a:buFontTx/>
              <a:buChar char="-"/>
            </a:pPr>
            <a:r>
              <a:rPr lang="ar-IQ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الحق التعليم.</a:t>
            </a:r>
          </a:p>
          <a:p>
            <a:pPr algn="r" rtl="1">
              <a:buFontTx/>
              <a:buChar char="-"/>
            </a:pPr>
            <a:r>
              <a:rPr lang="ar-IQ" sz="2800" b="1" dirty="0">
                <a:latin typeface="Arial" panose="020B0604020202020204" pitchFamily="34" charset="0"/>
                <a:cs typeface="Arial" panose="020B0604020202020204" pitchFamily="34" charset="0"/>
              </a:rPr>
              <a:t>لكلِّ شخص حقٌّ في الراحة وأوقات </a:t>
            </a:r>
            <a:r>
              <a:rPr lang="ar-IQ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الفراغ.</a:t>
            </a:r>
          </a:p>
          <a:p>
            <a:pPr algn="r" rtl="1">
              <a:buFontTx/>
              <a:buChar char="-"/>
            </a:pPr>
            <a:r>
              <a:rPr lang="ar-IQ" sz="2800" b="1" dirty="0">
                <a:latin typeface="Arial" panose="020B0604020202020204" pitchFamily="34" charset="0"/>
                <a:cs typeface="Arial" panose="020B0604020202020204" pitchFamily="34" charset="0"/>
              </a:rPr>
              <a:t>لكلِّ شخص حقُّ </a:t>
            </a:r>
            <a:r>
              <a:rPr lang="ar-IQ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التمتُّع </a:t>
            </a:r>
            <a:r>
              <a:rPr lang="ar-IQ" sz="2800" b="1" dirty="0">
                <a:latin typeface="Arial" panose="020B0604020202020204" pitchFamily="34" charset="0"/>
                <a:cs typeface="Arial" panose="020B0604020202020204" pitchFamily="34" charset="0"/>
              </a:rPr>
              <a:t>بحرِّية الرأي </a:t>
            </a:r>
            <a:r>
              <a:rPr lang="ar-IQ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والتعبير.</a:t>
            </a:r>
          </a:p>
          <a:p>
            <a:pPr algn="r" rtl="1">
              <a:buFontTx/>
              <a:buChar char="-"/>
            </a:pPr>
            <a:r>
              <a:rPr lang="ar-IQ" sz="2800" b="1" dirty="0">
                <a:latin typeface="Arial" panose="020B0604020202020204" pitchFamily="34" charset="0"/>
                <a:cs typeface="Arial" panose="020B0604020202020204" pitchFamily="34" charset="0"/>
              </a:rPr>
              <a:t>لكلِّ شخص حقٌّ في حرِّية الفكر والوجدان </a:t>
            </a:r>
            <a:r>
              <a:rPr lang="ar-IQ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والدِّين.</a:t>
            </a:r>
          </a:p>
          <a:p>
            <a:pPr algn="r" rtl="1">
              <a:buFontTx/>
              <a:buChar char="-"/>
            </a:pPr>
            <a:r>
              <a:rPr lang="ar-IQ" sz="2800" b="1" dirty="0">
                <a:latin typeface="Arial" panose="020B0604020202020204" pitchFamily="34" charset="0"/>
                <a:cs typeface="Arial" panose="020B0604020202020204" pitchFamily="34" charset="0"/>
              </a:rPr>
              <a:t>لكلِّ فرد حقٌّ في </a:t>
            </a:r>
            <a:r>
              <a:rPr lang="ar-IQ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التملُّك.</a:t>
            </a:r>
          </a:p>
          <a:p>
            <a:pPr marL="0" indent="0" algn="r" rtl="1">
              <a:buNone/>
            </a:pPr>
            <a:r>
              <a:rPr lang="ar-IQ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(..........)</a:t>
            </a:r>
          </a:p>
          <a:p>
            <a:pPr algn="r" rtl="1">
              <a:buFontTx/>
              <a:buChar char="-"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8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77553" y="1172001"/>
            <a:ext cx="11967099" cy="95864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الإعلان العالمي يعبر عن قمة تطور حقوق الإنسان التي وصل إليها البشر بعد مراحل كانت فيها حقوق الإنسان:</a:t>
            </a:r>
          </a:p>
          <a:p>
            <a:pPr marL="0" indent="0" algn="r" rtl="1">
              <a:buNone/>
            </a:pPr>
            <a:endParaRPr lang="ar-IQ" sz="48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IQ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قليلة ونادرة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IQ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حكراً على الطبقة الحاكمة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IQ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غير شاملة أو غير عالمية</a:t>
            </a:r>
          </a:p>
          <a:p>
            <a:pPr marL="0" indent="0" algn="r" rtl="1">
              <a:buNone/>
            </a:pPr>
            <a:endParaRPr lang="en-US" sz="4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91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3361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1252</TotalTime>
  <Words>243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Palatino Linotype</vt:lpstr>
      <vt:lpstr>Wingdings</vt:lpstr>
      <vt:lpstr>Wingdings 2</vt:lpstr>
      <vt:lpstr>Presentation on brainstorming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الدبلوماسية الشعبية التركية تجاه المنطقة العربية بعد عام 2002</dc:title>
  <dc:creator>Maher</dc:creator>
  <cp:lastModifiedBy>Maher</cp:lastModifiedBy>
  <cp:revision>87</cp:revision>
  <dcterms:created xsi:type="dcterms:W3CDTF">2023-09-15T07:55:56Z</dcterms:created>
  <dcterms:modified xsi:type="dcterms:W3CDTF">2023-12-06T06:21:45Z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