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309" r:id="rId2"/>
    <p:sldId id="323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24" r:id="rId11"/>
    <p:sldId id="28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Straight Connector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1D30-C0A0-4124-A783-34D9F15FA0FE}" type="datetime1">
              <a:rPr lang="en-US" smtClean="0"/>
              <a:t>12/6/2023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D5871-AB0F-4B3D-8861-97E78CB7B47E}" type="datetime1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8406-4C3F-4F3E-80BD-A22568EA37EB}" type="datetime1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8077-7188-48C5-8679-2287FAC952E9}" type="datetime1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B740-6776-4EE9-99FD-96D592FA5A23}" type="datetime1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BD99-6FFD-46C5-B5E2-43A34BDA2566}" type="datetime1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678E-214C-4CF8-97C7-95015FB02960}" type="datetime1">
              <a:rPr lang="en-US" smtClean="0"/>
              <a:t>12/6/2023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60E0-FA77-4473-A859-74127B089143}" type="datetime1">
              <a:rPr lang="en-US" smtClean="0"/>
              <a:t>12/6/2023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D7B8-9F07-4899-827D-5F3CFDDEB574}" type="datetime1">
              <a:rPr lang="en-US" smtClean="0"/>
              <a:t>12/6/2023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7C5C-1CD1-417D-A89C-14747F5222C7}" type="datetime1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EFBB-CFA1-4AA8-9123-F0B52DBD84FE}" type="datetime1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ree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</p:grpSp>
        </p:grpSp>
      </p:grp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61146459-E3C3-4969-9224-5ED50B492D17}" type="datetime1">
              <a:rPr lang="en-US" smtClean="0"/>
              <a:pPr/>
              <a:t>12/6/2023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94" y="1988747"/>
            <a:ext cx="11209538" cy="1118438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IQ" sz="9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حقوق الإنسان والديمقراطية</a:t>
            </a:r>
          </a:p>
          <a:p>
            <a:pPr marL="0" indent="0" algn="ctr" rtl="1">
              <a:buNone/>
            </a:pPr>
            <a:r>
              <a:rPr lang="ar-IQ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م.م. أحمد عقيل عبد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540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19596" y="1571496"/>
            <a:ext cx="11466990" cy="4389120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IQ" sz="4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IQ" sz="4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تنقسم الحقوق إلى أنواع متعددة: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أولاً- </a:t>
            </a:r>
            <a:r>
              <a:rPr lang="ar-IQ" sz="3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الحقوق الدولية</a:t>
            </a: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: يقررها القانون الدولي العام.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ثانياً- </a:t>
            </a:r>
            <a:r>
              <a:rPr lang="ar-IQ" sz="3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الحقوق الداخلية</a:t>
            </a:r>
            <a:r>
              <a:rPr lang="ar-IQ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: (الحقوق السياسية أو الدستورية – الحقوق المدنية).</a:t>
            </a:r>
          </a:p>
        </p:txBody>
      </p:sp>
    </p:spTree>
    <p:extLst>
      <p:ext uri="{BB962C8B-B14F-4D97-AF65-F5344CB8AC3E}">
        <p14:creationId xmlns:p14="http://schemas.microsoft.com/office/powerpoint/2010/main" val="2970437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783" y="2311494"/>
            <a:ext cx="10972800" cy="4389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شكراً </a:t>
            </a:r>
          </a:p>
          <a:p>
            <a:pPr marL="0" indent="0" algn="ctr">
              <a:buNone/>
            </a:pPr>
            <a:r>
              <a:rPr lang="ar-IQ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لحسن استماعكم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06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3786" y="976692"/>
            <a:ext cx="10972800" cy="4389120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IQ" sz="44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ما هي </a:t>
            </a:r>
            <a:r>
              <a:rPr lang="ar-IQ" sz="4400" b="1" u="sng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حقوق الإنسان</a:t>
            </a:r>
            <a:r>
              <a:rPr lang="ar-IQ" sz="44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؟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IQ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حقوق الإنسان في </a:t>
            </a:r>
            <a:r>
              <a:rPr lang="ar-IQ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الحضارات القديمة </a:t>
            </a:r>
            <a:r>
              <a:rPr lang="ar-IQ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و</a:t>
            </a:r>
            <a:r>
              <a:rPr lang="ar-IQ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الشرائع السماوية.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IQ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تطور فكرة </a:t>
            </a:r>
            <a:r>
              <a:rPr lang="ar-IQ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حماية حقوق الإنسان </a:t>
            </a:r>
            <a:r>
              <a:rPr lang="ar-IQ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في العصر الحديث.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IQ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المنظمات والهيئات الدولية </a:t>
            </a:r>
            <a:r>
              <a:rPr lang="ar-IQ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المعنية بحماية حقوق الإنسان.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IQ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منظمة الأمم المتحدة </a:t>
            </a:r>
            <a:r>
              <a:rPr lang="ar-IQ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وهيئاتها المهتمة بحقوق الإنسان.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08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87153" y="1385065"/>
            <a:ext cx="10972800" cy="4389120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IQ" sz="44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ما هي </a:t>
            </a:r>
            <a:r>
              <a:rPr lang="ar-IQ" sz="4400" b="1" u="sng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الديمقراطية</a:t>
            </a:r>
            <a:r>
              <a:rPr lang="ar-IQ" sz="44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؟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IQ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تطور الديمقراطية </a:t>
            </a:r>
            <a:r>
              <a:rPr lang="ar-IQ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عبر التاريخ.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IQ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ملامح ومكونات </a:t>
            </a:r>
            <a:r>
              <a:rPr lang="ar-IQ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النظام الديمقراطي.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IQ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العلاقة بين </a:t>
            </a:r>
            <a:r>
              <a:rPr lang="ar-IQ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حقوق الإنسان والنظام الديمقراطي.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55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38726" y="648219"/>
            <a:ext cx="3894338" cy="95864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IQ" sz="6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حقوق الإنسان</a:t>
            </a:r>
            <a:endParaRPr lang="en-US" sz="60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-923276" y="2672994"/>
            <a:ext cx="12020365" cy="19070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Font typeface="Wingdings 2"/>
              <a:buNone/>
            </a:pPr>
            <a:r>
              <a:rPr lang="ar-IQ" sz="4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الإنسان</a:t>
            </a:r>
            <a:r>
              <a:rPr lang="ar-IQ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كائن عاقل سواء رجل أو أمرأة أو طفل. </a:t>
            </a:r>
          </a:p>
          <a:p>
            <a:pPr marL="0" indent="0" algn="r" rtl="1">
              <a:buFont typeface="Wingdings 2"/>
              <a:buNone/>
            </a:pPr>
            <a:r>
              <a:rPr lang="ar-IQ" sz="4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الحقوق</a:t>
            </a:r>
            <a:r>
              <a:rPr lang="ar-IQ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أشياء تحصل عليها.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Down Arrow 1"/>
          <p:cNvSpPr/>
          <p:nvPr/>
        </p:nvSpPr>
        <p:spPr>
          <a:xfrm>
            <a:off x="5348796" y="1794103"/>
            <a:ext cx="980983" cy="843379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618913" y="5429511"/>
            <a:ext cx="5980590" cy="1428489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Font typeface="Wingdings 2"/>
              <a:buNone/>
            </a:pPr>
            <a:r>
              <a:rPr lang="ar-IQ" sz="4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حقوق الإنسان هي الحقوق التي تمتلكها فقط لمجرد كونك </a:t>
            </a:r>
            <a:r>
              <a:rPr lang="ar-IQ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.......؟</a:t>
            </a:r>
            <a:endParaRPr lang="en-US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8796" y="4467805"/>
            <a:ext cx="999831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01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1032768" y="1908847"/>
            <a:ext cx="10972800" cy="95864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IQ" sz="8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ما هي </a:t>
            </a:r>
            <a:r>
              <a:rPr lang="ar-IQ" sz="8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حقوق الإنسان</a:t>
            </a:r>
            <a:r>
              <a:rPr lang="ar-IQ" sz="8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؟</a:t>
            </a:r>
            <a:endParaRPr lang="en-US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55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202" y="275208"/>
            <a:ext cx="4747564" cy="640179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823751" y="1265714"/>
            <a:ext cx="6125593" cy="4584671"/>
          </a:xfrm>
        </p:spPr>
        <p:txBody>
          <a:bodyPr>
            <a:noAutofit/>
          </a:bodyPr>
          <a:lstStyle/>
          <a:p>
            <a:pPr marL="0" indent="0" algn="justLow" rtl="1">
              <a:buNone/>
            </a:pPr>
            <a:r>
              <a:rPr lang="ar-IQ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وفقاً للأمم المتحدة هناك </a:t>
            </a:r>
            <a:r>
              <a:rPr lang="ar-IQ" sz="4800" b="1" u="sng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ثلاثين حق </a:t>
            </a:r>
            <a:r>
              <a:rPr lang="ar-IQ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من حقوق الإنسان وقد ذكرت جميعها في </a:t>
            </a:r>
            <a:r>
              <a:rPr lang="ar-IQ" sz="4800" b="1" u="sng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الإعلان العالمي لحقوق الإنسان</a:t>
            </a:r>
            <a:r>
              <a:rPr lang="ar-IQ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وهو وثيقة معتمدة على مستوى العالم.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361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78275" y="1047713"/>
            <a:ext cx="10972800" cy="5450742"/>
          </a:xfrm>
        </p:spPr>
        <p:txBody>
          <a:bodyPr>
            <a:noAutofit/>
          </a:bodyPr>
          <a:lstStyle/>
          <a:p>
            <a:pPr algn="r" rtl="1"/>
            <a:r>
              <a:rPr lang="ar-IQ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IQ" sz="4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ومن هذه الحقوق:</a:t>
            </a:r>
          </a:p>
          <a:p>
            <a:pPr algn="r" rtl="1">
              <a:buFontTx/>
              <a:buChar char="-"/>
            </a:pPr>
            <a:r>
              <a:rPr lang="ar-IQ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يولد </a:t>
            </a:r>
            <a:r>
              <a:rPr lang="ar-IQ" sz="2800" b="1" dirty="0">
                <a:latin typeface="Arial" panose="020B0604020202020204" pitchFamily="34" charset="0"/>
                <a:cs typeface="Arial" panose="020B0604020202020204" pitchFamily="34" charset="0"/>
              </a:rPr>
              <a:t>جميع الناس أحراراً ومتساوين في الكرامة </a:t>
            </a:r>
            <a:r>
              <a:rPr lang="ar-IQ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والحقوق.</a:t>
            </a:r>
          </a:p>
          <a:p>
            <a:pPr algn="r" rtl="1">
              <a:buFontTx/>
              <a:buChar char="-"/>
            </a:pPr>
            <a:r>
              <a:rPr lang="ar-IQ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حق التمتع بالجنسية.</a:t>
            </a:r>
          </a:p>
          <a:p>
            <a:pPr algn="r" rtl="1">
              <a:buFontTx/>
              <a:buChar char="-"/>
            </a:pPr>
            <a:r>
              <a:rPr lang="ar-IQ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الحق بالعمل.</a:t>
            </a:r>
          </a:p>
          <a:p>
            <a:pPr algn="r" rtl="1">
              <a:buFontTx/>
              <a:buChar char="-"/>
            </a:pPr>
            <a:r>
              <a:rPr lang="ar-IQ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الحق التعليم.</a:t>
            </a:r>
          </a:p>
          <a:p>
            <a:pPr algn="r" rtl="1">
              <a:buFontTx/>
              <a:buChar char="-"/>
            </a:pPr>
            <a:r>
              <a:rPr lang="ar-IQ" sz="2800" b="1" dirty="0">
                <a:latin typeface="Arial" panose="020B0604020202020204" pitchFamily="34" charset="0"/>
                <a:cs typeface="Arial" panose="020B0604020202020204" pitchFamily="34" charset="0"/>
              </a:rPr>
              <a:t>لكلِّ شخص حقٌّ في الراحة وأوقات </a:t>
            </a:r>
            <a:r>
              <a:rPr lang="ar-IQ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الفراغ.</a:t>
            </a:r>
          </a:p>
          <a:p>
            <a:pPr algn="r" rtl="1">
              <a:buFontTx/>
              <a:buChar char="-"/>
            </a:pPr>
            <a:r>
              <a:rPr lang="ar-IQ" sz="2800" b="1" dirty="0">
                <a:latin typeface="Arial" panose="020B0604020202020204" pitchFamily="34" charset="0"/>
                <a:cs typeface="Arial" panose="020B0604020202020204" pitchFamily="34" charset="0"/>
              </a:rPr>
              <a:t>لكلِّ شخص حقُّ </a:t>
            </a:r>
            <a:r>
              <a:rPr lang="ar-IQ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التمتُّع </a:t>
            </a:r>
            <a:r>
              <a:rPr lang="ar-IQ" sz="2800" b="1" dirty="0">
                <a:latin typeface="Arial" panose="020B0604020202020204" pitchFamily="34" charset="0"/>
                <a:cs typeface="Arial" panose="020B0604020202020204" pitchFamily="34" charset="0"/>
              </a:rPr>
              <a:t>بحرِّية الرأي </a:t>
            </a:r>
            <a:r>
              <a:rPr lang="ar-IQ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والتعبير.</a:t>
            </a:r>
          </a:p>
          <a:p>
            <a:pPr algn="r" rtl="1">
              <a:buFontTx/>
              <a:buChar char="-"/>
            </a:pPr>
            <a:r>
              <a:rPr lang="ar-IQ" sz="2800" b="1" dirty="0">
                <a:latin typeface="Arial" panose="020B0604020202020204" pitchFamily="34" charset="0"/>
                <a:cs typeface="Arial" panose="020B0604020202020204" pitchFamily="34" charset="0"/>
              </a:rPr>
              <a:t>لكلِّ شخص حقٌّ في حرِّية الفكر والوجدان </a:t>
            </a:r>
            <a:r>
              <a:rPr lang="ar-IQ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والدِّين.</a:t>
            </a:r>
          </a:p>
          <a:p>
            <a:pPr algn="r" rtl="1">
              <a:buFontTx/>
              <a:buChar char="-"/>
            </a:pPr>
            <a:r>
              <a:rPr lang="ar-IQ" sz="2800" b="1" dirty="0">
                <a:latin typeface="Arial" panose="020B0604020202020204" pitchFamily="34" charset="0"/>
                <a:cs typeface="Arial" panose="020B0604020202020204" pitchFamily="34" charset="0"/>
              </a:rPr>
              <a:t>لكلِّ فرد حقٌّ في </a:t>
            </a:r>
            <a:r>
              <a:rPr lang="ar-IQ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التملُّك.</a:t>
            </a:r>
          </a:p>
          <a:p>
            <a:pPr marL="0" indent="0" algn="r" rtl="1">
              <a:buNone/>
            </a:pPr>
            <a:r>
              <a:rPr lang="ar-IQ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(..........)</a:t>
            </a:r>
          </a:p>
          <a:p>
            <a:pPr algn="r" rtl="1">
              <a:buFontTx/>
              <a:buChar char="-"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78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177553" y="1172001"/>
            <a:ext cx="11967099" cy="95864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IQ" sz="4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الإعلان العالمي يعبر عن قمة تطور حقوق الإنسان التي وصل إليها البشر بعد مراحل كانت فيها حقوق الإنسان:</a:t>
            </a:r>
          </a:p>
          <a:p>
            <a:pPr marL="0" indent="0" algn="r" rtl="1">
              <a:buNone/>
            </a:pPr>
            <a:endParaRPr lang="ar-IQ" sz="4800" b="1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IQ" sz="4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قليلة ونادرة 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IQ" sz="4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حكراً على الطبقة الحاكمة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IQ" sz="4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غير شاملة أو غير عالمية</a:t>
            </a:r>
          </a:p>
          <a:p>
            <a:pPr marL="0" indent="0" algn="r" rtl="1">
              <a:buNone/>
            </a:pPr>
            <a:endParaRPr lang="en-US" sz="4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919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533617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brainstorming presentation.potx" id="{DE77CA07-3D7A-4CF2-AF02-587F794CB3CB}" vid="{13C2A94F-C0A1-4622-B71C-29A3B00D5E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brainstorming presentation</Template>
  <TotalTime>1252</TotalTime>
  <Words>243</Words>
  <Application>Microsoft Office PowerPoint</Application>
  <PresentationFormat>Widescreen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Palatino Linotype</vt:lpstr>
      <vt:lpstr>Wingdings</vt:lpstr>
      <vt:lpstr>Wingdings 2</vt:lpstr>
      <vt:lpstr>Presentation on brainstorming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الدبلوماسية الشعبية التركية تجاه المنطقة العربية بعد عام 2002</dc:title>
  <dc:creator>Maher</dc:creator>
  <cp:lastModifiedBy>Maher</cp:lastModifiedBy>
  <cp:revision>87</cp:revision>
  <dcterms:created xsi:type="dcterms:W3CDTF">2023-09-15T07:55:56Z</dcterms:created>
  <dcterms:modified xsi:type="dcterms:W3CDTF">2023-12-06T06:21:45Z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