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72" r:id="rId2"/>
    <p:sldId id="273" r:id="rId3"/>
    <p:sldId id="274" r:id="rId4"/>
    <p:sldId id="275" r:id="rId5"/>
    <p:sldId id="276" r:id="rId6"/>
    <p:sldId id="277" r:id="rId7"/>
    <p:sldId id="282" r:id="rId8"/>
    <p:sldId id="281" r:id="rId9"/>
    <p:sldId id="283" r:id="rId10"/>
    <p:sldId id="279" r:id="rId11"/>
    <p:sldId id="285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1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12/12/2023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185169"/>
            <a:ext cx="10468864" cy="1828800"/>
          </a:xfrm>
        </p:spPr>
        <p:txBody>
          <a:bodyPr>
            <a:normAutofit/>
          </a:bodyPr>
          <a:lstStyle/>
          <a:p>
            <a:r>
              <a:rPr lang="ar-IQ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مفهوم وتاريخ الديمقراطية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54749" y="3592520"/>
            <a:ext cx="3513821" cy="775293"/>
          </a:xfrm>
        </p:spPr>
        <p:txBody>
          <a:bodyPr>
            <a:normAutofit/>
          </a:bodyPr>
          <a:lstStyle/>
          <a:p>
            <a:r>
              <a:rPr lang="ar-IQ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م.م. أحمد عقيل عبد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7084" y="1068071"/>
            <a:ext cx="5415378" cy="1143000"/>
          </a:xfrm>
        </p:spPr>
        <p:txBody>
          <a:bodyPr>
            <a:noAutofit/>
          </a:bodyPr>
          <a:lstStyle/>
          <a:p>
            <a:r>
              <a:rPr lang="ar-IQ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أشكال الديمقراطية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616606" y="2211071"/>
            <a:ext cx="6575394" cy="121623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IQ" sz="5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ما هي أشكال الديمقراطية؟</a:t>
            </a:r>
            <a:endParaRPr lang="en-US" sz="5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7084" y="1068071"/>
            <a:ext cx="5415378" cy="1143000"/>
          </a:xfrm>
        </p:spPr>
        <p:txBody>
          <a:bodyPr>
            <a:noAutofit/>
          </a:bodyPr>
          <a:lstStyle/>
          <a:p>
            <a:r>
              <a:rPr lang="ar-IQ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أشكال الديمقراطية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616606" y="2211071"/>
            <a:ext cx="6575394" cy="121623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IQ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ما هي أشكال الديمقراطية؟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474347" y="3683701"/>
            <a:ext cx="7310761" cy="294791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IQ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الديمقراطية المباشرة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IQ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الديمقراطية النيابية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IQ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الديمقراطية شبه المباشرة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IQ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الديمقراطية الليبرالية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IQ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الديمقراطية التوافقية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الديمقراطية المباشرة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72326"/>
            <a:ext cx="11360459" cy="3275713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أقدم أنواع الديمقراطيات</a:t>
            </a:r>
            <a:r>
              <a:rPr lang="ar-IQ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وكانت متبعة في المدن اليونانية القديمة.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يتولى الشعب بنفسه شؤون الحكم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دون واسطة أحد من النواب أو الممثلين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تكون السلطات </a:t>
            </a:r>
            <a:r>
              <a:rPr lang="ar-IQ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التشريعية والتنفيذية والقضائية 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بيد الشعب جميعها.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بمعنى الشعب هو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الحاكم والمحكوم 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بالوقت نفسه.</a:t>
            </a:r>
          </a:p>
        </p:txBody>
      </p:sp>
    </p:spTree>
    <p:extLst>
      <p:ext uri="{BB962C8B-B14F-4D97-AF65-F5344CB8AC3E}">
        <p14:creationId xmlns:p14="http://schemas.microsoft.com/office/powerpoint/2010/main" val="34708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989" y="2024256"/>
            <a:ext cx="10972800" cy="3435511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IQ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الديمقراطية المباشرة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كانت منتشرة في الماضي ولكنها اختفت في الوقت الحاضر </a:t>
            </a:r>
            <a:r>
              <a:rPr lang="ar-IQ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لاستحالة تبيقها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من الناحية العملية في </a:t>
            </a:r>
            <a:r>
              <a:rPr lang="ar-IQ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الوقت الحاضر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ar-IQ" sz="8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لماذا؟</a:t>
            </a:r>
            <a:endParaRPr lang="en-US" sz="8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5" y="2095278"/>
            <a:ext cx="11816177" cy="253886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IQ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بسبب </a:t>
            </a:r>
            <a:r>
              <a:rPr lang="ar-IQ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ازدياد عدد المواطنين</a:t>
            </a:r>
            <a:r>
              <a:rPr lang="ar-IQ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وإستحالة جمعهم في مكان واحد لغرض القيام بمهام الحكم.</a:t>
            </a:r>
          </a:p>
          <a:p>
            <a:pPr algn="r" rtl="1">
              <a:lnSpc>
                <a:spcPct val="150000"/>
              </a:lnSpc>
            </a:pPr>
            <a:r>
              <a:rPr lang="ar-IQ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تعقيد الشؤون العامة وإستحالة</a:t>
            </a:r>
            <a:r>
              <a:rPr lang="ar-IQ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متابعة المشاكل التي اصبحت أكثر صعوبة وتعقيداً.</a:t>
            </a:r>
          </a:p>
          <a:p>
            <a:pPr algn="r" rtl="1">
              <a:lnSpc>
                <a:spcPct val="150000"/>
              </a:lnSpc>
            </a:pPr>
            <a:r>
              <a:rPr lang="ar-IQ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لا يمكن مناقشة بعض الأمور التي </a:t>
            </a:r>
            <a:r>
              <a:rPr lang="ar-IQ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تتطلب السرية</a:t>
            </a:r>
            <a:r>
              <a:rPr lang="ar-IQ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124" y="5504155"/>
            <a:ext cx="8284345" cy="872412"/>
          </a:xfrm>
        </p:spPr>
        <p:txBody>
          <a:bodyPr>
            <a:noAutofit/>
          </a:bodyPr>
          <a:lstStyle/>
          <a:p>
            <a:pPr algn="r" rtl="1"/>
            <a:r>
              <a:rPr lang="ar-IQ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مزايا هذا النوع من الديمقراطية...؟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07" y="2423750"/>
            <a:ext cx="11227293" cy="308040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ممارسة السلطة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بواسطة ممثلين أو نواب للشعب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بمعنى أن المواطنون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يملكون حق الانتخاب 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ومن ثم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ينتخبون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ممثلين عنهم.</a:t>
            </a:r>
          </a:p>
          <a:p>
            <a:pPr algn="r" rtl="1">
              <a:lnSpc>
                <a:spcPct val="150000"/>
              </a:lnSpc>
            </a:pP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يمارس الممثلين أو النواب السلطة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نيابة عن الشعب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59227" y="1140574"/>
            <a:ext cx="4675573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IQ" b="1" smtClean="0">
                <a:latin typeface="Arial" panose="020B0604020202020204" pitchFamily="34" charset="0"/>
                <a:cs typeface="Arial" panose="020B0604020202020204" pitchFamily="34" charset="0"/>
              </a:rPr>
              <a:t>الديمقراطية النيابية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7152"/>
            <a:ext cx="10972800" cy="1143000"/>
          </a:xfrm>
        </p:spPr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مزايا الديمقراطية النيابية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21404"/>
            <a:ext cx="10972800" cy="1979573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IQ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سهلة التطبيق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لاسيما في الدول كثيرة السكان.</a:t>
            </a:r>
          </a:p>
          <a:p>
            <a:pPr algn="r" rtl="1">
              <a:lnSpc>
                <a:spcPct val="150000"/>
              </a:lnSpc>
            </a:pP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يسمح </a:t>
            </a:r>
            <a:r>
              <a:rPr lang="ar-IQ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باختيار النواب الاصلح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أو ذوي الخبرة.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0923"/>
            <a:ext cx="10972800" cy="1143000"/>
          </a:xfrm>
        </p:spPr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الديمقراطية شبه المباشرة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35" y="2059767"/>
            <a:ext cx="10801165" cy="3408877"/>
          </a:xfrm>
        </p:spPr>
        <p:txBody>
          <a:bodyPr>
            <a:normAutofit/>
          </a:bodyPr>
          <a:lstStyle/>
          <a:p>
            <a:pPr algn="just" rtl="1"/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هذا النظام يكون بين </a:t>
            </a:r>
            <a:r>
              <a:rPr lang="ar-IQ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الديمقراطية المباشرة </a:t>
            </a:r>
            <a:r>
              <a:rPr lang="ar-IQ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IQ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الديمقراطية النيابية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1"/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بمعنى توجد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هيئة نيابية تمثل الشعب</a:t>
            </a:r>
            <a:r>
              <a:rPr lang="ar-IQ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وتقوم بممارسة السلطة.</a:t>
            </a:r>
          </a:p>
          <a:p>
            <a:pPr algn="just" rtl="1"/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يحتفظ الشعب ببعض الصلاحيات</a:t>
            </a:r>
            <a:r>
              <a:rPr lang="ar-IQ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يمارس من خلالها السلطة</a:t>
            </a:r>
          </a:p>
          <a:p>
            <a:pPr marL="0" indent="0" algn="just" rtl="1">
              <a:buNone/>
            </a:pPr>
            <a:r>
              <a:rPr lang="ar-IQ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وهذه الصلاحيات هي:</a:t>
            </a:r>
            <a:r>
              <a:rPr lang="ar-IQ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(حق الاستفتاء، الاعتراض الشعبي، الاقتراح الشعبي، حق إقالة النائب، حق حل البرلمان، حق عزل رئيس الجمهورية).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83906" y="5636935"/>
            <a:ext cx="8148221" cy="78417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IQ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عيوب هذا النوع من الديمقراطية...؟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60" y="2157421"/>
            <a:ext cx="11005351" cy="2485599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اختلاف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درجة الفهم 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والوعي لدى الناخبين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تؤثر على نتائج الاستفتاء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التكلفة المالية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العالية التي تتطلبها عملية الاستفتاء.</a:t>
            </a:r>
          </a:p>
          <a:p>
            <a:pPr algn="r" rtl="1">
              <a:lnSpc>
                <a:spcPct val="150000"/>
              </a:lnSpc>
            </a:pP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كثرة </a:t>
            </a:r>
            <a:r>
              <a:rPr lang="ar-IQ" sz="3600" dirty="0">
                <a:latin typeface="Arial" panose="020B0604020202020204" pitchFamily="34" charset="0"/>
                <a:cs typeface="Arial" panose="020B0604020202020204" pitchFamily="34" charset="0"/>
              </a:rPr>
              <a:t>الاستفتاء </a:t>
            </a:r>
            <a:r>
              <a:rPr lang="ar-IQ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تشعر المواطنين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بالملل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IQ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الديمقراطية الليبرالية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93" y="2459263"/>
            <a:ext cx="11378214" cy="2876217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الليبرالية هي مجموعة من الأفكار تركز على </a:t>
            </a:r>
            <a:r>
              <a:rPr lang="ar-IQ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الحريات الفردية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للإنسان.</a:t>
            </a:r>
          </a:p>
          <a:p>
            <a:pPr algn="just" rtl="1">
              <a:lnSpc>
                <a:spcPct val="150000"/>
              </a:lnSpc>
            </a:pP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والديمقراطية الليبرالية تولي اهتمام كبير لمبدأ </a:t>
            </a:r>
            <a:r>
              <a:rPr lang="ar-IQ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الحرية بمعناه الواسع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الحريات الفردية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الحريات السياسية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محاور محاضرة اليوم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9452" y="2334975"/>
            <a:ext cx="6752948" cy="4389120"/>
          </a:xfrm>
        </p:spPr>
        <p:txBody>
          <a:bodyPr>
            <a:normAutofit/>
          </a:bodyPr>
          <a:lstStyle/>
          <a:p>
            <a:pPr algn="r" rtl="1"/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من أين بدأت الديمقراطية؟</a:t>
            </a:r>
          </a:p>
          <a:p>
            <a:pPr algn="r" rtl="1"/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ما معنى الديمقراطية؟</a:t>
            </a:r>
          </a:p>
          <a:p>
            <a:pPr algn="r" rtl="1"/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ما أنواع الديمقراطية؟</a:t>
            </a:r>
          </a:p>
          <a:p>
            <a:pPr algn="r" rtl="1"/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نموذج ديمقراطية أثينا القديمة.</a:t>
            </a:r>
          </a:p>
          <a:p>
            <a:pPr algn="r" rtl="1"/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تطور الديمقراطية عبر العصور.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الديمقراطية التوافقية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20" y="2441508"/>
            <a:ext cx="11431480" cy="3027137"/>
          </a:xfrm>
        </p:spPr>
        <p:txBody>
          <a:bodyPr>
            <a:normAutofit/>
          </a:bodyPr>
          <a:lstStyle/>
          <a:p>
            <a:pPr algn="r" rtl="1"/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شكل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من أشكال الديمقراطية الليبرالية.</a:t>
            </a:r>
          </a:p>
          <a:p>
            <a:pPr algn="r" rtl="1"/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تعني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تقاسم السلطة</a:t>
            </a:r>
            <a:r>
              <a:rPr lang="ar-IQ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في المجتمعات المتعددة الاثنيات أو القوميات أو اللغات.</a:t>
            </a:r>
          </a:p>
          <a:p>
            <a:pPr algn="r" rtl="1"/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تعد </a:t>
            </a:r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وسيلة لتحقيق الاستقرار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السياسي.</a:t>
            </a:r>
          </a:p>
          <a:p>
            <a:pPr algn="r" rtl="1"/>
            <a:r>
              <a:rPr lang="ar-IQ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مثال</a:t>
            </a:r>
            <a:r>
              <a:rPr lang="ar-IQ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النمسا، سويسرا، هولندا.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53992" y="2858610"/>
            <a:ext cx="7137647" cy="161573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IQ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كانت في أثينا مؤسستين سياسيتين:-</a:t>
            </a:r>
          </a:p>
          <a:p>
            <a:pPr algn="r" rtl="1"/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22738" y="1309395"/>
            <a:ext cx="7412854" cy="11430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IQ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نموذج ديمقراطية أثينا القديمة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49374" y="4250319"/>
            <a:ext cx="5242265" cy="1955171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IQ" sz="4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الجمعية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IQ" sz="4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مجلس الخمسمائة</a:t>
            </a:r>
            <a:endParaRPr lang="en-US" sz="4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8576" y="1196400"/>
            <a:ext cx="11487704" cy="4929192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IQ" sz="4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الجمعية</a:t>
            </a:r>
          </a:p>
          <a:p>
            <a:pPr algn="justLow" rtl="1">
              <a:lnSpc>
                <a:spcPct val="150000"/>
              </a:lnSpc>
            </a:pPr>
            <a:r>
              <a:rPr lang="ar-IQ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أعلى هيئة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في الدولة.</a:t>
            </a:r>
          </a:p>
          <a:p>
            <a:pPr algn="justLow" rtl="1">
              <a:lnSpc>
                <a:spcPct val="150000"/>
              </a:lnSpc>
            </a:pPr>
            <a:r>
              <a:rPr lang="ar-IQ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العضوية فيه تقتصر على</a:t>
            </a:r>
            <a:r>
              <a:rPr lang="ar-IQ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المواطنين الاثنيين </a:t>
            </a:r>
            <a:r>
              <a:rPr lang="ar-IQ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الأحرار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ممن بلغت </a:t>
            </a:r>
            <a:r>
              <a:rPr lang="ar-IQ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اعمارهم </a:t>
            </a:r>
            <a:r>
              <a:rPr 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ar-IQ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عام 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ومن </a:t>
            </a:r>
            <a:r>
              <a:rPr lang="ar-IQ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الرجال فقط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Low" rtl="1">
              <a:lnSpc>
                <a:spcPct val="150000"/>
              </a:lnSpc>
            </a:pP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يمارس السلطة </a:t>
            </a:r>
            <a:r>
              <a:rPr lang="ar-IQ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بطريقة مباشرة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3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8576" y="1196399"/>
            <a:ext cx="11487704" cy="5506241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IQ" sz="4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مجلس الخمسمائة</a:t>
            </a:r>
          </a:p>
          <a:p>
            <a:pPr algn="just" rtl="1">
              <a:lnSpc>
                <a:spcPct val="150000"/>
              </a:lnSpc>
            </a:pPr>
            <a:r>
              <a:rPr lang="ar-IQ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أكثر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أهمية و</a:t>
            </a:r>
            <a:r>
              <a:rPr lang="ar-IQ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أقل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سلطة من الجمعية.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يتكون من 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ar-IQ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عضو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، تقوم </a:t>
            </a:r>
            <a:r>
              <a:rPr lang="ar-IQ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 قبيلة باختيار 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ar-IQ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عضو لتمثليها في المجلس.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مدة </a:t>
            </a:r>
            <a:r>
              <a:rPr lang="ar-IQ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العضوية سنة واحدة</a:t>
            </a:r>
            <a:r>
              <a:rPr lang="ar-IQ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وتعقد </a:t>
            </a:r>
            <a:r>
              <a:rPr lang="ar-IQ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الجلسات بصورة علنية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يقترح القوانين التي تقدم للجمعية، ويدرس مشاريع القوانين وتعديلها، يشرف على ميزانية الدولة، ومهام أخرى (يجمع بين السلطتين التشريعية والتنفيذية)</a:t>
            </a:r>
          </a:p>
        </p:txBody>
      </p:sp>
    </p:spTree>
    <p:extLst>
      <p:ext uri="{BB962C8B-B14F-4D97-AF65-F5344CB8AC3E}">
        <p14:creationId xmlns:p14="http://schemas.microsoft.com/office/powerpoint/2010/main" val="27575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65" y="446635"/>
            <a:ext cx="10972800" cy="1143000"/>
          </a:xfrm>
        </p:spPr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الديمقراطية في العصور الوسطى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76" y="1731146"/>
            <a:ext cx="11816178" cy="5126854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العصور الوسطى هي المدة التي شهدت فيها أوربا </a:t>
            </a:r>
            <a:r>
              <a:rPr lang="ar-IQ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اختفاء مفهوم الدولة والمواطنة</a:t>
            </a:r>
            <a:r>
              <a:rPr lang="ar-IQ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وانتشار مجموعة من </a:t>
            </a:r>
            <a:r>
              <a:rPr lang="ar-IQ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التقاليد والأفكار البدائية</a:t>
            </a: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اتسمت بوجود </a:t>
            </a:r>
            <a:r>
              <a:rPr lang="ar-IQ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الأنظمة الملكية</a:t>
            </a: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التي كانت تحكم بمقتضى (الحـق الإلهي المقدس) للملوك باعتبارهم </a:t>
            </a:r>
            <a:r>
              <a:rPr lang="ar-IQ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ظل الله في الأرض</a:t>
            </a:r>
            <a:r>
              <a:rPr lang="ar-IQ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وكانوا بمعنى أخر </a:t>
            </a:r>
            <a:r>
              <a:rPr lang="ar-IQ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(هم الدولة)</a:t>
            </a: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كان يعاون الملوك </a:t>
            </a:r>
            <a:r>
              <a:rPr lang="ar-IQ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IQ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الاقطاعيون</a:t>
            </a:r>
            <a:r>
              <a:rPr lang="ar-IQ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و</a:t>
            </a:r>
            <a:r>
              <a:rPr lang="ar-IQ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IQ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الكنيسة</a:t>
            </a:r>
            <a:r>
              <a:rPr lang="ar-IQ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في حكم الشعوب.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كانت </a:t>
            </a:r>
            <a:r>
              <a:rPr lang="ar-IQ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لدى الكنيسة سلطات إلى جانب سلطة الملوك</a:t>
            </a: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وتمثل ذلك بالخضوع لرجال الدين (</a:t>
            </a:r>
            <a:r>
              <a:rPr lang="ar-IQ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صكوك الغفران</a:t>
            </a:r>
            <a:r>
              <a:rPr lang="ar-IQ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، التجنيد في جيوش الكنيسة لملاحقة المعارضين، الحروب الصليبية ضد الإسلام).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ar-IQ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56" y="3394022"/>
            <a:ext cx="10972800" cy="1143000"/>
          </a:xfrm>
        </p:spPr>
        <p:txBody>
          <a:bodyPr>
            <a:normAutofit fontScale="90000"/>
          </a:bodyPr>
          <a:lstStyle/>
          <a:p>
            <a:pPr marL="685800" indent="-685800" algn="just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أدت هذه الأوضاع إلى </a:t>
            </a:r>
            <a:r>
              <a:rPr lang="ar-IQ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قيام ثورات</a:t>
            </a:r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 ضد </a:t>
            </a:r>
            <a:r>
              <a:rPr lang="ar-IQ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الأنظمة الملكية والكنيسة</a:t>
            </a:r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 في الدول الأوربية وإنتهاء تلك الحقبة المظلمة من تاريخ أوربا.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19" y="1935480"/>
            <a:ext cx="11798423" cy="4119091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بدأت المؤسسات السياسية الديمقراطية في انكلترا تقوم بوظائفها بعد أن استطاع البرلمان الانكليزي أن </a:t>
            </a:r>
            <a:r>
              <a:rPr lang="ar-IQ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يؤسس سلطة موازية لسلطة الملك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ar-IQ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انتصار الافكار الديمقراطية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باعلان </a:t>
            </a:r>
            <a:r>
              <a:rPr lang="ar-IQ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الاستقلال الأمريكي عام 1776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وفي </a:t>
            </a:r>
            <a:r>
              <a:rPr lang="ar-IQ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فرنسا استطاعت ثورة 1789 القضاء على مبدأ الحكم المطلق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القائم على النظريات الدينية لتحل محلها النظريات الديمقراطية.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363" y="-116132"/>
            <a:ext cx="12424725" cy="70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283" y="2352583"/>
            <a:ext cx="6678967" cy="2405847"/>
          </a:xfrm>
        </p:spPr>
        <p:txBody>
          <a:bodyPr>
            <a:normAutofit/>
          </a:bodyPr>
          <a:lstStyle/>
          <a:p>
            <a:pPr algn="ctr"/>
            <a:r>
              <a:rPr lang="ar-IQ" sz="7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شكراً</a:t>
            </a:r>
            <a:br>
              <a:rPr lang="ar-IQ" sz="7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sz="7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لحسن اصغائكم</a:t>
            </a:r>
            <a:endParaRPr lang="en-US" sz="7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9499" y="1023684"/>
            <a:ext cx="10972800" cy="1143000"/>
          </a:xfrm>
        </p:spPr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من أين بدأت الديمقراطية؟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65795"/>
            <a:ext cx="11366377" cy="2237025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بدأت الديمقراطية في اليونان القديمة حيث عرفت أول ديمقراطية بالعالم في </a:t>
            </a:r>
            <a:r>
              <a:rPr lang="ar-IQ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أثينا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IQ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وضع حاكم أثينا (بركليس) أسس النظام الديمقراطي عندما دعا بأن يحكم الشعب نفسه.</a:t>
            </a:r>
            <a:endParaRPr lang="ar-IQ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أصبح لكل </a:t>
            </a:r>
            <a:r>
              <a:rPr lang="ar-IQ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مواطن أثيني </a:t>
            </a:r>
            <a:r>
              <a:rPr lang="ar-IQ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الحق في المشاركة بالتصويت على القوانين والسياسات.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175" y="562045"/>
            <a:ext cx="10972800" cy="1143000"/>
          </a:xfrm>
        </p:spPr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 معنى الديمقراطية؟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554" y="2104156"/>
            <a:ext cx="11860567" cy="4216745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الديمقراطية مصطلح مشتق من اللفظ اليوناني القديم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Demoskratia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ar-IQ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Demos</a:t>
            </a:r>
            <a:r>
              <a:rPr lang="ar-IQ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ar-IQ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تعني شعب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Kratia</a:t>
            </a:r>
            <a:r>
              <a:rPr lang="ar-IQ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تعني الحكم</a:t>
            </a:r>
            <a:endParaRPr lang="ar-IQ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IQ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...... الديمقراطية تعني (حكم الشعب لنفسه)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8336132" y="3355759"/>
            <a:ext cx="1429305" cy="745725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8336131" y="4342660"/>
            <a:ext cx="1429305" cy="745725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5111" y="810620"/>
            <a:ext cx="10972800" cy="1143000"/>
          </a:xfrm>
        </p:spPr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تعريف الديمقراطية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8174" y="2432629"/>
            <a:ext cx="10972800" cy="1642221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IQ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هي اختيار الشعب لحكومته وغلبة السلطة الشعبية عليها.</a:t>
            </a:r>
          </a:p>
          <a:p>
            <a:pPr algn="r" rtl="1">
              <a:lnSpc>
                <a:spcPct val="150000"/>
              </a:lnSpc>
            </a:pPr>
            <a:r>
              <a:rPr lang="ar-IQ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سيطرة الشعب على الحكومة التي يختارها.</a:t>
            </a:r>
          </a:p>
          <a:p>
            <a:pPr algn="r" rtl="1">
              <a:lnSpc>
                <a:spcPct val="150000"/>
              </a:lnSpc>
            </a:pPr>
            <a:r>
              <a:rPr lang="ar-IQ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شكل من أشكال الحكم يمارس فيه مجموع المواطنين حكم الأغلبية.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6233" y="1624762"/>
            <a:ext cx="10972800" cy="4389120"/>
          </a:xfrm>
        </p:spPr>
        <p:txBody>
          <a:bodyPr>
            <a:normAutofit/>
          </a:bodyPr>
          <a:lstStyle/>
          <a:p>
            <a:pPr algn="just" rtl="1"/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النظام الذي يسمح باوسع مشاركة من جانب المواطنين سواء كان بصورة </a:t>
            </a:r>
            <a:r>
              <a:rPr lang="ar-IQ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مباشرة أو غير مباشرة</a:t>
            </a:r>
            <a:r>
              <a:rPr lang="ar-IQ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في التأثير في عملية صنع القرارات السياسية واختيار القادة السياسيين.</a:t>
            </a:r>
          </a:p>
          <a:p>
            <a:pPr algn="just" rtl="1"/>
            <a:endParaRPr lang="ar-IQ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r>
              <a:rPr lang="ar-IQ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الآن، المعنى المتفق عليه للديمقراطية هي (حكم الشعب بالشعب وللشعب)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4738" y="570923"/>
            <a:ext cx="8670524" cy="1143000"/>
          </a:xfrm>
        </p:spPr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لماذا تعد الديمقراطية أفضل أنظمة الحكم؟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4008" y="2192785"/>
            <a:ext cx="9543496" cy="88776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لكون </a:t>
            </a:r>
            <a:r>
              <a:rPr lang="ar-IQ" sz="4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الشعب</a:t>
            </a:r>
            <a:r>
              <a:rPr lang="ar-IQ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هو صاحب السلطة.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4738" y="570923"/>
            <a:ext cx="8670524" cy="1143000"/>
          </a:xfrm>
        </p:spPr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لماذا تعد الديمقراطية أفضل أنظمة الحكم؟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4008" y="2192785"/>
            <a:ext cx="9543496" cy="88776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لكون </a:t>
            </a:r>
            <a:r>
              <a:rPr lang="ar-IQ" sz="4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الشعب</a:t>
            </a:r>
            <a:r>
              <a:rPr lang="ar-IQ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هو صاحب السلطة.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4189730"/>
            <a:ext cx="11807301" cy="985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 2"/>
              <a:buNone/>
            </a:pPr>
            <a:r>
              <a:rPr lang="ar-IQ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جميع الأشخاص الذين يتمتعون </a:t>
            </a:r>
            <a:r>
              <a:rPr lang="ar-IQ" sz="4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بالحقوق السياسية </a:t>
            </a:r>
            <a:r>
              <a:rPr lang="ar-IQ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في إقليم معين.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9286043" y="3044512"/>
            <a:ext cx="1047565" cy="106532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 هو المبدأ الذي تقوم عليه الديمقراطية؟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26" y="2654572"/>
            <a:ext cx="11324948" cy="243233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IQ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تقوم الديمقراطية على مبدأ أساسي هو:- </a:t>
            </a:r>
            <a:r>
              <a:rPr lang="ar-IQ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إن السلطة في الدولة </a:t>
            </a:r>
            <a:r>
              <a:rPr lang="ar-IQ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مصدرها الشعب </a:t>
            </a:r>
            <a:r>
              <a:rPr lang="ar-IQ" sz="44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وهذا يعني:</a:t>
            </a:r>
            <a:r>
              <a:rPr lang="ar-IQ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أن سلطة الحاكم </a:t>
            </a:r>
            <a:r>
              <a:rPr lang="ar-IQ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تكون شرعية </a:t>
            </a:r>
            <a:r>
              <a:rPr lang="ar-IQ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إلا إذا كانت مستمدة من </a:t>
            </a:r>
            <a:r>
              <a:rPr lang="ar-IQ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رضا وقبول الشعب</a:t>
            </a:r>
            <a:r>
              <a:rPr lang="ar-IQ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570</TotalTime>
  <Words>848</Words>
  <Application>Microsoft Office PowerPoint</Application>
  <PresentationFormat>Widescreen</PresentationFormat>
  <Paragraphs>98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Palatino Linotype</vt:lpstr>
      <vt:lpstr>Times New Roman</vt:lpstr>
      <vt:lpstr>Wingdings</vt:lpstr>
      <vt:lpstr>Wingdings 2</vt:lpstr>
      <vt:lpstr>Presentation on brainstorming</vt:lpstr>
      <vt:lpstr>مفهوم وتاريخ الديمقراطية</vt:lpstr>
      <vt:lpstr>محاور محاضرة اليوم</vt:lpstr>
      <vt:lpstr>من أين بدأت الديمقراطية؟</vt:lpstr>
      <vt:lpstr>ما معنى الديمقراطية؟</vt:lpstr>
      <vt:lpstr>تعريف الديمقراطية</vt:lpstr>
      <vt:lpstr>PowerPoint Presentation</vt:lpstr>
      <vt:lpstr>لماذا تعد الديمقراطية أفضل أنظمة الحكم؟</vt:lpstr>
      <vt:lpstr>لماذا تعد الديمقراطية أفضل أنظمة الحكم؟</vt:lpstr>
      <vt:lpstr>ما هو المبدأ الذي تقوم عليه الديمقراطية؟</vt:lpstr>
      <vt:lpstr>أشكال الديمقراطية</vt:lpstr>
      <vt:lpstr>أشكال الديمقراطية</vt:lpstr>
      <vt:lpstr>الديمقراطية المباشرة</vt:lpstr>
      <vt:lpstr>PowerPoint Presentation</vt:lpstr>
      <vt:lpstr>PowerPoint Presentation</vt:lpstr>
      <vt:lpstr>ما هي مزايا هذا النوع من الديمقراطية...؟</vt:lpstr>
      <vt:lpstr>مزايا الديمقراطية النيابية</vt:lpstr>
      <vt:lpstr>الديمقراطية شبه المباشرة</vt:lpstr>
      <vt:lpstr>PowerPoint Presentation</vt:lpstr>
      <vt:lpstr>الديمقراطية الليبرالية</vt:lpstr>
      <vt:lpstr>الديمقراطية التوافقية</vt:lpstr>
      <vt:lpstr>PowerPoint Presentation</vt:lpstr>
      <vt:lpstr>PowerPoint Presentation</vt:lpstr>
      <vt:lpstr>PowerPoint Presentation</vt:lpstr>
      <vt:lpstr>الديمقراطية في العصور الوسطى</vt:lpstr>
      <vt:lpstr>أدت هذه الأوضاع إلى قيام ثورات ضد الأنظمة الملكية والكنيسة في الدول الأوربية وإنتهاء تلك الحقبة المظلمة من تاريخ أوربا.</vt:lpstr>
      <vt:lpstr>PowerPoint Presentation</vt:lpstr>
      <vt:lpstr>PowerPoint Presentation</vt:lpstr>
      <vt:lpstr>شكراً لحسن اصغائكم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Session</dc:title>
  <dc:creator>Maher</dc:creator>
  <cp:lastModifiedBy>Maher</cp:lastModifiedBy>
  <cp:revision>40</cp:revision>
  <dcterms:created xsi:type="dcterms:W3CDTF">2023-12-10T16:38:29Z</dcterms:created>
  <dcterms:modified xsi:type="dcterms:W3CDTF">2023-12-12T08:44:01Z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