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72" r:id="rId2"/>
    <p:sldId id="325" r:id="rId3"/>
    <p:sldId id="276" r:id="rId4"/>
    <p:sldId id="326" r:id="rId5"/>
    <p:sldId id="287" r:id="rId6"/>
    <p:sldId id="327" r:id="rId7"/>
    <p:sldId id="317" r:id="rId8"/>
    <p:sldId id="328" r:id="rId9"/>
    <p:sldId id="323" r:id="rId10"/>
    <p:sldId id="329" r:id="rId11"/>
    <p:sldId id="318" r:id="rId12"/>
    <p:sldId id="319" r:id="rId13"/>
    <p:sldId id="290" r:id="rId14"/>
    <p:sldId id="28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4" d="100"/>
          <a:sy n="54" d="100"/>
        </p:scale>
        <p:origin x="715" y="5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BD4573-58E7-4156-A133-2731F5F8D1A6}" type="datetimeFigureOut">
              <a:rPr lang="en-US" smtClean="0"/>
              <a:t>12/16/2023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12192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smtClean="0"/>
              <a:t>Click to edit Master title style</a:t>
            </a:r>
            <a:endParaRPr kumimoji="0" lang="en-US" dirty="0"/>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1A1D30-C0A0-4124-A783-34D9F15FA0FE}" type="datetime1">
              <a:rPr lang="en-US" smtClean="0"/>
              <a:t>12/16/2023</a:t>
            </a:fld>
            <a:endParaRPr lang="en-US"/>
          </a:p>
        </p:txBody>
      </p:sp>
      <p:sp>
        <p:nvSpPr>
          <p:cNvPr id="19" name="Footer Placeholder 18"/>
          <p:cNvSpPr>
            <a:spLocks noGrp="1"/>
          </p:cNvSpPr>
          <p:nvPr>
            <p:ph type="ftr" sz="quarter" idx="11"/>
          </p:nvPr>
        </p:nvSpPr>
        <p:spPr/>
        <p:txBody>
          <a:bodyPr/>
          <a:lstStyle/>
          <a:p>
            <a:r>
              <a:rPr lang="en-US" dirty="0" smtClean="0"/>
              <a:t>Add a footer</a:t>
            </a:r>
            <a:endParaRPr lang="en-US" dirty="0"/>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12/16/2023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12/16/2023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F28077-7188-48C5-8679-2287FAC952E9}" type="datetime1">
              <a:rPr lang="en-US" smtClean="0"/>
              <a:t>12/16/2023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12/16/2023</a:t>
            </a:fld>
            <a:endParaRPr lang="en-US"/>
          </a:p>
        </p:txBody>
      </p:sp>
      <p:sp>
        <p:nvSpPr>
          <p:cNvPr id="5" name="Footer Placeholder 4"/>
          <p:cNvSpPr>
            <a:spLocks noGrp="1"/>
          </p:cNvSpPr>
          <p:nvPr>
            <p:ph type="ftr" sz="quarter" idx="11"/>
          </p:nvPr>
        </p:nvSpPr>
        <p:spPr/>
        <p:txBody>
          <a:bodyPr/>
          <a:lstStyle/>
          <a:p>
            <a:r>
              <a:rPr lang="en-US" dirty="0" smtClean="0"/>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12/16/2023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12/16/2023</a:t>
            </a:fld>
            <a:endParaRPr lang="en-US"/>
          </a:p>
        </p:txBody>
      </p:sp>
      <p:sp>
        <p:nvSpPr>
          <p:cNvPr id="8" name="Footer Placeholder 7"/>
          <p:cNvSpPr>
            <a:spLocks noGrp="1"/>
          </p:cNvSpPr>
          <p:nvPr>
            <p:ph type="ftr" sz="quarter" idx="11"/>
          </p:nvPr>
        </p:nvSpPr>
        <p:spPr/>
        <p:txBody>
          <a:bodyPr/>
          <a:lstStyle/>
          <a:p>
            <a:r>
              <a:rPr lang="en-US" dirty="0" smtClean="0"/>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5660E0-FA77-4473-A859-74127B089143}" type="datetime1">
              <a:rPr lang="en-US" smtClean="0"/>
              <a:t>12/16/2023</a:t>
            </a:fld>
            <a:endParaRPr lang="en-US"/>
          </a:p>
        </p:txBody>
      </p:sp>
      <p:sp>
        <p:nvSpPr>
          <p:cNvPr id="4" name="Footer Placeholder 3"/>
          <p:cNvSpPr>
            <a:spLocks noGrp="1"/>
          </p:cNvSpPr>
          <p:nvPr>
            <p:ph type="ftr" sz="quarter" idx="11"/>
          </p:nvPr>
        </p:nvSpPr>
        <p:spPr/>
        <p:txBody>
          <a:bodyPr/>
          <a:lstStyle/>
          <a:p>
            <a:r>
              <a:rPr lang="en-US" dirty="0" smtClean="0"/>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12/16/2023</a:t>
            </a:fld>
            <a:endParaRPr lang="en-US"/>
          </a:p>
        </p:txBody>
      </p:sp>
      <p:sp>
        <p:nvSpPr>
          <p:cNvPr id="3" name="Footer Placeholder 2"/>
          <p:cNvSpPr>
            <a:spLocks noGrp="1"/>
          </p:cNvSpPr>
          <p:nvPr>
            <p:ph type="ftr" sz="quarter" idx="11"/>
          </p:nvPr>
        </p:nvSpPr>
        <p:spPr/>
        <p:txBody>
          <a:bodyPr/>
          <a:lstStyle/>
          <a:p>
            <a:r>
              <a:rPr lang="en-US" dirty="0" smtClean="0"/>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12/16/2023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3" name="Picture Placeholder 2" descr="An empty placeholder to add an image. Click on the placeholder and select the image that you wish to add"/>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12/16/2023</a:t>
            </a:fld>
            <a:endParaRPr lang="en-US"/>
          </a:p>
        </p:txBody>
      </p:sp>
      <p:sp>
        <p:nvSpPr>
          <p:cNvPr id="6" name="Footer Placeholder 5"/>
          <p:cNvSpPr>
            <a:spLocks noGrp="1"/>
          </p:cNvSpPr>
          <p:nvPr>
            <p:ph type="ftr" sz="quarter" idx="11"/>
          </p:nvPr>
        </p:nvSpPr>
        <p:spPr/>
        <p:txBody>
          <a:bodyPr/>
          <a:lstStyle/>
          <a:p>
            <a:r>
              <a:rPr lang="en-US" dirty="0" smtClean="0"/>
              <a:t>Add a footer</a:t>
            </a:r>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401CF334-2D5C-4859-84A6-CA7E6E43FAEB}" type="slidenum">
              <a:rPr lang="en-US" smtClean="0"/>
              <a:t>‹#›</a:t>
            </a:fld>
            <a:endParaRPr lang="en-US"/>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9028" y="-7144"/>
            <a:ext cx="12240731"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grpSp>
      </p:gr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dirty="0"/>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smtClean="0"/>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12/16/2023</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smtClean="0"/>
              <a:t>Add a footer</a:t>
            </a:r>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txBox="1">
            <a:spLocks/>
          </p:cNvSpPr>
          <p:nvPr/>
        </p:nvSpPr>
        <p:spPr>
          <a:xfrm>
            <a:off x="674282" y="2676239"/>
            <a:ext cx="10972800" cy="1143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tx2"/>
                </a:solidFill>
                <a:effectLst/>
                <a:latin typeface="+mj-lt"/>
                <a:ea typeface="+mj-ea"/>
                <a:cs typeface="+mj-cs"/>
              </a:defRPr>
            </a:lvl1pPr>
          </a:lstStyle>
          <a:p>
            <a:pPr algn="ctr" rtl="1">
              <a:lnSpc>
                <a:spcPct val="150000"/>
              </a:lnSpc>
            </a:pPr>
            <a:r>
              <a:rPr lang="ar-IQ" sz="4800" dirty="0" smtClean="0">
                <a:solidFill>
                  <a:schemeClr val="tx1"/>
                </a:solidFill>
                <a:latin typeface="Arial" panose="020B0604020202020204" pitchFamily="34" charset="0"/>
                <a:cs typeface="Arial" panose="020B0604020202020204" pitchFamily="34" charset="0"/>
              </a:rPr>
              <a:t>الفصل الثالث</a:t>
            </a:r>
            <a:br>
              <a:rPr lang="ar-IQ" sz="4800" dirty="0" smtClean="0">
                <a:solidFill>
                  <a:schemeClr val="tx1"/>
                </a:solidFill>
                <a:latin typeface="Arial" panose="020B0604020202020204" pitchFamily="34" charset="0"/>
                <a:cs typeface="Arial" panose="020B0604020202020204" pitchFamily="34" charset="0"/>
              </a:rPr>
            </a:br>
            <a:r>
              <a:rPr lang="ar-IQ" sz="4800" dirty="0" smtClean="0">
                <a:solidFill>
                  <a:schemeClr val="tx1"/>
                </a:solidFill>
                <a:latin typeface="Arial" panose="020B0604020202020204" pitchFamily="34" charset="0"/>
                <a:cs typeface="Arial" panose="020B0604020202020204" pitchFamily="34" charset="0"/>
              </a:rPr>
              <a:t>الجرائم البيئية لنظام البعث في العراق</a:t>
            </a:r>
            <a:endParaRPr lang="en-US" sz="4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29894" y="2924814"/>
            <a:ext cx="10972800" cy="1143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tx2"/>
                </a:solidFill>
                <a:effectLst/>
                <a:latin typeface="+mj-lt"/>
                <a:ea typeface="+mj-ea"/>
                <a:cs typeface="+mj-cs"/>
              </a:defRPr>
            </a:lvl1pPr>
          </a:lstStyle>
          <a:p>
            <a:pPr algn="ctr" rtl="1">
              <a:lnSpc>
                <a:spcPct val="150000"/>
              </a:lnSpc>
            </a:pPr>
            <a:r>
              <a:rPr lang="ar-IQ" sz="4400" dirty="0" smtClean="0">
                <a:solidFill>
                  <a:schemeClr val="tx1"/>
                </a:solidFill>
                <a:latin typeface="Arial" panose="020B0604020202020204" pitchFamily="34" charset="0"/>
                <a:cs typeface="Arial" panose="020B0604020202020204" pitchFamily="34" charset="0"/>
              </a:rPr>
              <a:t>ما المقصود بسياسة الأرض المحروقة؟ ومع من أتبع النظام تلك السياسة؟  وما هي أبرز الحوادث والأمثلة على ذلك؟</a:t>
            </a:r>
            <a:endParaRPr lang="en-US"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796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301842" y="1124043"/>
            <a:ext cx="11816179" cy="5232369"/>
          </a:xfrm>
        </p:spPr>
        <p:txBody>
          <a:bodyPr>
            <a:noAutofit/>
          </a:bodyPr>
          <a:lstStyle/>
          <a:p>
            <a:pPr marL="541338" indent="0" algn="just" rtl="1">
              <a:buNone/>
            </a:pPr>
            <a:r>
              <a:rPr lang="ar-IQ" sz="4800" b="1" dirty="0" smtClean="0">
                <a:solidFill>
                  <a:srgbClr val="0000FF"/>
                </a:solidFill>
                <a:latin typeface="Arial" panose="020B0604020202020204" pitchFamily="34" charset="0"/>
                <a:cs typeface="Arial" panose="020B0604020202020204" pitchFamily="34" charset="0"/>
              </a:rPr>
              <a:t>ثانياً: تدمير المدن والقرى (سياسة الأرض المحروقة)</a:t>
            </a:r>
          </a:p>
          <a:p>
            <a:pPr marL="541338" indent="0" algn="just" rtl="1">
              <a:buNone/>
            </a:pPr>
            <a:r>
              <a:rPr lang="ar-IQ" sz="3200" b="1" dirty="0">
                <a:latin typeface="Arial" panose="020B0604020202020204" pitchFamily="34" charset="0"/>
                <a:cs typeface="Arial" panose="020B0604020202020204" pitchFamily="34" charset="0"/>
              </a:rPr>
              <a:t>سياسة الارض المحروقة هي مصطلح عسكري يعني احراق </a:t>
            </a:r>
            <a:r>
              <a:rPr lang="ar-IQ" sz="3200" b="1" dirty="0" smtClean="0">
                <a:latin typeface="Arial" panose="020B0604020202020204" pitchFamily="34" charset="0"/>
                <a:cs typeface="Arial" panose="020B0604020202020204" pitchFamily="34" charset="0"/>
              </a:rPr>
              <a:t>وتدمير كل </a:t>
            </a:r>
            <a:r>
              <a:rPr lang="ar-IQ" sz="3200" b="1" dirty="0">
                <a:latin typeface="Arial" panose="020B0604020202020204" pitchFamily="34" charset="0"/>
                <a:cs typeface="Arial" panose="020B0604020202020204" pitchFamily="34" charset="0"/>
              </a:rPr>
              <a:t>ما يمكن ان يستفيد منه </a:t>
            </a:r>
            <a:r>
              <a:rPr lang="ar-IQ" sz="3200" b="1" dirty="0" smtClean="0">
                <a:latin typeface="Arial" panose="020B0604020202020204" pitchFamily="34" charset="0"/>
                <a:cs typeface="Arial" panose="020B0604020202020204" pitchFamily="34" charset="0"/>
              </a:rPr>
              <a:t>العدو.</a:t>
            </a:r>
            <a:r>
              <a:rPr lang="ar-IQ" sz="3200" b="1" dirty="0" smtClean="0">
                <a:latin typeface="Arial" panose="020B0604020202020204" pitchFamily="34" charset="0"/>
                <a:cs typeface="Arial" panose="020B0604020202020204" pitchFamily="34" charset="0"/>
              </a:rPr>
              <a:t> </a:t>
            </a:r>
            <a:r>
              <a:rPr lang="ar-IQ" sz="3600" b="1" dirty="0" smtClean="0">
                <a:latin typeface="Arial" panose="020B0604020202020204" pitchFamily="34" charset="0"/>
                <a:cs typeface="Arial" panose="020B0604020202020204" pitchFamily="34" charset="0"/>
              </a:rPr>
              <a:t>اتبع </a:t>
            </a:r>
            <a:r>
              <a:rPr lang="ar-IQ" sz="3600" b="1" dirty="0" smtClean="0">
                <a:latin typeface="Arial" panose="020B0604020202020204" pitchFamily="34" charset="0"/>
                <a:cs typeface="Arial" panose="020B0604020202020204" pitchFamily="34" charset="0"/>
              </a:rPr>
              <a:t>النظام البعثي سياسة </a:t>
            </a:r>
            <a:r>
              <a:rPr lang="ar-IQ" sz="3600" b="1" dirty="0" smtClean="0">
                <a:solidFill>
                  <a:srgbClr val="FF0000"/>
                </a:solidFill>
                <a:latin typeface="Arial" panose="020B0604020202020204" pitchFamily="34" charset="0"/>
                <a:cs typeface="Arial" panose="020B0604020202020204" pitchFamily="34" charset="0"/>
              </a:rPr>
              <a:t>الأرض المحروقة </a:t>
            </a:r>
            <a:r>
              <a:rPr lang="ar-IQ" sz="3600" b="1" dirty="0" smtClean="0">
                <a:latin typeface="Arial" panose="020B0604020202020204" pitchFamily="34" charset="0"/>
                <a:cs typeface="Arial" panose="020B0604020202020204" pitchFamily="34" charset="0"/>
              </a:rPr>
              <a:t>مع المدن والقرى التي عارضت حكمه، </a:t>
            </a:r>
            <a:r>
              <a:rPr lang="ar-IQ" sz="3600" b="1" dirty="0" smtClean="0">
                <a:solidFill>
                  <a:srgbClr val="FF0000"/>
                </a:solidFill>
                <a:latin typeface="Arial" panose="020B0604020202020204" pitchFamily="34" charset="0"/>
                <a:cs typeface="Arial" panose="020B0604020202020204" pitchFamily="34" charset="0"/>
              </a:rPr>
              <a:t>وبناءً على ذلك قام</a:t>
            </a:r>
            <a:r>
              <a:rPr lang="ar-IQ" sz="3600" b="1" dirty="0" smtClean="0">
                <a:latin typeface="Arial" panose="020B0604020202020204" pitchFamily="34" charset="0"/>
                <a:cs typeface="Arial" panose="020B0604020202020204" pitchFamily="34" charset="0"/>
              </a:rPr>
              <a:t>:</a:t>
            </a:r>
          </a:p>
          <a:p>
            <a:pPr marL="541338" indent="0" algn="just" rtl="1">
              <a:buNone/>
            </a:pPr>
            <a:r>
              <a:rPr lang="ar-IQ" sz="3600" dirty="0" smtClean="0">
                <a:latin typeface="Arial" panose="020B0604020202020204" pitchFamily="34" charset="0"/>
                <a:cs typeface="Arial" panose="020B0604020202020204" pitchFamily="34" charset="0"/>
              </a:rPr>
              <a:t>بــ (تسميم مياه الشرب، ردم الابار، احراق المحاصيل الزراعية، قتل الماشية والحيوانات، تدمير المؤن الغذائية)</a:t>
            </a:r>
          </a:p>
          <a:p>
            <a:pPr marL="541338" indent="0" algn="just" rtl="1">
              <a:buNone/>
            </a:pPr>
            <a:r>
              <a:rPr lang="ar-IQ" sz="3600" b="1" dirty="0" smtClean="0">
                <a:solidFill>
                  <a:srgbClr val="FF0000"/>
                </a:solidFill>
                <a:latin typeface="Arial" panose="020B0604020202020204" pitchFamily="34" charset="0"/>
                <a:cs typeface="Arial" panose="020B0604020202020204" pitchFamily="34" charset="0"/>
              </a:rPr>
              <a:t>مثال ذلك</a:t>
            </a:r>
            <a:r>
              <a:rPr lang="ar-IQ" sz="3600" b="1" dirty="0" smtClean="0">
                <a:latin typeface="Arial" panose="020B0604020202020204" pitchFamily="34" charset="0"/>
                <a:cs typeface="Arial" panose="020B0604020202020204" pitchFamily="34" charset="0"/>
              </a:rPr>
              <a:t>: </a:t>
            </a:r>
          </a:p>
          <a:p>
            <a:pPr marL="541338" indent="0" algn="just" rtl="1">
              <a:buNone/>
            </a:pPr>
            <a:r>
              <a:rPr lang="ar-IQ" sz="3600" dirty="0" smtClean="0">
                <a:latin typeface="Arial" panose="020B0604020202020204" pitchFamily="34" charset="0"/>
                <a:cs typeface="Arial" panose="020B0604020202020204" pitchFamily="34" charset="0"/>
              </a:rPr>
              <a:t>ما حصل في الانتفاضة الشعبانية، تدمير قرية آل جويبر، معركة نهر جاسم، حرق ابار النفط.</a:t>
            </a:r>
            <a:endParaRPr lang="ar-IQ" sz="3600" dirty="0">
              <a:latin typeface="Arial" panose="020B0604020202020204" pitchFamily="34" charset="0"/>
              <a:cs typeface="Arial" panose="020B0604020202020204" pitchFamily="34" charset="0"/>
            </a:endParaRPr>
          </a:p>
          <a:p>
            <a:pPr marL="541338" indent="0" algn="just" rtl="1">
              <a:buNone/>
            </a:pPr>
            <a:endParaRPr lang="ar-IQ" sz="36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172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01842" y="1124043"/>
            <a:ext cx="11816179" cy="5232369"/>
          </a:xfrm>
        </p:spPr>
        <p:txBody>
          <a:bodyPr>
            <a:noAutofit/>
          </a:bodyPr>
          <a:lstStyle/>
          <a:p>
            <a:pPr marL="541338" indent="0" algn="just" rtl="1">
              <a:buNone/>
            </a:pPr>
            <a:r>
              <a:rPr lang="ar-IQ" sz="5400" b="1" dirty="0" smtClean="0">
                <a:solidFill>
                  <a:srgbClr val="0000FF"/>
                </a:solidFill>
                <a:latin typeface="Arial" panose="020B0604020202020204" pitchFamily="34" charset="0"/>
                <a:cs typeface="Arial" panose="020B0604020202020204" pitchFamily="34" charset="0"/>
              </a:rPr>
              <a:t>ثالثاً: تجفيف الأهوار</a:t>
            </a:r>
          </a:p>
          <a:p>
            <a:pPr marL="541338" indent="0" algn="just" rtl="1">
              <a:buNone/>
            </a:pPr>
            <a:r>
              <a:rPr lang="ar-IQ" sz="3600" dirty="0" smtClean="0">
                <a:latin typeface="Arial" panose="020B0604020202020204" pitchFamily="34" charset="0"/>
                <a:cs typeface="Arial" panose="020B0604020202020204" pitchFamily="34" charset="0"/>
              </a:rPr>
              <a:t>قام النظام في أوائل التسعينيات بتجفيف الاهوار عبر اقامة السدود والقنوات المائية لمنع وصول المياه إلى سكان الاهوار، </a:t>
            </a:r>
            <a:r>
              <a:rPr lang="ar-IQ" sz="3600" b="1" dirty="0" smtClean="0">
                <a:solidFill>
                  <a:srgbClr val="FF0000"/>
                </a:solidFill>
                <a:latin typeface="Arial" panose="020B0604020202020204" pitchFamily="34" charset="0"/>
                <a:cs typeface="Arial" panose="020B0604020202020204" pitchFamily="34" charset="0"/>
              </a:rPr>
              <a:t>مما ادى إلى...........؟</a:t>
            </a:r>
            <a:r>
              <a:rPr lang="ar-IQ" sz="3600" dirty="0" smtClean="0">
                <a:latin typeface="Arial" panose="020B0604020202020204" pitchFamily="34" charset="0"/>
                <a:cs typeface="Arial" panose="020B0604020202020204" pitchFamily="34" charset="0"/>
              </a:rPr>
              <a:t>:</a:t>
            </a:r>
          </a:p>
          <a:p>
            <a:pPr marL="1112838" indent="-571500" algn="just" rtl="1">
              <a:lnSpc>
                <a:spcPct val="150000"/>
              </a:lnSpc>
              <a:buFont typeface="Wingdings" panose="05000000000000000000" pitchFamily="2" charset="2"/>
              <a:buChar char="q"/>
            </a:pPr>
            <a:r>
              <a:rPr lang="ar-IQ" sz="3600" b="1" dirty="0" smtClean="0">
                <a:latin typeface="Arial" panose="020B0604020202020204" pitchFamily="34" charset="0"/>
                <a:cs typeface="Arial" panose="020B0604020202020204" pitchFamily="34" charset="0"/>
              </a:rPr>
              <a:t>الاضرار </a:t>
            </a:r>
            <a:r>
              <a:rPr lang="ar-IQ" sz="3600" b="1" dirty="0">
                <a:latin typeface="Arial" panose="020B0604020202020204" pitchFamily="34" charset="0"/>
                <a:cs typeface="Arial" panose="020B0604020202020204" pitchFamily="34" charset="0"/>
              </a:rPr>
              <a:t>بالبيئة وانقراض العديد من الكائنات الحية.</a:t>
            </a:r>
          </a:p>
          <a:p>
            <a:pPr marL="1112838" indent="-571500" algn="just" rtl="1">
              <a:buFont typeface="Wingdings" panose="05000000000000000000" pitchFamily="2" charset="2"/>
              <a:buChar char="q"/>
            </a:pPr>
            <a:r>
              <a:rPr lang="ar-IQ" sz="3600" b="1" dirty="0">
                <a:latin typeface="Arial" panose="020B0604020202020204" pitchFamily="34" charset="0"/>
                <a:cs typeface="Arial" panose="020B0604020202020204" pitchFamily="34" charset="0"/>
              </a:rPr>
              <a:t>اجبار السكان على ترك موطنهم قسراً والنزوح إلى مناطق أخرى ليكونوا لاجئين</a:t>
            </a:r>
            <a:r>
              <a:rPr lang="ar-IQ" sz="3600" b="1" dirty="0" smtClean="0">
                <a:latin typeface="Arial" panose="020B0604020202020204" pitchFamily="34" charset="0"/>
                <a:cs typeface="Arial" panose="020B0604020202020204" pitchFamily="34" charset="0"/>
              </a:rPr>
              <a:t>.</a:t>
            </a:r>
            <a:r>
              <a:rPr lang="ar-IQ" sz="3600" b="1" dirty="0" smtClean="0">
                <a:solidFill>
                  <a:schemeClr val="bg1"/>
                </a:solidFill>
                <a:latin typeface="Arial" panose="020B0604020202020204" pitchFamily="34" charset="0"/>
                <a:cs typeface="Arial" panose="020B0604020202020204" pitchFamily="34" charset="0"/>
              </a:rPr>
              <a:t> </a:t>
            </a:r>
            <a:r>
              <a:rPr lang="ar-IQ" sz="3600" b="1" dirty="0" smtClean="0">
                <a:solidFill>
                  <a:schemeClr val="bg1"/>
                </a:solidFill>
                <a:latin typeface="Arial" panose="020B0604020202020204" pitchFamily="34" charset="0"/>
                <a:cs typeface="Arial" panose="020B0604020202020204" pitchFamily="34" charset="0"/>
              </a:rPr>
              <a:t>العديد من الكائنات الحية.</a:t>
            </a:r>
          </a:p>
          <a:p>
            <a:pPr marL="541338" indent="0" algn="just" rtl="1">
              <a:buNone/>
            </a:pPr>
            <a:r>
              <a:rPr lang="ar-IQ" sz="3600" b="1" dirty="0" smtClean="0">
                <a:solidFill>
                  <a:schemeClr val="bg1"/>
                </a:solidFill>
                <a:latin typeface="Arial" panose="020B0604020202020204" pitchFamily="34" charset="0"/>
                <a:cs typeface="Arial" panose="020B0604020202020204" pitchFamily="34" charset="0"/>
              </a:rPr>
              <a:t>بار </a:t>
            </a:r>
            <a:r>
              <a:rPr lang="ar-IQ" sz="3600" b="1" dirty="0" smtClean="0">
                <a:solidFill>
                  <a:schemeClr val="bg1"/>
                </a:solidFill>
                <a:latin typeface="Arial" panose="020B0604020202020204" pitchFamily="34" charset="0"/>
                <a:cs typeface="Arial" panose="020B0604020202020204" pitchFamily="34" charset="0"/>
              </a:rPr>
              <a:t>السكان على ترك موطنهم قسراً والنزوح إلى مناطق أخرى ليكونوا لاجئين.</a:t>
            </a:r>
          </a:p>
          <a:p>
            <a:pPr marL="541338" indent="0" algn="just" rtl="1">
              <a:buNone/>
            </a:pPr>
            <a:endParaRPr lang="ar-IQ" sz="3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6092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75821" y="1417006"/>
            <a:ext cx="11816179" cy="5232369"/>
          </a:xfrm>
        </p:spPr>
        <p:txBody>
          <a:bodyPr>
            <a:noAutofit/>
          </a:bodyPr>
          <a:lstStyle/>
          <a:p>
            <a:pPr marL="541338" indent="0" algn="just" rtl="1">
              <a:buNone/>
            </a:pPr>
            <a:r>
              <a:rPr lang="ar-IQ" sz="4800" b="1" dirty="0" smtClean="0">
                <a:solidFill>
                  <a:srgbClr val="0000FF"/>
                </a:solidFill>
                <a:latin typeface="Arial" panose="020B0604020202020204" pitchFamily="34" charset="0"/>
                <a:cs typeface="Arial" panose="020B0604020202020204" pitchFamily="34" charset="0"/>
              </a:rPr>
              <a:t>رابعاً: تجريف بساتين النخيل والأشجار والمزروعات</a:t>
            </a:r>
          </a:p>
          <a:p>
            <a:pPr marL="1112838" indent="-571500" algn="just" rtl="1">
              <a:buFont typeface="Wingdings" panose="05000000000000000000" pitchFamily="2" charset="2"/>
              <a:buChar char="q"/>
            </a:pPr>
            <a:r>
              <a:rPr lang="ar-IQ" sz="3600" dirty="0" smtClean="0">
                <a:latin typeface="Arial" panose="020B0604020202020204" pitchFamily="34" charset="0"/>
                <a:cs typeface="Arial" panose="020B0604020202020204" pitchFamily="34" charset="0"/>
              </a:rPr>
              <a:t>اسهمت حروب البعث في اتلاف أكبر غابات النخيل الممتدة على طول شط العرب نتيجة قذائف الهاونات.</a:t>
            </a:r>
          </a:p>
          <a:p>
            <a:pPr marL="1112838" indent="-571500" algn="just" rtl="1">
              <a:buFont typeface="Wingdings" panose="05000000000000000000" pitchFamily="2" charset="2"/>
              <a:buChar char="q"/>
            </a:pPr>
            <a:r>
              <a:rPr lang="ar-IQ" sz="3600" dirty="0" smtClean="0">
                <a:latin typeface="Arial" panose="020B0604020202020204" pitchFamily="34" charset="0"/>
                <a:cs typeface="Arial" panose="020B0604020202020204" pitchFamily="34" charset="0"/>
              </a:rPr>
              <a:t>كما قام بردم مياه مجاري المبازل لتهيئة الأرض لحركة المدرعات مما أدى إلى زيادة مستويات الملوحة وموت النخيل.</a:t>
            </a:r>
            <a:endParaRPr lang="ar-IQ" sz="3600" dirty="0">
              <a:latin typeface="Arial" panose="020B0604020202020204" pitchFamily="34" charset="0"/>
              <a:cs typeface="Arial" panose="020B0604020202020204" pitchFamily="34" charset="0"/>
            </a:endParaRPr>
          </a:p>
          <a:p>
            <a:pPr marL="1112838" indent="-571500" algn="just" rtl="1">
              <a:buFont typeface="Wingdings" panose="05000000000000000000" pitchFamily="2" charset="2"/>
              <a:buChar char="q"/>
            </a:pPr>
            <a:r>
              <a:rPr lang="ar-IQ" sz="3600" dirty="0" smtClean="0">
                <a:latin typeface="Arial" panose="020B0604020202020204" pitchFamily="34" charset="0"/>
                <a:cs typeface="Arial" panose="020B0604020202020204" pitchFamily="34" charset="0"/>
              </a:rPr>
              <a:t>تعرضت مساحات شاسعة من المحافظات إلى تجريف بساتين النخيل والاشجار مثل البصرة والدجيل وكربلاء وذي قار وكربلاء.</a:t>
            </a:r>
          </a:p>
        </p:txBody>
      </p:sp>
    </p:spTree>
    <p:extLst>
      <p:ext uri="{BB962C8B-B14F-4D97-AF65-F5344CB8AC3E}">
        <p14:creationId xmlns:p14="http://schemas.microsoft.com/office/powerpoint/2010/main" val="32329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3783" y="2311494"/>
            <a:ext cx="10972800" cy="2606735"/>
          </a:xfrm>
        </p:spPr>
        <p:txBody>
          <a:bodyPr>
            <a:normAutofit/>
          </a:bodyPr>
          <a:lstStyle/>
          <a:p>
            <a:pPr marL="0" indent="0" algn="ctr">
              <a:buNone/>
            </a:pPr>
            <a:r>
              <a:rPr lang="ar-IQ" sz="6000" b="1" dirty="0" smtClean="0">
                <a:latin typeface="Arial" panose="020B0604020202020204" pitchFamily="34" charset="0"/>
                <a:cs typeface="Arial" panose="020B0604020202020204" pitchFamily="34" charset="0"/>
              </a:rPr>
              <a:t>شكراً </a:t>
            </a:r>
          </a:p>
          <a:p>
            <a:pPr marL="0" indent="0" algn="ctr">
              <a:buNone/>
            </a:pPr>
            <a:r>
              <a:rPr lang="ar-IQ" sz="6000" b="1" dirty="0" smtClean="0">
                <a:latin typeface="Arial" panose="020B0604020202020204" pitchFamily="34" charset="0"/>
                <a:cs typeface="Arial" panose="020B0604020202020204" pitchFamily="34" charset="0"/>
              </a:rPr>
              <a:t>لحسن استماعكم</a:t>
            </a:r>
            <a:endParaRPr lang="en-US"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7067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0" y="2445420"/>
            <a:ext cx="12118020" cy="1143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tx2"/>
                </a:solidFill>
                <a:effectLst/>
                <a:latin typeface="+mj-lt"/>
                <a:ea typeface="+mj-ea"/>
                <a:cs typeface="+mj-cs"/>
              </a:defRPr>
            </a:lvl1pPr>
          </a:lstStyle>
          <a:p>
            <a:pPr algn="ctr" rtl="1">
              <a:lnSpc>
                <a:spcPct val="150000"/>
              </a:lnSpc>
            </a:pPr>
            <a:r>
              <a:rPr lang="ar-IQ" sz="4800" dirty="0" smtClean="0">
                <a:solidFill>
                  <a:srgbClr val="0000FF"/>
                </a:solidFill>
                <a:latin typeface="Arial" panose="020B0604020202020204" pitchFamily="34" charset="0"/>
                <a:cs typeface="Arial" panose="020B0604020202020204" pitchFamily="34" charset="0"/>
              </a:rPr>
              <a:t>ما الجرائم البيئية التي قام بها النظام البعثي في العراق؟</a:t>
            </a:r>
            <a:endParaRPr lang="en-US" sz="48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788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3985" y="1372618"/>
            <a:ext cx="11611992" cy="4167047"/>
          </a:xfrm>
        </p:spPr>
        <p:txBody>
          <a:bodyPr>
            <a:noAutofit/>
          </a:bodyPr>
          <a:lstStyle/>
          <a:p>
            <a:pPr marL="541338" indent="0" algn="r" rtl="1">
              <a:buNone/>
            </a:pPr>
            <a:r>
              <a:rPr lang="ar-IQ" sz="4000" b="1" dirty="0" smtClean="0">
                <a:latin typeface="Arial" panose="020B0604020202020204" pitchFamily="34" charset="0"/>
                <a:cs typeface="Arial" panose="020B0604020202020204" pitchFamily="34" charset="0"/>
              </a:rPr>
              <a:t>الجرائم البيئية لنظام حزب البعث في العراق:</a:t>
            </a:r>
            <a:endParaRPr lang="ar-IQ" sz="4000" b="1" dirty="0" smtClean="0">
              <a:latin typeface="Arial" panose="020B0604020202020204" pitchFamily="34" charset="0"/>
              <a:cs typeface="Arial" panose="020B0604020202020204" pitchFamily="34" charset="0"/>
            </a:endParaRPr>
          </a:p>
          <a:p>
            <a:pPr marL="541338" indent="0" algn="r" rtl="1">
              <a:buNone/>
            </a:pPr>
            <a:endParaRPr lang="ar-IQ" sz="3600" b="1" dirty="0" smtClean="0">
              <a:latin typeface="Arial" panose="020B0604020202020204" pitchFamily="34" charset="0"/>
              <a:cs typeface="Arial" panose="020B0604020202020204" pitchFamily="34" charset="0"/>
            </a:endParaRPr>
          </a:p>
          <a:p>
            <a:pPr marL="1284288" indent="-742950" algn="r" rtl="1">
              <a:buFont typeface="+mj-lt"/>
              <a:buAutoNum type="arabicPeriod"/>
            </a:pPr>
            <a:r>
              <a:rPr lang="ar-IQ" sz="4000" dirty="0" smtClean="0">
                <a:latin typeface="Arial" panose="020B0604020202020204" pitchFamily="34" charset="0"/>
                <a:cs typeface="Arial" panose="020B0604020202020204" pitchFamily="34" charset="0"/>
              </a:rPr>
              <a:t>التلوث الحربي والاشعاعي وانفجار الالغام</a:t>
            </a:r>
            <a:r>
              <a:rPr lang="en-US" sz="4000" dirty="0">
                <a:latin typeface="Arial" panose="020B0604020202020204" pitchFamily="34" charset="0"/>
                <a:cs typeface="Arial" panose="020B0604020202020204" pitchFamily="34" charset="0"/>
              </a:rPr>
              <a:t>.</a:t>
            </a:r>
            <a:endParaRPr lang="ar-IQ" sz="4000" dirty="0" smtClean="0">
              <a:latin typeface="Arial" panose="020B0604020202020204" pitchFamily="34" charset="0"/>
              <a:cs typeface="Arial" panose="020B0604020202020204" pitchFamily="34" charset="0"/>
            </a:endParaRPr>
          </a:p>
          <a:p>
            <a:pPr marL="1284288" indent="-742950" algn="r" rtl="1">
              <a:buFont typeface="+mj-lt"/>
              <a:buAutoNum type="arabicPeriod"/>
            </a:pPr>
            <a:r>
              <a:rPr lang="ar-IQ" sz="4000" dirty="0" smtClean="0">
                <a:latin typeface="Arial" panose="020B0604020202020204" pitchFamily="34" charset="0"/>
                <a:cs typeface="Arial" panose="020B0604020202020204" pitchFamily="34" charset="0"/>
              </a:rPr>
              <a:t>تدمير المدن </a:t>
            </a:r>
            <a:r>
              <a:rPr lang="ar-IQ" sz="4000" dirty="0" smtClean="0">
                <a:latin typeface="Arial" panose="020B0604020202020204" pitchFamily="34" charset="0"/>
                <a:cs typeface="Arial" panose="020B0604020202020204" pitchFamily="34" charset="0"/>
              </a:rPr>
              <a:t>والقرى (سياسة الأرض المحروقة)</a:t>
            </a:r>
            <a:r>
              <a:rPr lang="en-US" sz="4000" dirty="0" smtClean="0">
                <a:latin typeface="Arial" panose="020B0604020202020204" pitchFamily="34" charset="0"/>
                <a:cs typeface="Arial" panose="020B0604020202020204" pitchFamily="34" charset="0"/>
              </a:rPr>
              <a:t>.</a:t>
            </a:r>
            <a:endParaRPr lang="ar-IQ" sz="4000" dirty="0" smtClean="0">
              <a:latin typeface="Arial" panose="020B0604020202020204" pitchFamily="34" charset="0"/>
              <a:cs typeface="Arial" panose="020B0604020202020204" pitchFamily="34" charset="0"/>
            </a:endParaRPr>
          </a:p>
          <a:p>
            <a:pPr marL="1284288" indent="-742950" algn="r" rtl="1">
              <a:buFont typeface="+mj-lt"/>
              <a:buAutoNum type="arabicPeriod"/>
            </a:pPr>
            <a:r>
              <a:rPr lang="ar-IQ" sz="4000" dirty="0" smtClean="0">
                <a:latin typeface="Arial" panose="020B0604020202020204" pitchFamily="34" charset="0"/>
                <a:cs typeface="Arial" panose="020B0604020202020204" pitchFamily="34" charset="0"/>
              </a:rPr>
              <a:t>تجفيف الاهوار</a:t>
            </a:r>
            <a:r>
              <a:rPr lang="en-US" sz="4000" dirty="0" smtClean="0">
                <a:latin typeface="Arial" panose="020B0604020202020204" pitchFamily="34" charset="0"/>
                <a:cs typeface="Arial" panose="020B0604020202020204" pitchFamily="34" charset="0"/>
              </a:rPr>
              <a:t>.</a:t>
            </a:r>
            <a:endParaRPr lang="ar-IQ" sz="4000" dirty="0" smtClean="0">
              <a:latin typeface="Arial" panose="020B0604020202020204" pitchFamily="34" charset="0"/>
              <a:cs typeface="Arial" panose="020B0604020202020204" pitchFamily="34" charset="0"/>
            </a:endParaRPr>
          </a:p>
          <a:p>
            <a:pPr marL="1284288" indent="-742950" algn="r" rtl="1">
              <a:buFont typeface="+mj-lt"/>
              <a:buAutoNum type="arabicPeriod"/>
            </a:pPr>
            <a:r>
              <a:rPr lang="ar-IQ" sz="4000" dirty="0" smtClean="0">
                <a:latin typeface="Arial" panose="020B0604020202020204" pitchFamily="34" charset="0"/>
                <a:cs typeface="Arial" panose="020B0604020202020204" pitchFamily="34" charset="0"/>
              </a:rPr>
              <a:t>تجريف بساتين النخيل والاشجار والمزروعات</a:t>
            </a:r>
            <a:r>
              <a:rPr lang="en-US" sz="4000" dirty="0" smtClean="0">
                <a:latin typeface="Arial" panose="020B0604020202020204" pitchFamily="34" charset="0"/>
                <a:cs typeface="Arial" panose="020B0604020202020204" pitchFamily="34" charset="0"/>
              </a:rPr>
              <a:t>.</a:t>
            </a:r>
            <a:endParaRPr lang="ar-IQ" sz="4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92038" y="3226655"/>
            <a:ext cx="10972800" cy="1143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tx2"/>
                </a:solidFill>
                <a:effectLst/>
                <a:latin typeface="+mj-lt"/>
                <a:ea typeface="+mj-ea"/>
                <a:cs typeface="+mj-cs"/>
              </a:defRPr>
            </a:lvl1pPr>
          </a:lstStyle>
          <a:p>
            <a:pPr algn="ctr" rtl="1">
              <a:lnSpc>
                <a:spcPct val="150000"/>
              </a:lnSpc>
            </a:pPr>
            <a:r>
              <a:rPr lang="ar-IQ" sz="5400" dirty="0" smtClean="0">
                <a:solidFill>
                  <a:srgbClr val="0000FF"/>
                </a:solidFill>
                <a:latin typeface="Arial" panose="020B0604020202020204" pitchFamily="34" charset="0"/>
                <a:cs typeface="Arial" panose="020B0604020202020204" pitchFamily="34" charset="0"/>
              </a:rPr>
              <a:t>ما هي جريمة التلوث الحربي والاشعاعي وانفجار الالغام؟ وما هي أكثر المدن تعرضاً لها؟ </a:t>
            </a:r>
            <a:endParaRPr lang="en-US" sz="54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059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
          <p:cNvSpPr>
            <a:spLocks noGrp="1"/>
          </p:cNvSpPr>
          <p:nvPr>
            <p:ph idx="1"/>
          </p:nvPr>
        </p:nvSpPr>
        <p:spPr>
          <a:xfrm>
            <a:off x="266331" y="866591"/>
            <a:ext cx="11816179" cy="5232369"/>
          </a:xfrm>
        </p:spPr>
        <p:txBody>
          <a:bodyPr>
            <a:noAutofit/>
          </a:bodyPr>
          <a:lstStyle/>
          <a:p>
            <a:pPr marL="541338" indent="0" algn="just" rtl="1">
              <a:lnSpc>
                <a:spcPct val="150000"/>
              </a:lnSpc>
              <a:buNone/>
            </a:pPr>
            <a:r>
              <a:rPr lang="ar-IQ" sz="5400" b="1" dirty="0" smtClean="0">
                <a:solidFill>
                  <a:srgbClr val="0000FF"/>
                </a:solidFill>
                <a:latin typeface="Arial" panose="020B0604020202020204" pitchFamily="34" charset="0"/>
                <a:cs typeface="Arial" panose="020B0604020202020204" pitchFamily="34" charset="0"/>
              </a:rPr>
              <a:t>أولاً: التلوث </a:t>
            </a:r>
            <a:r>
              <a:rPr lang="ar-IQ" sz="5400" b="1" dirty="0">
                <a:solidFill>
                  <a:srgbClr val="0000FF"/>
                </a:solidFill>
                <a:latin typeface="Arial" panose="020B0604020202020204" pitchFamily="34" charset="0"/>
                <a:cs typeface="Arial" panose="020B0604020202020204" pitchFamily="34" charset="0"/>
              </a:rPr>
              <a:t>الحربي والاشعاعي وانفجار </a:t>
            </a:r>
            <a:r>
              <a:rPr lang="ar-IQ" sz="5400" b="1" dirty="0" smtClean="0">
                <a:solidFill>
                  <a:srgbClr val="0000FF"/>
                </a:solidFill>
                <a:latin typeface="Arial" panose="020B0604020202020204" pitchFamily="34" charset="0"/>
                <a:cs typeface="Arial" panose="020B0604020202020204" pitchFamily="34" charset="0"/>
              </a:rPr>
              <a:t>الالغام</a:t>
            </a:r>
          </a:p>
          <a:p>
            <a:pPr marL="541338" indent="0" algn="just" rtl="1">
              <a:lnSpc>
                <a:spcPct val="150000"/>
              </a:lnSpc>
              <a:buNone/>
            </a:pPr>
            <a:r>
              <a:rPr lang="ar-IQ" sz="3600" dirty="0" smtClean="0">
                <a:latin typeface="Arial" panose="020B0604020202020204" pitchFamily="34" charset="0"/>
                <a:cs typeface="Arial" panose="020B0604020202020204" pitchFamily="34" charset="0"/>
              </a:rPr>
              <a:t>تم استعمال الاسلحة المحرمة في أماكن مختلفة من العراق ومن أهم المدن التي أجرم فيها النظام باستعمال هذه الاسلحة في مدينتي:</a:t>
            </a:r>
          </a:p>
          <a:p>
            <a:pPr marL="1112838" indent="-571500" algn="just" rtl="1">
              <a:lnSpc>
                <a:spcPct val="150000"/>
              </a:lnSpc>
              <a:buFont typeface="Wingdings" panose="05000000000000000000" pitchFamily="2" charset="2"/>
              <a:buChar char="q"/>
            </a:pPr>
            <a:r>
              <a:rPr lang="ar-IQ" sz="3600" b="1" dirty="0" smtClean="0">
                <a:latin typeface="Arial" panose="020B0604020202020204" pitchFamily="34" charset="0"/>
                <a:cs typeface="Arial" panose="020B0604020202020204" pitchFamily="34" charset="0"/>
              </a:rPr>
              <a:t>البصرة </a:t>
            </a:r>
          </a:p>
          <a:p>
            <a:pPr marL="1112838" indent="-571500" algn="just" rtl="1">
              <a:lnSpc>
                <a:spcPct val="150000"/>
              </a:lnSpc>
              <a:buFont typeface="Wingdings" panose="05000000000000000000" pitchFamily="2" charset="2"/>
              <a:buChar char="q"/>
            </a:pPr>
            <a:r>
              <a:rPr lang="ar-IQ" sz="3600" b="1" dirty="0" smtClean="0">
                <a:latin typeface="Arial" panose="020B0604020202020204" pitchFamily="34" charset="0"/>
                <a:cs typeface="Arial" panose="020B0604020202020204" pitchFamily="34" charset="0"/>
              </a:rPr>
              <a:t>حلبجة</a:t>
            </a:r>
          </a:p>
          <a:p>
            <a:pPr marL="541338" indent="0" algn="just" rtl="1">
              <a:lnSpc>
                <a:spcPct val="150000"/>
              </a:lnSpc>
              <a:buNone/>
            </a:pPr>
            <a:r>
              <a:rPr lang="ar-IQ" sz="3600" dirty="0" smtClean="0">
                <a:latin typeface="Arial" panose="020B0604020202020204" pitchFamily="34" charset="0"/>
                <a:cs typeface="Arial" panose="020B0604020202020204" pitchFamily="34" charset="0"/>
              </a:rPr>
              <a:t>وهما أكثر المدن تعرضاً للهجوم بالأسلحة المدمرة.</a:t>
            </a:r>
          </a:p>
        </p:txBody>
      </p:sp>
    </p:spTree>
    <p:extLst>
      <p:ext uri="{BB962C8B-B14F-4D97-AF65-F5344CB8AC3E}">
        <p14:creationId xmlns:p14="http://schemas.microsoft.com/office/powerpoint/2010/main" val="3705691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56527" y="2907059"/>
            <a:ext cx="10972800" cy="1143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tx2"/>
                </a:solidFill>
                <a:effectLst/>
                <a:latin typeface="+mj-lt"/>
                <a:ea typeface="+mj-ea"/>
                <a:cs typeface="+mj-cs"/>
              </a:defRPr>
            </a:lvl1pPr>
          </a:lstStyle>
          <a:p>
            <a:pPr algn="ctr" rtl="1">
              <a:lnSpc>
                <a:spcPct val="150000"/>
              </a:lnSpc>
            </a:pPr>
            <a:r>
              <a:rPr lang="ar-IQ" sz="7200" dirty="0" smtClean="0">
                <a:solidFill>
                  <a:srgbClr val="0000FF"/>
                </a:solidFill>
                <a:latin typeface="Arial" panose="020B0604020202020204" pitchFamily="34" charset="0"/>
                <a:cs typeface="Arial" panose="020B0604020202020204" pitchFamily="34" charset="0"/>
              </a:rPr>
              <a:t>ما الذي حدث في </a:t>
            </a:r>
            <a:r>
              <a:rPr lang="ar-IQ" sz="7200" dirty="0" smtClean="0">
                <a:solidFill>
                  <a:srgbClr val="FF0000"/>
                </a:solidFill>
                <a:latin typeface="Arial" panose="020B0604020202020204" pitchFamily="34" charset="0"/>
                <a:cs typeface="Arial" panose="020B0604020202020204" pitchFamily="34" charset="0"/>
              </a:rPr>
              <a:t>البصرة</a:t>
            </a:r>
            <a:r>
              <a:rPr lang="ar-IQ" sz="7200" dirty="0" smtClean="0">
                <a:solidFill>
                  <a:srgbClr val="0000FF"/>
                </a:solidFill>
                <a:latin typeface="Arial" panose="020B0604020202020204" pitchFamily="34" charset="0"/>
                <a:cs typeface="Arial" panose="020B0604020202020204" pitchFamily="34" charset="0"/>
              </a:rPr>
              <a:t>؟</a:t>
            </a:r>
            <a:endParaRPr lang="en-US" sz="72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0218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a:xfrm>
            <a:off x="319596" y="1154096"/>
            <a:ext cx="11727402" cy="4554243"/>
          </a:xfrm>
        </p:spPr>
        <p:txBody>
          <a:bodyPr>
            <a:noAutofit/>
          </a:bodyPr>
          <a:lstStyle/>
          <a:p>
            <a:pPr marL="1112838" indent="-571500" algn="just" rtl="1">
              <a:buFont typeface="Wingdings" panose="05000000000000000000" pitchFamily="2" charset="2"/>
              <a:buChar char="q"/>
            </a:pPr>
            <a:r>
              <a:rPr lang="ar-IQ" sz="4400" b="1" u="sng" dirty="0" smtClean="0">
                <a:solidFill>
                  <a:srgbClr val="FF0000"/>
                </a:solidFill>
                <a:latin typeface="Arial" panose="020B0604020202020204" pitchFamily="34" charset="0"/>
                <a:cs typeface="Arial" panose="020B0604020202020204" pitchFamily="34" charset="0"/>
              </a:rPr>
              <a:t>البصرة</a:t>
            </a:r>
          </a:p>
          <a:p>
            <a:pPr marL="541338" indent="0" algn="just" rtl="1">
              <a:buNone/>
            </a:pPr>
            <a:r>
              <a:rPr lang="ar-IQ" sz="3600" dirty="0" smtClean="0">
                <a:latin typeface="Arial" panose="020B0604020202020204" pitchFamily="34" charset="0"/>
                <a:cs typeface="Arial" panose="020B0604020202020204" pitchFamily="34" charset="0"/>
              </a:rPr>
              <a:t>شهدت أكبر عملية للإبادة البيئية والبشرية نتيجة:</a:t>
            </a:r>
          </a:p>
          <a:p>
            <a:pPr marL="1284288" indent="-476250" algn="just" rtl="1">
              <a:buFont typeface="+mj-lt"/>
              <a:buAutoNum type="arabicPeriod"/>
            </a:pPr>
            <a:r>
              <a:rPr lang="ar-IQ" sz="3600" b="1" dirty="0" smtClean="0">
                <a:latin typeface="Arial" panose="020B0604020202020204" pitchFamily="34" charset="0"/>
                <a:cs typeface="Arial" panose="020B0604020202020204" pitchFamily="34" charset="0"/>
              </a:rPr>
              <a:t>استعمال الاسلحة المحرمة دولياً كغاز الخردل والقنابل العنقودية فضلاً عن زرع الالغام بطريقة عشوائية.</a:t>
            </a:r>
          </a:p>
          <a:p>
            <a:pPr marL="1284288" indent="-476250" algn="just" rtl="1">
              <a:buFont typeface="+mj-lt"/>
              <a:buAutoNum type="arabicPeriod"/>
              <a:tabLst>
                <a:tab pos="808038" algn="l"/>
              </a:tabLst>
            </a:pPr>
            <a:r>
              <a:rPr lang="ar-IQ" sz="3600" b="1" dirty="0" smtClean="0">
                <a:latin typeface="Arial" panose="020B0604020202020204" pitchFamily="34" charset="0"/>
                <a:cs typeface="Arial" panose="020B0604020202020204" pitchFamily="34" charset="0"/>
              </a:rPr>
              <a:t>استعمال قوات التحالف الدولي بقيادة الولايات المتحدة في حرب الخليج الثانية اليورانيوم.</a:t>
            </a:r>
          </a:p>
          <a:p>
            <a:pPr marL="541338" indent="0" algn="just" rtl="1">
              <a:buNone/>
            </a:pPr>
            <a:r>
              <a:rPr lang="ar-IQ" sz="3600" dirty="0" smtClean="0">
                <a:latin typeface="Arial" panose="020B0604020202020204" pitchFamily="34" charset="0"/>
                <a:cs typeface="Arial" panose="020B0604020202020204" pitchFamily="34" charset="0"/>
              </a:rPr>
              <a:t>و</a:t>
            </a:r>
            <a:r>
              <a:rPr lang="ar-IQ" sz="3600" dirty="0">
                <a:latin typeface="Arial" panose="020B0604020202020204" pitchFamily="34" charset="0"/>
                <a:cs typeface="Arial" panose="020B0604020202020204" pitchFamily="34" charset="0"/>
              </a:rPr>
              <a:t>و</a:t>
            </a:r>
            <a:r>
              <a:rPr lang="ar-IQ" sz="3600" dirty="0" smtClean="0">
                <a:latin typeface="Arial" panose="020B0604020202020204" pitchFamily="34" charset="0"/>
                <a:cs typeface="Arial" panose="020B0604020202020204" pitchFamily="34" charset="0"/>
              </a:rPr>
              <a:t>فقاً للأمم المتحدة فإن العراقيين يعيشون وسط أكبر تجمعات الألغام الأرضية والذخائر غير المتفجرة وغيرها من مخلفات الحرب.</a:t>
            </a:r>
            <a:endParaRPr lang="ar-IQ"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353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629894" y="2924814"/>
            <a:ext cx="10972800" cy="11430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tx2"/>
                </a:solidFill>
                <a:effectLst/>
                <a:latin typeface="+mj-lt"/>
                <a:ea typeface="+mj-ea"/>
                <a:cs typeface="+mj-cs"/>
              </a:defRPr>
            </a:lvl1pPr>
          </a:lstStyle>
          <a:p>
            <a:pPr algn="ctr" rtl="1">
              <a:lnSpc>
                <a:spcPct val="150000"/>
              </a:lnSpc>
            </a:pPr>
            <a:r>
              <a:rPr lang="ar-IQ" sz="7200" dirty="0" smtClean="0">
                <a:solidFill>
                  <a:srgbClr val="0000FF"/>
                </a:solidFill>
                <a:latin typeface="Arial" panose="020B0604020202020204" pitchFamily="34" charset="0"/>
                <a:cs typeface="Arial" panose="020B0604020202020204" pitchFamily="34" charset="0"/>
              </a:rPr>
              <a:t>ما الذي حدث في حلبجة؟</a:t>
            </a:r>
            <a:endParaRPr lang="en-US" sz="720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338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
          <p:cNvSpPr>
            <a:spLocks noGrp="1"/>
          </p:cNvSpPr>
          <p:nvPr>
            <p:ph idx="1"/>
          </p:nvPr>
        </p:nvSpPr>
        <p:spPr>
          <a:xfrm>
            <a:off x="337351" y="1065320"/>
            <a:ext cx="11665257" cy="4554243"/>
          </a:xfrm>
        </p:spPr>
        <p:txBody>
          <a:bodyPr>
            <a:noAutofit/>
          </a:bodyPr>
          <a:lstStyle/>
          <a:p>
            <a:pPr marL="1112838" indent="-571500" algn="just" rtl="1">
              <a:buFont typeface="Wingdings" panose="05000000000000000000" pitchFamily="2" charset="2"/>
              <a:buChar char="q"/>
            </a:pPr>
            <a:r>
              <a:rPr lang="ar-IQ" sz="4400" b="1" u="sng" dirty="0" smtClean="0">
                <a:solidFill>
                  <a:srgbClr val="FF0000"/>
                </a:solidFill>
                <a:latin typeface="Arial" panose="020B0604020202020204" pitchFamily="34" charset="0"/>
                <a:cs typeface="Arial" panose="020B0604020202020204" pitchFamily="34" charset="0"/>
              </a:rPr>
              <a:t>حلبجة</a:t>
            </a:r>
          </a:p>
          <a:p>
            <a:pPr marL="541338" indent="0" algn="just" rtl="1">
              <a:buNone/>
            </a:pPr>
            <a:r>
              <a:rPr lang="ar-IQ" sz="3200" dirty="0" smtClean="0">
                <a:latin typeface="Arial" panose="020B0604020202020204" pitchFamily="34" charset="0"/>
                <a:cs typeface="Arial" panose="020B0604020202020204" pitchFamily="34" charset="0"/>
              </a:rPr>
              <a:t>تعرضت المدينة التي كان يسكنها نحو 80 ألف إلى القصف بالاسلحة الكيمياوية اثناء الحرب العراقية الإيرانية. تسبب القصف في مقتل الآلاف من السكان ويعد كانت أكبر هجمة بالاسلحة الكيمياوية وجهت ضد سكان مدنيين من عرق واحد في تاريخ البشرية.</a:t>
            </a:r>
          </a:p>
          <a:p>
            <a:pPr marL="1112838" indent="-571500" algn="just" rtl="1">
              <a:buFontTx/>
              <a:buChar char="-"/>
            </a:pPr>
            <a:r>
              <a:rPr lang="ar-IQ" sz="3600" b="1" dirty="0" smtClean="0">
                <a:latin typeface="Arial" panose="020B0604020202020204" pitchFamily="34" charset="0"/>
                <a:cs typeface="Arial" panose="020B0604020202020204" pitchFamily="34" charset="0"/>
              </a:rPr>
              <a:t>استخدم النظام غاز السارين وهو مادة تهاجم الجهاز العصبي وتعطل عمله عن طريق استنشاقه أو امتصاصه عبر الجلد ويعد من </a:t>
            </a:r>
            <a:r>
              <a:rPr lang="ar-IQ" sz="3600" b="1" dirty="0" smtClean="0">
                <a:solidFill>
                  <a:srgbClr val="FF0000"/>
                </a:solidFill>
                <a:latin typeface="Arial" panose="020B0604020202020204" pitchFamily="34" charset="0"/>
                <a:cs typeface="Arial" panose="020B0604020202020204" pitchFamily="34" charset="0"/>
              </a:rPr>
              <a:t>اسلحة الدمار الشامل</a:t>
            </a:r>
            <a:r>
              <a:rPr lang="ar-IQ" sz="3600" b="1" dirty="0" smtClean="0">
                <a:latin typeface="Arial" panose="020B0604020202020204" pitchFamily="34" charset="0"/>
                <a:cs typeface="Arial" panose="020B0604020202020204" pitchFamily="34" charset="0"/>
              </a:rPr>
              <a:t>.</a:t>
            </a:r>
          </a:p>
          <a:p>
            <a:pPr marL="1112838" indent="-571500" algn="just" rtl="1">
              <a:buFontTx/>
              <a:buChar char="-"/>
            </a:pPr>
            <a:r>
              <a:rPr lang="ar-IQ" sz="3600" b="1" dirty="0" smtClean="0">
                <a:latin typeface="Arial" panose="020B0604020202020204" pitchFamily="34" charset="0"/>
                <a:cs typeface="Arial" panose="020B0604020202020204" pitchFamily="34" charset="0"/>
              </a:rPr>
              <a:t>من آثار الهجوم (تلوث التربة والمياه الجوفية، تلوث الهواء والمياه السطحية، تضرر الزراعة والسياحة، تشوهات خلقية و ولادية)</a:t>
            </a:r>
          </a:p>
        </p:txBody>
      </p:sp>
    </p:spTree>
    <p:extLst>
      <p:ext uri="{BB962C8B-B14F-4D97-AF65-F5344CB8AC3E}">
        <p14:creationId xmlns:p14="http://schemas.microsoft.com/office/powerpoint/2010/main" val="383218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Business brainstorming presentation</Template>
  <TotalTime>1271</TotalTime>
  <Words>497</Words>
  <Application>Microsoft Office PowerPoint</Application>
  <PresentationFormat>Widescreen</PresentationFormat>
  <Paragraphs>43</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Palatino Linotype</vt:lpstr>
      <vt:lpstr>Wingdings</vt:lpstr>
      <vt:lpstr>Wingdings 2</vt:lpstr>
      <vt:lpstr>Presentation on brainstorming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الدبلوماسية الشعبية التركية تجاه المنطقة العربية بعد عام 2002</dc:title>
  <dc:creator>Maher</dc:creator>
  <cp:lastModifiedBy>Maher</cp:lastModifiedBy>
  <cp:revision>94</cp:revision>
  <dcterms:created xsi:type="dcterms:W3CDTF">2023-09-15T07:55:56Z</dcterms:created>
  <dcterms:modified xsi:type="dcterms:W3CDTF">2023-12-16T08:27:22Z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