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272" r:id="rId10"/>
    <p:sldId id="276" r:id="rId11"/>
    <p:sldId id="287" r:id="rId12"/>
    <p:sldId id="317" r:id="rId13"/>
    <p:sldId id="318" r:id="rId14"/>
    <p:sldId id="319" r:id="rId15"/>
    <p:sldId id="320" r:id="rId16"/>
    <p:sldId id="321" r:id="rId17"/>
    <p:sldId id="322" r:id="rId18"/>
    <p:sldId id="288" r:id="rId19"/>
    <p:sldId id="308" r:id="rId20"/>
    <p:sldId id="307" r:id="rId21"/>
    <p:sldId id="289" r:id="rId22"/>
    <p:sldId id="290" r:id="rId23"/>
    <p:sldId id="2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11/26/2023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11/26/2023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701" y="2459263"/>
            <a:ext cx="10972800" cy="958640"/>
          </a:xfrm>
        </p:spPr>
        <p:txBody>
          <a:bodyPr>
            <a:normAutofit/>
          </a:bodyPr>
          <a:lstStyle/>
          <a:p>
            <a:pPr algn="r" rtl="1"/>
            <a:r>
              <a:rPr lang="ar-IQ" sz="4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هي الجريمة؟ وما العلوم التي ورد فيها تعريف الجريمة؟</a:t>
            </a:r>
            <a:endParaRPr lang="en-US" sz="4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4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963" y="1505783"/>
            <a:ext cx="11611992" cy="4167047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IQ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أولاً- الجرائم النفسية</a:t>
            </a:r>
          </a:p>
          <a:p>
            <a:pPr marL="0" indent="0" algn="just" rtl="1">
              <a:buNone/>
            </a:pPr>
            <a:r>
              <a:rPr lang="ar-IQ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افتعل</a:t>
            </a:r>
            <a:r>
              <a:rPr lang="ar-IQ" sz="4000" dirty="0">
                <a:latin typeface="Arial" panose="020B0604020202020204" pitchFamily="34" charset="0"/>
                <a:cs typeface="Arial" panose="020B0604020202020204" pitchFamily="34" charset="0"/>
              </a:rPr>
              <a:t> النظام العراقي جملة من الظواهر والآليات عند تسنمه السلطة عام 1968 بهدف </a:t>
            </a:r>
            <a:r>
              <a:rPr lang="ar-IQ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إحداث تغييرات </a:t>
            </a:r>
            <a:r>
              <a:rPr lang="ar-IQ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عميقة في </a:t>
            </a:r>
            <a:r>
              <a:rPr lang="ar-IQ" sz="4000" dirty="0">
                <a:latin typeface="Arial" panose="020B0604020202020204" pitchFamily="34" charset="0"/>
                <a:cs typeface="Arial" panose="020B0604020202020204" pitchFamily="34" charset="0"/>
              </a:rPr>
              <a:t>سيكولوجية الإنسان العراقي وبنية المجتمع</a:t>
            </a:r>
            <a:r>
              <a:rPr lang="ar-IQ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ar-IQ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801688" algn="r" rtl="1"/>
            <a:r>
              <a:rPr lang="ar-IQ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آليات الجرائم النفسية</a:t>
            </a:r>
          </a:p>
          <a:p>
            <a:pPr marL="541338" indent="801688" algn="r" rtl="1"/>
            <a:r>
              <a:rPr lang="ar-IQ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آثار الجرائم النفسية </a:t>
            </a:r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1855431" y="1328229"/>
            <a:ext cx="9960747" cy="4167047"/>
          </a:xfrm>
        </p:spPr>
        <p:txBody>
          <a:bodyPr>
            <a:noAutofit/>
          </a:bodyPr>
          <a:lstStyle/>
          <a:p>
            <a:pPr marL="541338" indent="801688" algn="r" rtl="1"/>
            <a:r>
              <a:rPr lang="ar-IQ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آليات</a:t>
            </a: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الجرائم النفسية</a:t>
            </a:r>
          </a:p>
          <a:p>
            <a:pPr marL="1455738" indent="-914400" algn="r" rtl="1">
              <a:buFont typeface="+mj-lt"/>
              <a:buAutoNum type="arabicPeriod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آلية احتكار المواد الغذائية والتلاعب بقوت الشعب</a:t>
            </a:r>
          </a:p>
          <a:p>
            <a:pPr marL="1455738" indent="-914400" algn="r" rtl="1">
              <a:buFont typeface="+mj-lt"/>
              <a:buAutoNum type="arabicPeriod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آلية الرعب والتخويف</a:t>
            </a:r>
          </a:p>
          <a:p>
            <a:pPr marL="1455738" indent="-914400" algn="r" rtl="1">
              <a:buFont typeface="+mj-lt"/>
              <a:buAutoNum type="arabicPeriod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آلية الافقار والتجويع</a:t>
            </a:r>
          </a:p>
          <a:p>
            <a:pPr marL="1455738" indent="-914400" algn="r" rtl="1">
              <a:buFont typeface="+mj-lt"/>
              <a:buAutoNum type="arabicPeriod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آلية الضغط والعقاب النفسي</a:t>
            </a:r>
          </a:p>
          <a:p>
            <a:pPr marL="1455738" indent="-914400" algn="r" rtl="1">
              <a:buFont typeface="+mj-lt"/>
              <a:buAutoNum type="arabicPeriod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آلية جريمة التطهير العرقي والمذهبي</a:t>
            </a:r>
          </a:p>
          <a:p>
            <a:pPr marL="1455738" indent="-914400" algn="r" rtl="1">
              <a:buFont typeface="+mj-lt"/>
              <a:buAutoNum type="arabicPeriod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آلية الافقار العلمي والثقافي</a:t>
            </a:r>
          </a:p>
        </p:txBody>
      </p:sp>
    </p:spTree>
    <p:extLst>
      <p:ext uri="{BB962C8B-B14F-4D97-AF65-F5344CB8AC3E}">
        <p14:creationId xmlns:p14="http://schemas.microsoft.com/office/powerpoint/2010/main" val="370569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065319" y="1328229"/>
            <a:ext cx="10750859" cy="4167047"/>
          </a:xfrm>
        </p:spPr>
        <p:txBody>
          <a:bodyPr>
            <a:noAutofit/>
          </a:bodyPr>
          <a:lstStyle/>
          <a:p>
            <a:pPr marL="541338" indent="0" algn="just" rtl="1">
              <a:buNone/>
            </a:pPr>
            <a:r>
              <a:rPr lang="ar-IQ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آلية احتكار المواد الغذائية والتلاعب بقوت الشعب</a:t>
            </a:r>
          </a:p>
          <a:p>
            <a:pPr marL="541338" indent="0" algn="just" rtl="1">
              <a:buNone/>
            </a:pPr>
            <a:endParaRPr lang="ar-IQ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0" algn="just" rtl="1">
              <a:buNone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بدأت تختفي مواد أساسية من السوق بشكل مفتعل مثل: الحنطة ومعجون الطماطم والدجاج ...إلخ </a:t>
            </a:r>
          </a:p>
          <a:p>
            <a:pPr marL="541338" indent="0" algn="just" rtl="1">
              <a:buNone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فلم تكن تمد مدة قصيرة من الزمن دون فقدان مادة أساسية من السوق وبشكل كامل.</a:t>
            </a:r>
            <a:endParaRPr lang="ar-IQ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53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065319" y="1328229"/>
            <a:ext cx="10750859" cy="4167047"/>
          </a:xfrm>
        </p:spPr>
        <p:txBody>
          <a:bodyPr>
            <a:noAutofit/>
          </a:bodyPr>
          <a:lstStyle/>
          <a:p>
            <a:pPr marL="541338" indent="0" algn="just" rtl="1">
              <a:buNone/>
            </a:pPr>
            <a:r>
              <a:rPr lang="ar-IQ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آلية الرعب </a:t>
            </a:r>
            <a:r>
              <a:rPr lang="ar-IQ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والتخويف</a:t>
            </a:r>
          </a:p>
          <a:p>
            <a:pPr marL="541338" indent="0" algn="just" rtl="1">
              <a:buNone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كان النظام ينشر الرعب والتخويف في العراق بوسائل عدة: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كتابة التقارير الكيدية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اعتقال الأبرياء واعدامهم بتهم كيدية في الساحات العامة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زج عصابات التسليب في المجتمع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افتعال ظواهر اجتماعية مرعبة مثل أبو طبر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تجنيد الفتوات للعمل ضمن الاجهزة القمعية</a:t>
            </a:r>
          </a:p>
        </p:txBody>
      </p:sp>
    </p:spTree>
    <p:extLst>
      <p:ext uri="{BB962C8B-B14F-4D97-AF65-F5344CB8AC3E}">
        <p14:creationId xmlns:p14="http://schemas.microsoft.com/office/powerpoint/2010/main" val="10817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736846" y="1505783"/>
            <a:ext cx="11150353" cy="4167047"/>
          </a:xfrm>
        </p:spPr>
        <p:txBody>
          <a:bodyPr>
            <a:noAutofit/>
          </a:bodyPr>
          <a:lstStyle/>
          <a:p>
            <a:pPr marL="541338" indent="0" algn="just" rtl="1">
              <a:buNone/>
            </a:pPr>
            <a:r>
              <a:rPr lang="ar-IQ" sz="4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آلية الافقار والتجويع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مصادرة أموال التجار واعدامهم لاسيما في بداية الحصار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تخفيض رواتب شريحة من الموظفين عدا الموالين للنظام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افتعال شركات وهمية تقوم بأخذ أموال المواطنين بحجة الاستثمار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اضعاف القدرة الشرائية للدينار العراقي والدخول في حروب عبثية وحصار أدى إلى اضعاف الدينار العراقي وجعله </a:t>
            </a: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يعادل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3,5</a:t>
            </a: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دولار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09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612559" y="1328229"/>
            <a:ext cx="11354539" cy="4167047"/>
          </a:xfrm>
        </p:spPr>
        <p:txBody>
          <a:bodyPr>
            <a:noAutofit/>
          </a:bodyPr>
          <a:lstStyle/>
          <a:p>
            <a:pPr marL="541338" indent="0" algn="just" rtl="1">
              <a:buNone/>
            </a:pPr>
            <a:r>
              <a:rPr lang="ar-IQ" sz="4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آلية الضغط والعقاب النفسي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ما كان يجري في السجون والمعتقلات.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اعتقال الوالدين أو أحداهما لمن يرفض الانخراط في التنظيمات العسكرية.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تعريض الممتلكات الشخصية إلى الفرهود قهراً لاصحابها الذين لا يوالون النظام.</a:t>
            </a:r>
          </a:p>
        </p:txBody>
      </p:sp>
    </p:spTree>
    <p:extLst>
      <p:ext uri="{BB962C8B-B14F-4D97-AF65-F5344CB8AC3E}">
        <p14:creationId xmlns:p14="http://schemas.microsoft.com/office/powerpoint/2010/main" val="189147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674703" y="1905278"/>
            <a:ext cx="11248007" cy="4167047"/>
          </a:xfrm>
        </p:spPr>
        <p:txBody>
          <a:bodyPr>
            <a:noAutofit/>
          </a:bodyPr>
          <a:lstStyle/>
          <a:p>
            <a:pPr marL="541338" indent="0" algn="just" rtl="1">
              <a:buNone/>
            </a:pPr>
            <a:r>
              <a:rPr lang="ar-IQ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آلية جريمة التطهير العرقي والمذهبي والابادة</a:t>
            </a:r>
          </a:p>
          <a:p>
            <a:pPr marL="541338" indent="0" algn="just" rtl="1">
              <a:buNone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ما جرى على الكرد الفيلية والتركمان والشبك من اعتقال وسجن وتهجير.</a:t>
            </a:r>
          </a:p>
        </p:txBody>
      </p:sp>
    </p:spTree>
    <p:extLst>
      <p:ext uri="{BB962C8B-B14F-4D97-AF65-F5344CB8AC3E}">
        <p14:creationId xmlns:p14="http://schemas.microsoft.com/office/powerpoint/2010/main" val="95500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88272" y="1550171"/>
            <a:ext cx="11398928" cy="4167047"/>
          </a:xfrm>
        </p:spPr>
        <p:txBody>
          <a:bodyPr>
            <a:noAutofit/>
          </a:bodyPr>
          <a:lstStyle/>
          <a:p>
            <a:pPr marL="541338" indent="0" algn="just" rtl="1">
              <a:buNone/>
            </a:pPr>
            <a:r>
              <a:rPr lang="ar-IQ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آلية الافقار العلمي والثقافي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افراغ الحوزة العلمية من علمائها وطلبتها والجامعات من نخبها.</a:t>
            </a:r>
          </a:p>
          <a:p>
            <a:pPr marL="1112838" indent="-571500" algn="just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منع </a:t>
            </a: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طباعة الكتب العلمية 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والثقافية وحظر تداولها ومنع </a:t>
            </a: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إنشاء المكتبات الشخصية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970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319596" y="1008633"/>
            <a:ext cx="11718524" cy="4167047"/>
          </a:xfrm>
        </p:spPr>
        <p:txBody>
          <a:bodyPr>
            <a:noAutofit/>
          </a:bodyPr>
          <a:lstStyle/>
          <a:p>
            <a:pPr marL="541338" indent="801688" algn="r" rtl="1"/>
            <a:r>
              <a:rPr lang="ar-IQ" sz="5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آثار الجرائم النفسية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تدمير الهوية الدينية والقيم والعادات الاخلاقية للمجتمع.</a:t>
            </a:r>
          </a:p>
          <a:p>
            <a:pPr marL="1227138" indent="-6858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افراغ العراق من طاقاته وقياداته العلمية عن طريق القتل والتهجير.</a:t>
            </a:r>
          </a:p>
          <a:p>
            <a:pPr marL="1227138" indent="-6858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ضرب اسس النظام التربوي باجبار المعلمين على العمل باعة متجولين لتوفير متطلبات الحياة.</a:t>
            </a:r>
          </a:p>
          <a:p>
            <a:pPr marL="1227138" indent="-6858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تفتيت الاواصر والروابط الاجتماعية التي كانت تشد المجتمع وتأكيد قيم الطائفية والعشائرية والمناطقية.</a:t>
            </a:r>
          </a:p>
          <a:p>
            <a:pPr marL="1227138" indent="-6858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توجيه فلسفة النظام التربوي نحو تمجيد شخص رأس النظام.</a:t>
            </a:r>
          </a:p>
          <a:p>
            <a:pPr marL="1227138" indent="-685800" algn="r" rtl="1">
              <a:buFontTx/>
              <a:buChar char="-"/>
            </a:pPr>
            <a:endParaRPr lang="ar-IQ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8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074197" y="1088532"/>
            <a:ext cx="10512103" cy="4167047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ar-IQ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ثانياً- الجرائم الاجتماعية</a:t>
            </a:r>
            <a:endParaRPr lang="ar-IQ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801688" algn="r" rtl="1"/>
            <a:r>
              <a:rPr lang="ar-IQ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عسكرة المجتمع </a:t>
            </a:r>
          </a:p>
          <a:p>
            <a:pPr marL="541338" indent="801688" algn="r" rtl="1"/>
            <a:r>
              <a:rPr lang="ar-IQ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موقف النظام البعثي من الدين </a:t>
            </a:r>
          </a:p>
        </p:txBody>
      </p:sp>
    </p:spTree>
    <p:extLst>
      <p:ext uri="{BB962C8B-B14F-4D97-AF65-F5344CB8AC3E}">
        <p14:creationId xmlns:p14="http://schemas.microsoft.com/office/powerpoint/2010/main" val="363357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74090" y="2370487"/>
            <a:ext cx="10972800" cy="958640"/>
          </a:xfrm>
        </p:spPr>
        <p:txBody>
          <a:bodyPr>
            <a:normAutofit/>
          </a:bodyPr>
          <a:lstStyle/>
          <a:p>
            <a:pPr algn="r" rtl="1"/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ما هو تعريف الجريمة في </a:t>
            </a:r>
            <a:r>
              <a:rPr lang="ar-IQ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علم القانون</a:t>
            </a: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55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204186" y="1656704"/>
            <a:ext cx="12271899" cy="4167047"/>
          </a:xfrm>
        </p:spPr>
        <p:txBody>
          <a:bodyPr>
            <a:noAutofit/>
          </a:bodyPr>
          <a:lstStyle/>
          <a:p>
            <a:pPr marL="1227138" indent="-685800" algn="r" rtl="1"/>
            <a:r>
              <a:rPr lang="ar-IQ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عسكرة المجتمع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عسكرة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المجتمع لحمايته من ردود افعال المواطنين الرافضين لحكمه.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تنظيم </a:t>
            </a: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مؤسسات رديفة للجيش 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(فدائيو صدام، اشبال صدام)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تحويل المجتمع إلى معسكر كبير للتدريب على حمل السلاح </a:t>
            </a: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وتفعيل استعمال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950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1509203" y="1017511"/>
            <a:ext cx="10512103" cy="4167047"/>
          </a:xfrm>
        </p:spPr>
        <p:txBody>
          <a:bodyPr>
            <a:noAutofit/>
          </a:bodyPr>
          <a:lstStyle/>
          <a:p>
            <a:pPr marL="1227138" indent="-685800" algn="r" rtl="1"/>
            <a:r>
              <a:rPr lang="ar-IQ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موقف النظام البعثي من الدين </a:t>
            </a:r>
            <a:endParaRPr lang="ar-IQ" sz="4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محاربة الدين وعلماءه وعقائد الناس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محاربة الحوزة العلمية وطلبتها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تدمير دور العبادة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محاربة خطباء المنبر الحسيني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منع اصدار الصحف والمجلات و وسائل الاعلام الدينية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اغلاق المؤسسات الاسلامية الخيرية</a:t>
            </a:r>
          </a:p>
          <a:p>
            <a:pPr marL="1112838" indent="-571500" algn="r" rtl="1">
              <a:buFontTx/>
              <a:buChar char="-"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منع </a:t>
            </a:r>
            <a:r>
              <a:rPr lang="ar-IQ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زيارة الأمام الحسين 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ع مشياً</a:t>
            </a:r>
          </a:p>
        </p:txBody>
      </p:sp>
    </p:spTree>
    <p:extLst>
      <p:ext uri="{BB962C8B-B14F-4D97-AF65-F5344CB8AC3E}">
        <p14:creationId xmlns:p14="http://schemas.microsoft.com/office/powerpoint/2010/main" val="270740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781236" y="1425884"/>
            <a:ext cx="10902720" cy="4167047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ar-IQ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ثالثاً- انتهاكات القوانين العراقية</a:t>
            </a:r>
            <a:endParaRPr lang="ar-IQ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801688" algn="r" rtl="1"/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صور انتهاكات حقوق الانسان وجرائم السلطة</a:t>
            </a:r>
          </a:p>
          <a:p>
            <a:pPr marL="541338" indent="801688" algn="r" rtl="1"/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قرارات الانتهاكات السياسية والعسكرية لنظام البعث</a:t>
            </a:r>
          </a:p>
          <a:p>
            <a:pPr marL="541338" indent="801688" algn="r" rtl="1"/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أماكن السجون والاحتجاز لنظام البعث</a:t>
            </a:r>
          </a:p>
        </p:txBody>
      </p:sp>
    </p:spTree>
    <p:extLst>
      <p:ext uri="{BB962C8B-B14F-4D97-AF65-F5344CB8AC3E}">
        <p14:creationId xmlns:p14="http://schemas.microsoft.com/office/powerpoint/2010/main" val="32329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783" y="2311494"/>
            <a:ext cx="109728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شكراً </a:t>
            </a:r>
          </a:p>
          <a:p>
            <a:pPr marL="0" indent="0" algn="ctr">
              <a:buNone/>
            </a:pP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لحسن استماعكم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06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29701" y="2459263"/>
            <a:ext cx="10972800" cy="958640"/>
          </a:xfrm>
        </p:spPr>
        <p:txBody>
          <a:bodyPr>
            <a:normAutofit/>
          </a:bodyPr>
          <a:lstStyle/>
          <a:p>
            <a:pPr algn="r" rtl="1"/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ما هو تعريف الجريمة في </a:t>
            </a:r>
            <a:r>
              <a:rPr lang="ar-IQ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علم الشريعة</a:t>
            </a: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0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2441507"/>
            <a:ext cx="10972800" cy="958640"/>
          </a:xfrm>
        </p:spPr>
        <p:txBody>
          <a:bodyPr>
            <a:normAutofit/>
          </a:bodyPr>
          <a:lstStyle/>
          <a:p>
            <a:pPr algn="r" rtl="1"/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ما هو تعريف الجريمة في </a:t>
            </a:r>
            <a:r>
              <a:rPr lang="ar-IQ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علم النفس</a:t>
            </a: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5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29701" y="2459263"/>
            <a:ext cx="10972800" cy="958640"/>
          </a:xfrm>
        </p:spPr>
        <p:txBody>
          <a:bodyPr>
            <a:noAutofit/>
          </a:bodyPr>
          <a:lstStyle/>
          <a:p>
            <a:pPr algn="r" rtl="1"/>
            <a:r>
              <a:rPr lang="ar-IQ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ما هي اقسام الجريمة؟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0722" y="2317220"/>
            <a:ext cx="10972800" cy="958640"/>
          </a:xfrm>
        </p:spPr>
        <p:txBody>
          <a:bodyPr>
            <a:normAutofit/>
          </a:bodyPr>
          <a:lstStyle/>
          <a:p>
            <a:pPr algn="r" rtl="1"/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ما هي أنواع الجرائم الدولية؟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8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346230" y="2459263"/>
            <a:ext cx="12402105" cy="958640"/>
          </a:xfrm>
        </p:spPr>
        <p:txBody>
          <a:bodyPr>
            <a:noAutofit/>
          </a:bodyPr>
          <a:lstStyle/>
          <a:p>
            <a:pPr algn="r" rtl="1"/>
            <a:r>
              <a:rPr lang="ar-IQ" sz="5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متى تأسست المحكمة الجنائية العراقية العليا ولماذا؟</a:t>
            </a:r>
            <a:endParaRPr lang="en-US" sz="5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91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4806" y="2640652"/>
            <a:ext cx="103108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IQ" sz="5400" b="1" dirty="0">
                <a:latin typeface="Arial" panose="020B0604020202020204" pitchFamily="34" charset="0"/>
                <a:cs typeface="Arial" panose="020B0604020202020204" pitchFamily="34" charset="0"/>
              </a:rPr>
              <a:t>ما هي أبرز الجرائم التي نظرت فيها المحكمة؟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1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638772" y="2631851"/>
            <a:ext cx="109728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IQ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الفصل الثاني</a:t>
            </a:r>
            <a:br>
              <a:rPr lang="ar-IQ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الجرائم النفسية والاجتماعية وآثارها</a:t>
            </a:r>
            <a:endParaRPr lang="en-US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1038</TotalTime>
  <Words>503</Words>
  <Application>Microsoft Office PowerPoint</Application>
  <PresentationFormat>Widescreen</PresentationFormat>
  <Paragraphs>73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Palatino Linotype</vt:lpstr>
      <vt:lpstr>Wingdings 2</vt:lpstr>
      <vt:lpstr>Presentation on brainstorming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الدبلوماسية الشعبية التركية تجاه المنطقة العربية بعد عام 2002</dc:title>
  <dc:creator>Maher</dc:creator>
  <cp:lastModifiedBy>Maher</cp:lastModifiedBy>
  <cp:revision>72</cp:revision>
  <dcterms:created xsi:type="dcterms:W3CDTF">2023-09-15T07:55:56Z</dcterms:created>
  <dcterms:modified xsi:type="dcterms:W3CDTF">2023-11-26T18:01:33Z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