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74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501933-587A-4709-B983-AE1B53DD1C05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3A6074-C45C-48A2-863F-699E18FA0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533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2BD09-7ACB-4155-A3A7-B3CEEA7401C8}" type="datetime1">
              <a:rPr lang="en-US" smtClean="0"/>
              <a:t>1/10/2025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 smtClean="0"/>
              <a:t>م.م. احمد رمزي رشيد / كلية العلوم السياسية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FBD3D-8CB7-4DE2-9ECF-F7A2274822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821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53871-D10B-43DD-BD2D-2CF812EAD931}" type="datetime1">
              <a:rPr lang="en-US" smtClean="0"/>
              <a:t>1/10/2025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 smtClean="0"/>
              <a:t>م.م. احمد رمزي رشيد / كلية العلوم السياسية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FBD3D-8CB7-4DE2-9ECF-F7A2274822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068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F4F78-A09F-404B-A851-6978DE747BED}" type="datetime1">
              <a:rPr lang="en-US" smtClean="0"/>
              <a:t>1/10/2025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 smtClean="0"/>
              <a:t>م.م. احمد رمزي رشيد / كلية العلوم السياسية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FBD3D-8CB7-4DE2-9ECF-F7A2274822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033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102A-AC01-4144-9DCB-4C3CA7F8F512}" type="datetime1">
              <a:rPr lang="en-US" smtClean="0"/>
              <a:t>1/10/2025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 smtClean="0"/>
              <a:t>م.م. احمد رمزي رشيد / كلية العلوم السياسية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FBD3D-8CB7-4DE2-9ECF-F7A2274822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885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64966-FE9E-488A-8448-A8E4CC6E16FB}" type="datetime1">
              <a:rPr lang="en-US" smtClean="0"/>
              <a:t>1/10/2025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 smtClean="0"/>
              <a:t>م.م. احمد رمزي رشيد / كلية العلوم السياسية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FBD3D-8CB7-4DE2-9ECF-F7A2274822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595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4A517-0646-459E-806F-9E5E8E18403E}" type="datetime1">
              <a:rPr lang="en-US" smtClean="0"/>
              <a:t>1/10/2025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 smtClean="0"/>
              <a:t>م.م. احمد رمزي رشيد / كلية العلوم السياسية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FBD3D-8CB7-4DE2-9ECF-F7A2274822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706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16B33-A743-4365-8918-06824CDFC4BA}" type="datetime1">
              <a:rPr lang="en-US" smtClean="0"/>
              <a:t>1/10/2025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 smtClean="0"/>
              <a:t>م.م. احمد رمزي رشيد / كلية العلوم السياسية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FBD3D-8CB7-4DE2-9ECF-F7A22748226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619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97AF4-63E7-4B51-9002-FE7AB7576AD6}" type="datetime1">
              <a:rPr lang="en-US" smtClean="0"/>
              <a:t>1/10/2025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 smtClean="0"/>
              <a:t>م.م. احمد رمزي رشيد / كلية العلوم السياسية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FBD3D-8CB7-4DE2-9ECF-F7A2274822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158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E8CC0-A20D-4C1E-8F1A-7A04D75B46A4}" type="datetime1">
              <a:rPr lang="en-US" smtClean="0"/>
              <a:t>1/10/2025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 smtClean="0"/>
              <a:t>م.م. احمد رمزي رشيد / كلية العلوم السياسية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FBD3D-8CB7-4DE2-9ECF-F7A2274822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261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6DC58-0FD1-401D-B795-6761A2C3576C}" type="datetime1">
              <a:rPr lang="en-US" smtClean="0"/>
              <a:t>1/10/2025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r>
              <a:rPr lang="ar-IQ" smtClean="0"/>
              <a:t>م.م. احمد رمزي رشيد / كلية العلوم السياسية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FBD3D-8CB7-4DE2-9ECF-F7A2274822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908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CA2099B-4203-43B8-A4A5-D2F030388C5B}" type="datetime1">
              <a:rPr lang="en-US" smtClean="0"/>
              <a:t>1/10/2025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r>
              <a:rPr lang="ar-IQ" smtClean="0"/>
              <a:t>م.م. احمد رمزي رشيد / كلية العلوم السياسية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FBD3D-8CB7-4DE2-9ECF-F7A2274822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592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2E5C891E-054A-44C6-9092-9865AB2C9B91}" type="datetime1">
              <a:rPr lang="en-US" smtClean="0"/>
              <a:t>1/10/2025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r>
              <a:rPr lang="ar-IQ" smtClean="0"/>
              <a:t>م.م. احمد رمزي رشيد / كلية العلوم السياسية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3F3FBD3D-8CB7-4DE2-9ECF-F7A2274822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756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143551"/>
            <a:ext cx="8991600" cy="1825333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Computer Course</a:t>
            </a:r>
            <a:br>
              <a:rPr lang="en-US" sz="3600" dirty="0"/>
            </a:br>
            <a:r>
              <a:rPr lang="ar-IQ" sz="3600" dirty="0"/>
              <a:t>منهاج مادة الحاسوب للعام الدراسي 2024-2025</a:t>
            </a:r>
            <a:br>
              <a:rPr lang="ar-IQ" sz="3600" dirty="0"/>
            </a:br>
            <a:r>
              <a:rPr lang="ar-IQ" sz="3600" dirty="0" err="1"/>
              <a:t>م.م</a:t>
            </a:r>
            <a:r>
              <a:rPr lang="ar-IQ" sz="3600" dirty="0"/>
              <a:t>. احمد رمزي رشيد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>
                <a:latin typeface="Calibri Light" panose="020F0302020204030204"/>
                <a:cs typeface="Times New Roman" panose="02020603050405020304" pitchFamily="18" charset="0"/>
              </a:rPr>
              <a:t>المحاضرة </a:t>
            </a:r>
            <a:r>
              <a:rPr lang="ar-IQ" dirty="0" smtClean="0">
                <a:latin typeface="Calibri Light" panose="020F0302020204030204"/>
                <a:cs typeface="Times New Roman" panose="02020603050405020304" pitchFamily="18" charset="0"/>
              </a:rPr>
              <a:t>السابعة</a:t>
            </a:r>
            <a:endParaRPr lang="en-US" dirty="0">
              <a:latin typeface="Calibri Light" panose="020F0302020204030204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956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352145" y="964692"/>
            <a:ext cx="9251004" cy="1188720"/>
          </a:xfrm>
        </p:spPr>
        <p:txBody>
          <a:bodyPr>
            <a:normAutofit/>
          </a:bodyPr>
          <a:lstStyle/>
          <a:p>
            <a:pPr algn="r" rtl="1"/>
            <a:r>
              <a:rPr lang="ar-IQ" sz="2400" b="1" dirty="0"/>
              <a:t>استخدام الأيقونات الشائعة </a:t>
            </a:r>
            <a:r>
              <a:rPr lang="en-US" sz="2400" b="1" dirty="0" smtClean="0"/>
              <a:t>:(Use </a:t>
            </a:r>
            <a:r>
              <a:rPr lang="en-US" sz="2400" b="1" dirty="0"/>
              <a:t>of Common Icons)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231135" y="2638044"/>
            <a:ext cx="8080183" cy="3101983"/>
          </a:xfrm>
        </p:spPr>
        <p:txBody>
          <a:bodyPr>
            <a:normAutofit/>
          </a:bodyPr>
          <a:lstStyle/>
          <a:p>
            <a:pPr algn="r" rtl="1"/>
            <a:r>
              <a:rPr lang="ar-IQ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نعني بالأيقونات هي مجموعة المختصرات التي تمثل مدخل الى التطبيقات او الملفات والتي تتألف من عدد كبير من الأنواع، سنذكر أهم الأنواع المستخدمة:</a:t>
            </a:r>
          </a:p>
          <a:p>
            <a:pPr marL="0" indent="0" algn="r" rtl="1">
              <a:buNone/>
            </a:pP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 smtClean="0"/>
              <a:t>م.م. احمد رمزي رشيد / كلية العلوم السياسية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FBD3D-8CB7-4DE2-9ECF-F7A227482262}" type="slidenum">
              <a:rPr lang="en-US" smtClean="0"/>
              <a:t>2</a:t>
            </a:fld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3881336" y="3501957"/>
            <a:ext cx="6361890" cy="50583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ar-IQ" sz="2000" dirty="0"/>
              <a:t>أيقونة </a:t>
            </a:r>
            <a:r>
              <a:rPr lang="ar-IQ" sz="2000" dirty="0" smtClean="0"/>
              <a:t>الملف </a:t>
            </a:r>
            <a:r>
              <a:rPr lang="en-US" sz="2000" dirty="0" smtClean="0"/>
              <a:t>File Icon)</a:t>
            </a:r>
            <a:r>
              <a:rPr lang="ar-IQ" sz="2000" dirty="0" smtClean="0"/>
              <a:t>):تُستخدم </a:t>
            </a:r>
            <a:r>
              <a:rPr lang="ar-IQ" sz="2000" dirty="0"/>
              <a:t>لتمثيل المستندات أو الملفات المختلفة.</a:t>
            </a:r>
            <a:endParaRPr lang="en-US" sz="20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9356" y="3190368"/>
            <a:ext cx="858824" cy="112901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3" name="Rounded Rectangle 12"/>
          <p:cNvSpPr/>
          <p:nvPr/>
        </p:nvSpPr>
        <p:spPr>
          <a:xfrm>
            <a:off x="3881336" y="4570505"/>
            <a:ext cx="6361890" cy="50583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ar-IQ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أيقونة المجلد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:(Folder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Icon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ar-IQ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تُستخدم </a:t>
            </a:r>
            <a:r>
              <a:rPr lang="ar-IQ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لتنظيم الملفات والمجلدات.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9356" y="4418043"/>
            <a:ext cx="907330" cy="90733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55638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4103" y="967132"/>
            <a:ext cx="9980579" cy="1188720"/>
          </a:xfrm>
        </p:spPr>
        <p:txBody>
          <a:bodyPr/>
          <a:lstStyle/>
          <a:p>
            <a:pPr rtl="1"/>
            <a:r>
              <a:rPr lang="ar-IQ" b="1" dirty="0"/>
              <a:t>استخدام الأيقونات الشائعة </a:t>
            </a:r>
            <a:r>
              <a:rPr lang="en-US" b="1" dirty="0"/>
              <a:t>:(Use of Common Icons)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1135" y="2638044"/>
            <a:ext cx="8605477" cy="3101983"/>
          </a:xfrm>
        </p:spPr>
        <p:txBody>
          <a:bodyPr/>
          <a:lstStyle/>
          <a:p>
            <a:pPr marL="0" indent="0" algn="r" rtl="1">
              <a:buNone/>
            </a:pPr>
            <a:endParaRPr lang="en-US" dirty="0" smtClean="0"/>
          </a:p>
          <a:p>
            <a:pPr marL="0" indent="0" algn="r" rtl="1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 smtClean="0"/>
              <a:t>م.م. احمد رمزي رشيد / كلية العلوم السياسية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FBD3D-8CB7-4DE2-9ECF-F7A227482262}" type="slidenum">
              <a:rPr lang="en-US" smtClean="0"/>
              <a:t>3</a:t>
            </a:fld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2859933" y="2947481"/>
            <a:ext cx="8264750" cy="50583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ar-IQ" sz="2000" b="1" dirty="0"/>
              <a:t>أيقونة الحذف </a:t>
            </a:r>
            <a:r>
              <a:rPr lang="en-US" sz="2000" b="1" dirty="0" smtClean="0"/>
              <a:t> :(Delete/Trash Icon)</a:t>
            </a:r>
            <a:r>
              <a:rPr lang="ar-IQ" sz="2000" dirty="0" smtClean="0"/>
              <a:t>تُستخدم </a:t>
            </a:r>
            <a:r>
              <a:rPr lang="ar-IQ" sz="2000" dirty="0"/>
              <a:t>لحذف الملفات أو نقلها إلى سلة المهملات.</a:t>
            </a:r>
            <a:endParaRPr lang="en-US" sz="20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1127" y="2618272"/>
            <a:ext cx="1164255" cy="116425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Rounded Rectangle 10"/>
          <p:cNvSpPr/>
          <p:nvPr/>
        </p:nvSpPr>
        <p:spPr>
          <a:xfrm>
            <a:off x="2859933" y="3949501"/>
            <a:ext cx="8264750" cy="50583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ar-IQ" sz="2000" b="1" dirty="0"/>
              <a:t>أيقونة </a:t>
            </a:r>
            <a:r>
              <a:rPr lang="ar-IQ" sz="2000" b="1" dirty="0" smtClean="0"/>
              <a:t>الطباعة</a:t>
            </a:r>
            <a:r>
              <a:rPr lang="en-US" sz="2000" b="1" dirty="0" smtClean="0"/>
              <a:t> :(Print </a:t>
            </a:r>
            <a:r>
              <a:rPr lang="en-US" sz="2000" b="1" dirty="0"/>
              <a:t>Icon</a:t>
            </a:r>
            <a:r>
              <a:rPr lang="en-US" sz="2000" b="1" dirty="0" smtClean="0"/>
              <a:t>)</a:t>
            </a:r>
            <a:r>
              <a:rPr lang="en-US" sz="2000" dirty="0" smtClean="0"/>
              <a:t> </a:t>
            </a:r>
            <a:r>
              <a:rPr lang="ar-IQ" sz="2000" dirty="0"/>
              <a:t>تُستخدم لإرسال مستند إلى الطابعة.</a:t>
            </a:r>
            <a:endParaRPr lang="en-US" sz="20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9771" y="3827348"/>
            <a:ext cx="932091" cy="93209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3" name="Rectangle 12"/>
          <p:cNvSpPr/>
          <p:nvPr/>
        </p:nvSpPr>
        <p:spPr>
          <a:xfrm>
            <a:off x="4113213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2859932" y="4991984"/>
            <a:ext cx="8264750" cy="50583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ar-IQ" sz="2000" dirty="0"/>
              <a:t>أيقونة الحفظ </a:t>
            </a:r>
            <a:r>
              <a:rPr lang="en-US" sz="2000" dirty="0" smtClean="0"/>
              <a:t> :(Save </a:t>
            </a:r>
            <a:r>
              <a:rPr lang="en-US" sz="2000" dirty="0"/>
              <a:t>Icon</a:t>
            </a:r>
            <a:r>
              <a:rPr lang="en-US" sz="2000" dirty="0" smtClean="0"/>
              <a:t>) </a:t>
            </a:r>
            <a:r>
              <a:rPr lang="ar-IQ" sz="2000" dirty="0" smtClean="0"/>
              <a:t>تُستخدم </a:t>
            </a:r>
            <a:r>
              <a:rPr lang="ar-IQ" sz="2000" dirty="0"/>
              <a:t>لحفظ المستندات</a:t>
            </a:r>
            <a:endParaRPr lang="en-US" sz="2000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9771" y="4770771"/>
            <a:ext cx="946599" cy="9465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0438274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9498" y="964692"/>
            <a:ext cx="9893030" cy="1188720"/>
          </a:xfrm>
        </p:spPr>
        <p:txBody>
          <a:bodyPr/>
          <a:lstStyle/>
          <a:p>
            <a:pPr algn="r" rtl="1"/>
            <a:r>
              <a:rPr lang="ar-IQ" b="1" dirty="0"/>
              <a:t>استخدام الأيقونات الشائعة </a:t>
            </a:r>
            <a:r>
              <a:rPr lang="en-US" b="1" dirty="0"/>
              <a:t>:(Use of Common Icons)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 smtClean="0"/>
              <a:t>م.م. احمد رمزي رشيد / كلية العلوم السياسية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FBD3D-8CB7-4DE2-9ECF-F7A227482262}" type="slidenum">
              <a:rPr lang="en-US" smtClean="0"/>
              <a:t>4</a:t>
            </a:fld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2859933" y="2947481"/>
            <a:ext cx="8264750" cy="50583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ar-IQ" sz="2000" b="1" dirty="0"/>
              <a:t>أيقونة </a:t>
            </a:r>
            <a:r>
              <a:rPr lang="ar-IQ" sz="2000" b="1" dirty="0" smtClean="0"/>
              <a:t>الإنترنت</a:t>
            </a:r>
            <a:r>
              <a:rPr lang="en-US" sz="2000" b="1" dirty="0" smtClean="0"/>
              <a:t> :(Internet </a:t>
            </a:r>
            <a:r>
              <a:rPr lang="en-US" sz="2000" b="1" dirty="0"/>
              <a:t>Browser Icon</a:t>
            </a:r>
            <a:r>
              <a:rPr lang="en-US" sz="2000" b="1" dirty="0" smtClean="0"/>
              <a:t>)</a:t>
            </a:r>
            <a:r>
              <a:rPr lang="en-US" sz="2000" dirty="0" smtClean="0"/>
              <a:t> </a:t>
            </a:r>
            <a:r>
              <a:rPr lang="ar-IQ" sz="2000" dirty="0"/>
              <a:t>تُستخدم لفتح متصفحات الإنترنت.</a:t>
            </a:r>
            <a:endParaRPr lang="en-US" sz="20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2830445"/>
            <a:ext cx="863228" cy="73991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9" name="Rounded Rectangle 8"/>
          <p:cNvSpPr/>
          <p:nvPr/>
        </p:nvSpPr>
        <p:spPr>
          <a:xfrm>
            <a:off x="2884251" y="3928920"/>
            <a:ext cx="8264750" cy="50583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ar-IQ" sz="2000" b="1" dirty="0"/>
              <a:t>أيقونة الإعدادات </a:t>
            </a:r>
            <a:r>
              <a:rPr lang="en-US" sz="2000" b="1" dirty="0" smtClean="0"/>
              <a:t> :(Settings </a:t>
            </a:r>
            <a:r>
              <a:rPr lang="en-US" sz="2000" b="1" dirty="0"/>
              <a:t>Icon</a:t>
            </a:r>
            <a:r>
              <a:rPr lang="en-US" sz="2000" b="1" dirty="0" smtClean="0"/>
              <a:t>)</a:t>
            </a:r>
            <a:r>
              <a:rPr lang="en-US" sz="2000" dirty="0" smtClean="0"/>
              <a:t> </a:t>
            </a:r>
            <a:r>
              <a:rPr lang="ar-IQ" sz="2000" dirty="0" smtClean="0"/>
              <a:t>تُستخدم </a:t>
            </a:r>
            <a:r>
              <a:rPr lang="ar-IQ" sz="2000" dirty="0"/>
              <a:t>للوصول إلى إعدادات النظام أو التطبيق.</a:t>
            </a:r>
            <a:endParaRPr lang="en-US" sz="2000" dirty="0"/>
          </a:p>
        </p:txBody>
      </p:sp>
      <p:sp>
        <p:nvSpPr>
          <p:cNvPr id="10" name="Rounded Rectangle 9"/>
          <p:cNvSpPr/>
          <p:nvPr/>
        </p:nvSpPr>
        <p:spPr>
          <a:xfrm>
            <a:off x="2859932" y="4936300"/>
            <a:ext cx="8264750" cy="50583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ar-IQ" sz="2000" b="1" dirty="0"/>
              <a:t>أيقونة </a:t>
            </a:r>
            <a:r>
              <a:rPr lang="ar-IQ" sz="2000" b="1" dirty="0" smtClean="0"/>
              <a:t>البحث</a:t>
            </a:r>
            <a:r>
              <a:rPr lang="en-US" sz="2000" b="1" dirty="0" smtClean="0"/>
              <a:t> :(Search </a:t>
            </a:r>
            <a:r>
              <a:rPr lang="en-US" sz="2000" b="1" dirty="0"/>
              <a:t>Icon</a:t>
            </a:r>
            <a:r>
              <a:rPr lang="en-US" sz="2000" b="1" dirty="0" smtClean="0"/>
              <a:t>) </a:t>
            </a:r>
            <a:r>
              <a:rPr lang="ar-IQ" sz="2000" dirty="0" smtClean="0"/>
              <a:t>تُستخدم </a:t>
            </a:r>
            <a:r>
              <a:rPr lang="ar-IQ" sz="2000" dirty="0"/>
              <a:t>للبحث عن الملفات أو المعلومات.</a:t>
            </a:r>
            <a:endParaRPr lang="en-US" sz="200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3705183"/>
            <a:ext cx="917776" cy="91777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4508" y="4757787"/>
            <a:ext cx="758920" cy="855073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346829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494" y="964692"/>
            <a:ext cx="9980578" cy="1188720"/>
          </a:xfrm>
        </p:spPr>
        <p:txBody>
          <a:bodyPr>
            <a:normAutofit fontScale="90000"/>
          </a:bodyPr>
          <a:lstStyle/>
          <a:p>
            <a:pPr algn="r" rtl="1"/>
            <a:r>
              <a:rPr lang="ar-IQ" dirty="0">
                <a:latin typeface="Times New Roman" panose="02020603050405020304" pitchFamily="18" charset="0"/>
                <a:cs typeface="Times New Roman" panose="02020603050405020304" pitchFamily="18" charset="0"/>
              </a:rPr>
              <a:t>مفهوم المجلدات </a:t>
            </a:r>
            <a:r>
              <a:rPr lang="ar-IQ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والدلائل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:(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Concept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Folders and Directories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4569" y="2355845"/>
            <a:ext cx="9776428" cy="4200403"/>
          </a:xfrm>
        </p:spPr>
        <p:txBody>
          <a:bodyPr>
            <a:normAutofit/>
          </a:bodyPr>
          <a:lstStyle/>
          <a:p>
            <a:pPr marL="0" indent="0" algn="just" rtl="1">
              <a:buNone/>
            </a:pPr>
            <a:r>
              <a:rPr lang="ar-IQ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المجلدات </a:t>
            </a:r>
            <a:r>
              <a:rPr lang="ar-IQ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والدلائل هما مفهومين أساسيين في إدارة الملفات والتنظيم في أنظمة التشغيل. دعنا نستعرض هذه المفاهيم بشكل شامل:</a:t>
            </a:r>
          </a:p>
          <a:p>
            <a:pPr marL="0" indent="0" algn="just" rtl="1">
              <a:buNone/>
            </a:pPr>
            <a:r>
              <a:rPr lang="ar-IQ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مفهوم </a:t>
            </a:r>
            <a:r>
              <a:rPr lang="ar-IQ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المجلدات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:(Folders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just" rtl="1">
              <a:buNone/>
            </a:pPr>
            <a:r>
              <a:rPr lang="ar-IQ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المجلد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ar-IQ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IQ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هو مكان تخزين يمكنك من خلاله تنظيم الملفات والمستندات في جهاز الكمبيوتر.</a:t>
            </a:r>
          </a:p>
          <a:p>
            <a:pPr marL="0" indent="0" algn="just" rtl="1">
              <a:buNone/>
            </a:pPr>
            <a:r>
              <a:rPr lang="ar-IQ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الاستخدام</a:t>
            </a:r>
            <a:r>
              <a:rPr lang="ar-IQ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ar-IQ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تُستخدم المجلدات لتنظيم الملفات بطريقة تجعل الوصول إليها أكثر سهولة. يمكنك إنشاء مجلدات فرعية داخل المجلدات لتنظيم الملفات بشكل هرمي.</a:t>
            </a:r>
          </a:p>
          <a:p>
            <a:pPr marL="0" indent="0" algn="just" rtl="1">
              <a:buNone/>
            </a:pPr>
            <a:r>
              <a:rPr lang="ar-IQ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الأيقونة</a:t>
            </a:r>
            <a:r>
              <a:rPr lang="ar-IQ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ar-IQ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عادةً ما تكون أيقونة المجلد على شكل ملف أصفر.</a:t>
            </a:r>
          </a:p>
          <a:p>
            <a:pPr marL="0" indent="0" algn="just" rtl="1">
              <a:buNone/>
            </a:pPr>
            <a:r>
              <a:rPr lang="ar-IQ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أمثلة</a:t>
            </a:r>
            <a:r>
              <a:rPr lang="ar-IQ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 rtl="1">
              <a:buNone/>
            </a:pPr>
            <a:r>
              <a:rPr lang="ar-IQ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مجلد </a:t>
            </a:r>
            <a:r>
              <a:rPr lang="ar-IQ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"المستندات" يحتوي على ملفات </a:t>
            </a:r>
            <a:r>
              <a:rPr lang="ar-IQ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الوورد</a:t>
            </a:r>
            <a:r>
              <a:rPr lang="ar-IQ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IQ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والإكسل</a:t>
            </a:r>
            <a:r>
              <a:rPr lang="ar-IQ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 rtl="1">
              <a:buNone/>
            </a:pPr>
            <a:r>
              <a:rPr lang="ar-IQ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مجلد </a:t>
            </a:r>
            <a:r>
              <a:rPr lang="ar-IQ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"الصور" يحتوي على ملفات الصور بصيغ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JPEG </a:t>
            </a:r>
            <a:r>
              <a:rPr lang="ar-IQ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و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PNG</a:t>
            </a:r>
            <a:r>
              <a:rPr lang="ar-IQ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 dirty="0" err="1" smtClean="0"/>
              <a:t>م.م</a:t>
            </a:r>
            <a:r>
              <a:rPr lang="ar-IQ" dirty="0" smtClean="0"/>
              <a:t>. احمد رمزي رشيد / كلية العلوم السياسية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FBD3D-8CB7-4DE2-9ECF-F7A22748226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013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SA" altLang="en-US" b="1" cap="non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مفهوم الدلائل</a:t>
            </a:r>
            <a:r>
              <a:rPr lang="en-US" altLang="en-US" b="1" cap="non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(Directories)</a:t>
            </a:r>
            <a:r>
              <a:rPr lang="en-US" altLang="en-US" b="1" cap="none" dirty="0">
                <a:solidFill>
                  <a:schemeClr val="tx1"/>
                </a:solidFill>
                <a:latin typeface="Arial" panose="020B0604020202020204" pitchFamily="34" charset="0"/>
              </a:rPr>
              <a:t/>
            </a:r>
            <a:br>
              <a:rPr lang="en-US" altLang="en-US" b="1" cap="none" dirty="0">
                <a:solidFill>
                  <a:schemeClr val="tx1"/>
                </a:solidFill>
                <a:latin typeface="Arial" panose="020B0604020202020204" pitchFamily="34" charset="0"/>
              </a:rPr>
            </a:b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 smtClean="0"/>
              <a:t>م.م. احمد رمزي رشيد / كلية العلوم السياسية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FBD3D-8CB7-4DE2-9ECF-F7A227482262}" type="slidenum">
              <a:rPr lang="en-US" smtClean="0"/>
              <a:t>6</a:t>
            </a:fld>
            <a:endParaRPr lang="en-US"/>
          </a:p>
        </p:txBody>
      </p:sp>
      <p:sp>
        <p:nvSpPr>
          <p:cNvPr id="6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600200" y="2603990"/>
            <a:ext cx="9158722" cy="3170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A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تعريف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ar-SA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الدليل هو مصطلح يُستخدم في أنظمة التشغيل للإشارة إلى المجلدات. يمكن اعتبار الدلائل والمجلدات على أنهما نفس الشيء تقريباً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A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الاستخدام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ar-SA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كما هو الحال مع المجلدات، تُستخدم الدلائل لتنظيم الملفات في بنية هرمية. يمكن أن يحتوي الدليل على ملفات أو دلائل فرعية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A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النظام الجذري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ar-SA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في نظم التشغيل مثل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UNIX </a:t>
            </a:r>
            <a:r>
              <a:rPr kumimoji="0" lang="ar-SA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و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Linux، </a:t>
            </a:r>
            <a:r>
              <a:rPr kumimoji="0" lang="ar-SA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هناك دليل جذري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(root directory) </a:t>
            </a:r>
            <a:r>
              <a:rPr kumimoji="0" lang="ar-SA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يكون في قمة الهيكل الهرمي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A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الأمثلة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marR="0" lvl="1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A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الدليل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/home </a:t>
            </a:r>
            <a:r>
              <a:rPr kumimoji="0" lang="ar-SA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يحتوي على دلائل فرعية لكل مستخدم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marR="0" lvl="1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A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الدليل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/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var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ar-SA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يحتوي على ملفات النظام المتغيرة مثل سجلات النظام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53838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9737" y="994848"/>
            <a:ext cx="6634264" cy="456105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 smtClean="0"/>
              <a:t>م.م. احمد رمزي رشيد / كلية العلوم السياسية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FBD3D-8CB7-4DE2-9ECF-F7A22748226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866874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65</TotalTime>
  <Words>427</Words>
  <Application>Microsoft Office PowerPoint</Application>
  <PresentationFormat>Widescreen</PresentationFormat>
  <Paragraphs>42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Gill Sans MT</vt:lpstr>
      <vt:lpstr>Majalla UI</vt:lpstr>
      <vt:lpstr>Times New Roman</vt:lpstr>
      <vt:lpstr>Parcel</vt:lpstr>
      <vt:lpstr>Computer Course منهاج مادة الحاسوب للعام الدراسي 2024-2025 م.م. احمد رمزي رشيد </vt:lpstr>
      <vt:lpstr>استخدام الأيقونات الشائعة :(Use of Common Icons)</vt:lpstr>
      <vt:lpstr>استخدام الأيقونات الشائعة :(Use of Common Icons)</vt:lpstr>
      <vt:lpstr>استخدام الأيقونات الشائعة :(Use of Common Icons)</vt:lpstr>
      <vt:lpstr>مفهوم المجلدات والدلائل:(Concept of Folders and Directories) </vt:lpstr>
      <vt:lpstr>مفهوم الدلائل (Directories) </vt:lpstr>
      <vt:lpstr>PowerPoint Presentation</vt:lpstr>
    </vt:vector>
  </TitlesOfParts>
  <Company>SACC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Maher</dc:creator>
  <cp:lastModifiedBy>Maher</cp:lastModifiedBy>
  <cp:revision>7</cp:revision>
  <dcterms:created xsi:type="dcterms:W3CDTF">2025-01-10T17:40:48Z</dcterms:created>
  <dcterms:modified xsi:type="dcterms:W3CDTF">2025-01-10T18:46:17Z</dcterms:modified>
</cp:coreProperties>
</file>