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94" r:id="rId3"/>
    <p:sldId id="292" r:id="rId4"/>
    <p:sldId id="299" r:id="rId5"/>
    <p:sldId id="293" r:id="rId6"/>
    <p:sldId id="297" r:id="rId7"/>
    <p:sldId id="298" r:id="rId8"/>
    <p:sldId id="257" r:id="rId9"/>
    <p:sldId id="258" r:id="rId10"/>
    <p:sldId id="303" r:id="rId11"/>
    <p:sldId id="259" r:id="rId12"/>
    <p:sldId id="300" r:id="rId13"/>
    <p:sldId id="301" r:id="rId14"/>
    <p:sldId id="302" r:id="rId15"/>
    <p:sldId id="264" r:id="rId16"/>
    <p:sldId id="295" r:id="rId17"/>
    <p:sldId id="265" r:id="rId18"/>
    <p:sldId id="266" r:id="rId19"/>
    <p:sldId id="267" r:id="rId20"/>
    <p:sldId id="268" r:id="rId21"/>
    <p:sldId id="269" r:id="rId22"/>
    <p:sldId id="296" r:id="rId23"/>
    <p:sldId id="304" r:id="rId24"/>
    <p:sldId id="305" r:id="rId25"/>
    <p:sldId id="306" r:id="rId26"/>
    <p:sldId id="28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3" autoAdjust="0"/>
    <p:restoredTop sz="94660"/>
  </p:normalViewPr>
  <p:slideViewPr>
    <p:cSldViewPr snapToGrid="0">
      <p:cViewPr>
        <p:scale>
          <a:sx n="120" d="100"/>
          <a:sy n="120" d="100"/>
        </p:scale>
        <p:origin x="744" y="68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B5D672E-0055-46BF-B080-A6EE3C4CD547}"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356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947636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4358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9EB23A18-904D-4CC8-AD7D-A060CFBC588D}" type="datetimeFigureOut">
              <a:rPr lang="en-US" smtClean="0"/>
              <a:pPr/>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34439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9EB23A18-904D-4CC8-AD7D-A060CFBC588D}" type="datetimeFigureOut">
              <a:rPr lang="en-US" smtClean="0"/>
              <a:pPr/>
              <a:t>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5D672E-0055-46BF-B080-A6EE3C4CD547}"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58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9EB23A18-904D-4CC8-AD7D-A060CFBC588D}" type="datetimeFigureOut">
              <a:rPr lang="en-US" smtClean="0"/>
              <a:pPr/>
              <a:t>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5D672E-0055-46BF-B080-A6EE3C4CD547}"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158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B23A18-904D-4CC8-AD7D-A060CFBC588D}" type="datetimeFigureOut">
              <a:rPr lang="en-US" smtClean="0"/>
              <a:pPr/>
              <a:t>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1766922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EB23A18-904D-4CC8-AD7D-A060CFBC588D}" type="datetimeFigureOut">
              <a:rPr lang="en-US" smtClean="0"/>
              <a:pPr/>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6532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smtClean="0"/>
              <a:t>انقر لتحرير نمط العنوان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EB23A18-904D-4CC8-AD7D-A060CFBC588D}" type="datetimeFigureOut">
              <a:rPr lang="en-US" smtClean="0"/>
              <a:pPr/>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3596907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EB23A18-904D-4CC8-AD7D-A060CFBC588D}" type="datetimeFigureOut">
              <a:rPr lang="en-US" smtClean="0"/>
              <a:pPr/>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82443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0650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291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1021486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smtClean="0"/>
              <a:t>انقر لتحرير نمط العنوان الرئيسي</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110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2696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4794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B23A18-904D-4CC8-AD7D-A060CFBC588D}" type="datetimeFigureOut">
              <a:rPr lang="en-US" smtClean="0"/>
              <a:pPr/>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1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B23A18-904D-4CC8-AD7D-A060CFBC588D}" type="datetimeFigureOut">
              <a:rPr lang="en-US" smtClean="0"/>
              <a:pPr/>
              <a:t>2/17/2025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5D672E-0055-46BF-B080-A6EE3C4CD547}" type="slidenum">
              <a:rPr lang="en-US" smtClean="0"/>
              <a:pPr/>
              <a:t>‹#›</a:t>
            </a:fld>
            <a:endParaRPr lang="en-US"/>
          </a:p>
        </p:txBody>
      </p:sp>
    </p:spTree>
    <p:extLst>
      <p:ext uri="{BB962C8B-B14F-4D97-AF65-F5344CB8AC3E}">
        <p14:creationId xmlns:p14="http://schemas.microsoft.com/office/powerpoint/2010/main" val="6734040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chor="ctr"/>
          <a:lstStyle/>
          <a:p>
            <a:r>
              <a:rPr lang="ar-IQ" sz="4000" dirty="0">
                <a:cs typeface="Akhbar MT" pitchFamily="2" charset="-78"/>
              </a:rPr>
              <a:t>الفصل الأول:</a:t>
            </a:r>
            <a:br>
              <a:rPr lang="ar-IQ" sz="4000" dirty="0">
                <a:cs typeface="Akhbar MT" pitchFamily="2" charset="-78"/>
              </a:rPr>
            </a:br>
            <a:r>
              <a:rPr lang="ar-IQ" sz="2000" dirty="0">
                <a:cs typeface="Akhbar MT" pitchFamily="2" charset="-78"/>
              </a:rPr>
              <a:t/>
            </a:r>
            <a:br>
              <a:rPr lang="ar-IQ" sz="2000" dirty="0">
                <a:cs typeface="Akhbar MT" pitchFamily="2" charset="-78"/>
              </a:rPr>
            </a:br>
            <a:r>
              <a:rPr lang="ar-IQ" sz="2000" b="1" dirty="0">
                <a:cs typeface="Akhbar MT" pitchFamily="2" charset="-78"/>
              </a:rPr>
              <a:t>جرائم نظام البعث وفق قانون المحكمة الجنائية العراقية العليا عام ٢٠٠٥م</a:t>
            </a:r>
            <a:endParaRPr lang="en-US" sz="2000" b="1" dirty="0">
              <a:cs typeface="Akhbar MT" pitchFamily="2" charset="-78"/>
            </a:endParaRPr>
          </a:p>
        </p:txBody>
      </p:sp>
      <p:sp>
        <p:nvSpPr>
          <p:cNvPr id="3" name="عنوان فرعي 2"/>
          <p:cNvSpPr>
            <a:spLocks noGrp="1"/>
          </p:cNvSpPr>
          <p:nvPr>
            <p:ph type="subTitle" idx="1"/>
          </p:nvPr>
        </p:nvSpPr>
        <p:spPr/>
        <p:txBody>
          <a:bodyPr>
            <a:noAutofit/>
          </a:bodyPr>
          <a:lstStyle/>
          <a:p>
            <a:r>
              <a:rPr lang="ar-IQ" sz="3600" b="1" dirty="0" smtClean="0">
                <a:cs typeface="Akhbar MT" pitchFamily="2" charset="-78"/>
              </a:rPr>
              <a:t>اعداد</a:t>
            </a:r>
          </a:p>
          <a:p>
            <a:r>
              <a:rPr lang="ar-IQ" sz="3600" b="1" dirty="0" err="1" smtClean="0">
                <a:cs typeface="Akhbar MT" pitchFamily="2" charset="-78"/>
              </a:rPr>
              <a:t>م.د</a:t>
            </a:r>
            <a:r>
              <a:rPr lang="ar-IQ" sz="3600" b="1" dirty="0" smtClean="0">
                <a:cs typeface="Akhbar MT" pitchFamily="2" charset="-78"/>
              </a:rPr>
              <a:t> تمارا كاظم الأسدي</a:t>
            </a:r>
            <a:endParaRPr lang="en-US" sz="3600" b="1" dirty="0">
              <a:cs typeface="Akhbar MT" pitchFamily="2" charset="-78"/>
            </a:endParaRPr>
          </a:p>
        </p:txBody>
      </p:sp>
    </p:spTree>
    <p:extLst>
      <p:ext uri="{BB962C8B-B14F-4D97-AF65-F5344CB8AC3E}">
        <p14:creationId xmlns:p14="http://schemas.microsoft.com/office/powerpoint/2010/main" val="4298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cs typeface="Akhbar MT" pitchFamily="2" charset="-78"/>
              </a:rPr>
              <a:t>المحاور</a:t>
            </a:r>
            <a:endParaRPr lang="en-US" b="1" dirty="0">
              <a:cs typeface="Akhbar MT" pitchFamily="2" charset="-78"/>
            </a:endParaRPr>
          </a:p>
        </p:txBody>
      </p:sp>
      <p:sp>
        <p:nvSpPr>
          <p:cNvPr id="3" name="عنصر نائب للمحتوى 2"/>
          <p:cNvSpPr>
            <a:spLocks noGrp="1"/>
          </p:cNvSpPr>
          <p:nvPr>
            <p:ph idx="1"/>
          </p:nvPr>
        </p:nvSpPr>
        <p:spPr/>
        <p:txBody>
          <a:bodyPr>
            <a:normAutofit/>
          </a:bodyPr>
          <a:lstStyle/>
          <a:p>
            <a:pPr algn="r" rtl="1">
              <a:buFontTx/>
              <a:buChar char="-"/>
            </a:pPr>
            <a:r>
              <a:rPr lang="ar-IQ" b="1" dirty="0" smtClean="0"/>
              <a:t>مفهوم الجريمة</a:t>
            </a:r>
          </a:p>
          <a:p>
            <a:pPr algn="r" rtl="1">
              <a:buFontTx/>
              <a:buChar char="-"/>
            </a:pPr>
            <a:r>
              <a:rPr lang="ar-IQ" b="1" dirty="0" smtClean="0"/>
              <a:t>اقسام الجرائم</a:t>
            </a:r>
          </a:p>
          <a:p>
            <a:pPr algn="r" rtl="1">
              <a:buFontTx/>
              <a:buChar char="-"/>
            </a:pPr>
            <a:r>
              <a:rPr lang="ar-IQ" b="1" dirty="0" smtClean="0"/>
              <a:t>انواع الجرائم الدولية</a:t>
            </a:r>
          </a:p>
          <a:p>
            <a:pPr algn="r" rtl="1">
              <a:buFontTx/>
              <a:buChar char="-"/>
            </a:pPr>
            <a:r>
              <a:rPr lang="ar-IQ" b="1" dirty="0" smtClean="0"/>
              <a:t>بعض الامثلة عن الجرائم</a:t>
            </a:r>
          </a:p>
          <a:p>
            <a:pPr marL="0" indent="0" algn="r" rtl="1">
              <a:buNone/>
            </a:pPr>
            <a:r>
              <a:rPr lang="ar-IQ" b="1" dirty="0" smtClean="0"/>
              <a:t> </a:t>
            </a:r>
            <a:endParaRPr lang="en-US" b="1" dirty="0" smtClean="0"/>
          </a:p>
          <a:p>
            <a:pPr algn="r" rtl="1"/>
            <a:endParaRPr lang="en-US" dirty="0" smtClean="0"/>
          </a:p>
          <a:p>
            <a:pPr algn="r" rtl="1"/>
            <a:endParaRPr lang="ar-IQ" dirty="0" smtClean="0">
              <a:cs typeface="Akhbar MT" pitchFamily="2" charset="-78"/>
            </a:endParaRPr>
          </a:p>
        </p:txBody>
      </p:sp>
    </p:spTree>
    <p:extLst>
      <p:ext uri="{BB962C8B-B14F-4D97-AF65-F5344CB8AC3E}">
        <p14:creationId xmlns:p14="http://schemas.microsoft.com/office/powerpoint/2010/main" val="3323810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1"/>
            <a:r>
              <a:rPr lang="ar-IQ" sz="4000" b="1" dirty="0" smtClean="0"/>
              <a:t>مفهوم الجريمة</a:t>
            </a:r>
          </a:p>
        </p:txBody>
      </p:sp>
      <p:sp>
        <p:nvSpPr>
          <p:cNvPr id="5" name="Content Placeholder 4"/>
          <p:cNvSpPr>
            <a:spLocks noGrp="1"/>
          </p:cNvSpPr>
          <p:nvPr>
            <p:ph idx="1"/>
          </p:nvPr>
        </p:nvSpPr>
        <p:spPr/>
        <p:txBody>
          <a:bodyPr/>
          <a:lstStyle/>
          <a:p>
            <a:pPr algn="ctr">
              <a:buNone/>
            </a:pPr>
            <a:r>
              <a:rPr lang="ar-IQ" dirty="0">
                <a:cs typeface="+mj-cs"/>
              </a:rPr>
              <a:t>تعريف الجريمة لغة واصطلاحا</a:t>
            </a:r>
          </a:p>
          <a:p>
            <a:pPr algn="ctr">
              <a:buNone/>
            </a:pPr>
            <a:endParaRPr lang="ar-IQ" dirty="0">
              <a:cs typeface="+mj-cs"/>
            </a:endParaRPr>
          </a:p>
          <a:p>
            <a:pPr algn="ctr">
              <a:buNone/>
            </a:pPr>
            <a:r>
              <a:rPr lang="ar-IQ" dirty="0">
                <a:cs typeface="+mj-cs"/>
              </a:rPr>
              <a:t>1 لغة هي الذنب، تقول منه جرم و أجرم واجترم) والجرم بالكسر للجسد وقوله تعالى: ( ولا يجْرِمَنَّكُمْ سُنَانُ قَوْمٍ عَلَى أَلا تَعْدِلُوا) (المائدة (٢) أي لا يحملنكم و ( تجرم) عليه، أي ادعى عليه ذنباً لم يفعله ، ويقال: فلان جريمة أهله أي كاسبهم، فالجريمة والجارم بمعنى الكاسب. وأجرم فلان أي اكتسب الإثم فالجريمة من الجرم أي التعدي، وتعني الانحراف والشذوذ عن السلوك والمقاييس الجمعية الاعتيادية.</a:t>
            </a:r>
            <a:endParaRPr lang="ar-IQ" dirty="0" smtClean="0">
              <a:cs typeface="+mj-cs"/>
            </a:endParaRPr>
          </a:p>
        </p:txBody>
      </p:sp>
    </p:spTree>
    <p:extLst>
      <p:ext uri="{BB962C8B-B14F-4D97-AF65-F5344CB8AC3E}">
        <p14:creationId xmlns:p14="http://schemas.microsoft.com/office/powerpoint/2010/main" val="3914740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الجريمة اصطلاحا</a:t>
            </a:r>
            <a:endParaRPr lang="ar-IQ" dirty="0"/>
          </a:p>
        </p:txBody>
      </p:sp>
      <p:sp>
        <p:nvSpPr>
          <p:cNvPr id="3" name="Content Placeholder 2"/>
          <p:cNvSpPr>
            <a:spLocks noGrp="1"/>
          </p:cNvSpPr>
          <p:nvPr>
            <p:ph idx="1"/>
          </p:nvPr>
        </p:nvSpPr>
        <p:spPr/>
        <p:txBody>
          <a:bodyPr>
            <a:normAutofit fontScale="47500" lnSpcReduction="20000"/>
          </a:bodyPr>
          <a:lstStyle/>
          <a:p>
            <a:pPr algn="ctr" rtl="1">
              <a:buNone/>
            </a:pPr>
            <a:endParaRPr lang="ar-IQ" sz="2800" dirty="0" smtClean="0"/>
          </a:p>
          <a:p>
            <a:pPr algn="ctr" rtl="1">
              <a:buNone/>
            </a:pPr>
            <a:r>
              <a:rPr lang="ar-IQ" sz="3700" dirty="0"/>
              <a:t>الجريمة اصطلاحا - نظراً لخطورة الجريمة وأثرها السلبي في الفرد والمجتمع، والمؤسسة ستورد معناها اصطلاحا بحسب ما جاء من بيان لها في مستوى العلوم، فقد ورد مفهومها في:</a:t>
            </a:r>
          </a:p>
          <a:p>
            <a:pPr algn="ctr" rtl="1">
              <a:buNone/>
            </a:pPr>
            <a:endParaRPr lang="ar-IQ" sz="3700" dirty="0"/>
          </a:p>
          <a:p>
            <a:pPr algn="ctr" rtl="1">
              <a:buNone/>
            </a:pPr>
            <a:r>
              <a:rPr lang="ar-IQ" sz="3700" dirty="0"/>
              <a:t>ا </a:t>
            </a:r>
            <a:r>
              <a:rPr lang="ar-IQ" sz="3700" dirty="0" smtClean="0"/>
              <a:t>- علم </a:t>
            </a:r>
            <a:r>
              <a:rPr lang="ar-IQ" sz="3700" dirty="0"/>
              <a:t>الاجتماع وردت فيه بمعنى أفعال وسلوكيات تتعارض مع المصلحة العامة للجماعة، </a:t>
            </a:r>
            <a:r>
              <a:rPr lang="ar-IQ" sz="3700" dirty="0" smtClean="0"/>
              <a:t>بمعنى أنها </a:t>
            </a:r>
            <a:r>
              <a:rPr lang="ar-IQ" sz="3700" dirty="0"/>
              <a:t>اعتداء على معايير المجتمع أو قواعده التي تحكم سلوك أفراده، فالجريمة من الناحية الاجتماعية تمثل تعارضاً مع السلوك الاجتماعي الذي يقره المجتمع وسلوك الفرد.</a:t>
            </a:r>
          </a:p>
          <a:p>
            <a:pPr algn="ctr" rtl="1">
              <a:buNone/>
            </a:pPr>
            <a:endParaRPr lang="ar-IQ" sz="3700" dirty="0"/>
          </a:p>
          <a:p>
            <a:pPr algn="ctr" rtl="1">
              <a:buNone/>
            </a:pPr>
            <a:r>
              <a:rPr lang="ar-IQ" sz="3700" dirty="0" smtClean="0"/>
              <a:t>ب- علم </a:t>
            </a:r>
            <a:r>
              <a:rPr lang="ar-IQ" sz="3700" dirty="0"/>
              <a:t>النفس عرفت بأنها سلوك معاد أو فعل لا إرادي ناتج عن صراعات نفسية تحدثها مكبوتات اللاشعور، فهي انعكاس لما تحتويه شخصية الفرد من مرض نفسي يعبر عن صراعات الفعالية لاشعورية، </a:t>
            </a:r>
            <a:r>
              <a:rPr lang="ar-IQ" sz="3700" dirty="0" smtClean="0"/>
              <a:t>فهي انطلاق </a:t>
            </a:r>
            <a:r>
              <a:rPr lang="ar-IQ" sz="3700" dirty="0"/>
              <a:t>للدوافع الغريزية انطلاقاً حراً لا يعوقه عائق، ولا يحده حد.</a:t>
            </a:r>
          </a:p>
          <a:p>
            <a:pPr algn="ctr" rtl="1">
              <a:buNone/>
            </a:pPr>
            <a:endParaRPr lang="ar-IQ" sz="37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مفهوم الجريمة اصطلاحا</a:t>
            </a:r>
            <a:endParaRPr lang="en-US" dirty="0"/>
          </a:p>
        </p:txBody>
      </p:sp>
      <p:sp>
        <p:nvSpPr>
          <p:cNvPr id="5" name="Content Placeholder 4"/>
          <p:cNvSpPr>
            <a:spLocks noGrp="1"/>
          </p:cNvSpPr>
          <p:nvPr>
            <p:ph idx="1"/>
          </p:nvPr>
        </p:nvSpPr>
        <p:spPr/>
        <p:txBody>
          <a:bodyPr/>
          <a:lstStyle/>
          <a:p>
            <a:pPr algn="ctr" rtl="1">
              <a:buNone/>
            </a:pPr>
            <a:r>
              <a:rPr lang="ar-IQ" dirty="0"/>
              <a:t>ج علم القانون عرفت بأنها كل فعل أو ترك يعاقب عليه القانون، ولا يبرره استعمال حق أو واجب ، أي كل ما نص القانون على تجريمه من التصرفات والسلوكيات والأقوال وجعل له عقوبة واضحة وصريحة ويتخذ التصرف العدائي صورتين إما أن يكون تصرفاً ماديا أو تصرفاً معنوياً</a:t>
            </a:r>
            <a:r>
              <a:rPr lang="ar-IQ" dirty="0" smtClean="0"/>
              <a:t>.</a:t>
            </a:r>
            <a:endParaRPr lang="ar-IQ" dirty="0"/>
          </a:p>
          <a:p>
            <a:pPr algn="ctr" rtl="1">
              <a:buNone/>
            </a:pPr>
            <a:r>
              <a:rPr lang="ar-IQ" dirty="0"/>
              <a:t>د. علم الشريعة عرفت بأنها ارتكاب كل فعل نهى الله (</a:t>
            </a:r>
            <a:r>
              <a:rPr lang="ar-IQ" dirty="0" err="1"/>
              <a:t>عزوجل</a:t>
            </a:r>
            <a:r>
              <a:rPr lang="ar-IQ" dirty="0"/>
              <a:t>) عنه أو عصيان ما أمر الله به، فهي سلوك إنساني غير سوي يخالف الفطرة السليمة ويمثل تعدياً على حق أو مصلحة من مصالح العباد التي يحميها الشرع، وهي كل سلوك إنساني غير مشروع، يرتب له الشرع جزاء جنائياً</a:t>
            </a:r>
          </a:p>
          <a:p>
            <a:pPr algn="ctr">
              <a:buNone/>
            </a:pPr>
            <a:endParaRPr lang="ar-IQ" dirty="0"/>
          </a:p>
        </p:txBody>
      </p:sp>
    </p:spTree>
    <p:extLst>
      <p:ext uri="{BB962C8B-B14F-4D97-AF65-F5344CB8AC3E}">
        <p14:creationId xmlns:p14="http://schemas.microsoft.com/office/powerpoint/2010/main" val="673338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IQ" dirty="0" smtClean="0"/>
              <a:t>مفهوم الجريمة</a:t>
            </a:r>
            <a:endParaRPr lang="ar-IQ" dirty="0"/>
          </a:p>
        </p:txBody>
      </p:sp>
      <p:sp>
        <p:nvSpPr>
          <p:cNvPr id="3" name="Content Placeholder 2"/>
          <p:cNvSpPr>
            <a:spLocks noGrp="1"/>
          </p:cNvSpPr>
          <p:nvPr>
            <p:ph idx="1"/>
          </p:nvPr>
        </p:nvSpPr>
        <p:spPr/>
        <p:txBody>
          <a:bodyPr>
            <a:normAutofit fontScale="92500"/>
          </a:bodyPr>
          <a:lstStyle/>
          <a:p>
            <a:pPr algn="ctr" rtl="1">
              <a:buNone/>
            </a:pPr>
            <a:r>
              <a:rPr lang="ar-IQ" sz="2800" dirty="0"/>
              <a:t>وتأسيساً على ما تقدم من تعاريف مختلفة ظهرت علوم فرعية دقيقة لدراسة الجريمة والمجرم، مثل:</a:t>
            </a:r>
          </a:p>
          <a:p>
            <a:pPr algn="ctr" rtl="1">
              <a:buNone/>
            </a:pPr>
            <a:r>
              <a:rPr lang="ar-IQ" sz="2800" dirty="0" smtClean="0"/>
              <a:t>علم النفس </a:t>
            </a:r>
            <a:r>
              <a:rPr lang="ar-IQ" sz="2800" dirty="0"/>
              <a:t>الإجرامي، وعلم طبائع المجرم، وعلم الجريمة الجنائي، وعلم جغرافية الجريمة الذي يؤكد الأنماط المكانية والزمانية للجريمة، ودراسة العوامل الطبيعية والبشرية المؤثرة في السلوك ، وكل علم ينظر إلى </a:t>
            </a:r>
            <a:r>
              <a:rPr lang="ar-IQ" sz="2800" dirty="0" smtClean="0"/>
              <a:t>الجريمة ويدرسها </a:t>
            </a:r>
            <a:r>
              <a:rPr lang="ar-IQ" sz="2800" dirty="0"/>
              <a:t>من الزوايا التي يختص بها مع إعطاء أهمية قليلة للجوانب الآخر، وفي ضوء التعريفات السابقة وغيرها يمكن أن يتضح لنا مفهوم الجريمة الذي هو أي فعل ينتهك القانون ويعاقب عليه بواسطة النظام القانوني</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اقسام الجريمة</a:t>
            </a:r>
            <a:endParaRPr lang="ar-IQ" dirty="0"/>
          </a:p>
        </p:txBody>
      </p:sp>
      <p:sp>
        <p:nvSpPr>
          <p:cNvPr id="3" name="Content Placeholder 2"/>
          <p:cNvSpPr>
            <a:spLocks noGrp="1"/>
          </p:cNvSpPr>
          <p:nvPr>
            <p:ph idx="1"/>
          </p:nvPr>
        </p:nvSpPr>
        <p:spPr/>
        <p:txBody>
          <a:bodyPr>
            <a:normAutofit/>
          </a:bodyPr>
          <a:lstStyle/>
          <a:p>
            <a:pPr algn="r" rtl="1">
              <a:buNone/>
            </a:pPr>
            <a:r>
              <a:rPr lang="ar-IQ" sz="2800" dirty="0" smtClean="0"/>
              <a:t>1- الجرائم الدولية              6- جرائم حرية المعتقد والدين</a:t>
            </a:r>
          </a:p>
          <a:p>
            <a:pPr algn="r" rtl="1">
              <a:buNone/>
            </a:pPr>
            <a:r>
              <a:rPr lang="ar-IQ" sz="2800" dirty="0" smtClean="0"/>
              <a:t>2- الجرائم السياسية             7- جريمة مصادرة الاموال</a:t>
            </a:r>
          </a:p>
          <a:p>
            <a:pPr algn="r" rtl="1">
              <a:buNone/>
            </a:pPr>
            <a:r>
              <a:rPr lang="ar-IQ" sz="2800" dirty="0" smtClean="0"/>
              <a:t>3- الجرائم الاجتماعية          8- جريمة التهجير</a:t>
            </a:r>
          </a:p>
          <a:p>
            <a:pPr algn="r" rtl="1">
              <a:buNone/>
            </a:pPr>
            <a:r>
              <a:rPr lang="ar-IQ" sz="2800" dirty="0" smtClean="0"/>
              <a:t>4- جرائم السلطة والحكومة   9- الجرائم البيئية</a:t>
            </a:r>
          </a:p>
          <a:p>
            <a:pPr algn="r" rtl="1">
              <a:buNone/>
            </a:pPr>
            <a:r>
              <a:rPr lang="ar-IQ" sz="2800" dirty="0" smtClean="0"/>
              <a:t>5- الجرائم النفسية               10- انتهاكات حقوق الانسان</a:t>
            </a:r>
          </a:p>
          <a:p>
            <a:pPr algn="r" rtl="1">
              <a:buNone/>
            </a:pPr>
            <a:endParaRPr lang="ar-IQ"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اقسام الجريمة</a:t>
            </a:r>
            <a:endParaRPr lang="en-US" dirty="0"/>
          </a:p>
        </p:txBody>
      </p:sp>
      <p:sp>
        <p:nvSpPr>
          <p:cNvPr id="3" name="عنصر نائب للمحتوى 2"/>
          <p:cNvSpPr>
            <a:spLocks noGrp="1"/>
          </p:cNvSpPr>
          <p:nvPr>
            <p:ph idx="1"/>
          </p:nvPr>
        </p:nvSpPr>
        <p:spPr/>
        <p:txBody>
          <a:bodyPr>
            <a:normAutofit fontScale="92500"/>
          </a:bodyPr>
          <a:lstStyle/>
          <a:p>
            <a:pPr algn="r" rtl="1">
              <a:buNone/>
            </a:pPr>
            <a:endParaRPr lang="ar-IQ" sz="2800" dirty="0" smtClean="0"/>
          </a:p>
          <a:p>
            <a:pPr algn="r" rtl="1"/>
            <a:r>
              <a:rPr lang="ar-IQ" sz="2800" dirty="0">
                <a:solidFill>
                  <a:schemeClr val="tx1"/>
                </a:solidFill>
              </a:rPr>
              <a:t>الجرائم </a:t>
            </a:r>
            <a:r>
              <a:rPr lang="ar-IQ" sz="2800" dirty="0" err="1">
                <a:solidFill>
                  <a:schemeClr val="tx1"/>
                </a:solidFill>
              </a:rPr>
              <a:t>الدولیة</a:t>
            </a:r>
            <a:r>
              <a:rPr lang="ar-IQ" sz="2800" dirty="0">
                <a:solidFill>
                  <a:schemeClr val="tx1"/>
                </a:solidFill>
              </a:rPr>
              <a:t>: </a:t>
            </a:r>
            <a:r>
              <a:rPr lang="ar-IQ" sz="2800" dirty="0" err="1">
                <a:solidFill>
                  <a:schemeClr val="tx1"/>
                </a:solidFill>
              </a:rPr>
              <a:t>ھي</a:t>
            </a:r>
            <a:r>
              <a:rPr lang="ar-IQ" sz="2800" dirty="0">
                <a:solidFill>
                  <a:schemeClr val="tx1"/>
                </a:solidFill>
              </a:rPr>
              <a:t> الأفعال التي تمثل الجرائم </a:t>
            </a:r>
            <a:r>
              <a:rPr lang="ar-IQ" sz="2800" dirty="0" err="1">
                <a:solidFill>
                  <a:schemeClr val="tx1"/>
                </a:solidFill>
              </a:rPr>
              <a:t>الدولیة</a:t>
            </a:r>
            <a:r>
              <a:rPr lang="ar-IQ" sz="2800" dirty="0">
                <a:solidFill>
                  <a:schemeClr val="tx1"/>
                </a:solidFill>
              </a:rPr>
              <a:t> الأشد خطورة على السلم والأمن الوطني </a:t>
            </a:r>
            <a:r>
              <a:rPr lang="ar-IQ" sz="2800" dirty="0" smtClean="0">
                <a:solidFill>
                  <a:schemeClr val="tx1"/>
                </a:solidFill>
              </a:rPr>
              <a:t>والدولي</a:t>
            </a:r>
            <a:r>
              <a:rPr lang="ar-IQ" sz="2800" dirty="0">
                <a:solidFill>
                  <a:schemeClr val="tx1"/>
                </a:solidFill>
              </a:rPr>
              <a:t>، التي </a:t>
            </a:r>
            <a:r>
              <a:rPr lang="ar-IQ" sz="2800" dirty="0" err="1">
                <a:solidFill>
                  <a:schemeClr val="tx1"/>
                </a:solidFill>
              </a:rPr>
              <a:t>تھدد</a:t>
            </a:r>
            <a:r>
              <a:rPr lang="ar-IQ" sz="2800" dirty="0">
                <a:solidFill>
                  <a:schemeClr val="tx1"/>
                </a:solidFill>
              </a:rPr>
              <a:t> أمن الدولة </a:t>
            </a:r>
            <a:r>
              <a:rPr lang="ar-IQ" sz="2800" dirty="0" err="1">
                <a:solidFill>
                  <a:schemeClr val="tx1"/>
                </a:solidFill>
              </a:rPr>
              <a:t>وسیادتھا</a:t>
            </a:r>
            <a:r>
              <a:rPr lang="ar-IQ" sz="2800" dirty="0">
                <a:solidFill>
                  <a:schemeClr val="tx1"/>
                </a:solidFill>
              </a:rPr>
              <a:t> </a:t>
            </a:r>
            <a:r>
              <a:rPr lang="ar-IQ" sz="2800" dirty="0" err="1">
                <a:solidFill>
                  <a:schemeClr val="tx1"/>
                </a:solidFill>
              </a:rPr>
              <a:t>وھي</a:t>
            </a:r>
            <a:r>
              <a:rPr lang="ar-IQ" sz="2800" dirty="0">
                <a:solidFill>
                  <a:schemeClr val="tx1"/>
                </a:solidFill>
              </a:rPr>
              <a:t> جرائم الإبادة </a:t>
            </a:r>
            <a:r>
              <a:rPr lang="ar-IQ" sz="2800" dirty="0" err="1">
                <a:solidFill>
                  <a:schemeClr val="tx1"/>
                </a:solidFill>
              </a:rPr>
              <a:t>الجماعیة</a:t>
            </a:r>
            <a:r>
              <a:rPr lang="ar-IQ" sz="2800" dirty="0">
                <a:solidFill>
                  <a:schemeClr val="tx1"/>
                </a:solidFill>
              </a:rPr>
              <a:t> وجرائم ضد </a:t>
            </a:r>
            <a:r>
              <a:rPr lang="ar-IQ" sz="2800" dirty="0" err="1" smtClean="0">
                <a:solidFill>
                  <a:schemeClr val="tx1"/>
                </a:solidFill>
              </a:rPr>
              <a:t>الإنسانیة</a:t>
            </a:r>
            <a:r>
              <a:rPr lang="ar-IQ" sz="2800" dirty="0">
                <a:solidFill>
                  <a:schemeClr val="tx1"/>
                </a:solidFill>
              </a:rPr>
              <a:t>، وجرائم الحرب.  </a:t>
            </a:r>
          </a:p>
          <a:p>
            <a:pPr marL="0" indent="0" algn="r" rtl="1">
              <a:buNone/>
            </a:pPr>
            <a:r>
              <a:rPr lang="ar-IQ" sz="2800" dirty="0" smtClean="0">
                <a:solidFill>
                  <a:schemeClr val="tx1"/>
                </a:solidFill>
              </a:rPr>
              <a:t> </a:t>
            </a:r>
            <a:r>
              <a:rPr lang="ar-IQ" sz="2800" dirty="0">
                <a:solidFill>
                  <a:schemeClr val="tx1"/>
                </a:solidFill>
              </a:rPr>
              <a:t>الجرائم </a:t>
            </a:r>
            <a:r>
              <a:rPr lang="ar-IQ" sz="2800" dirty="0" err="1">
                <a:solidFill>
                  <a:schemeClr val="tx1"/>
                </a:solidFill>
              </a:rPr>
              <a:t>السیاسیة</a:t>
            </a:r>
            <a:r>
              <a:rPr lang="ar-IQ" sz="2800" dirty="0">
                <a:solidFill>
                  <a:schemeClr val="tx1"/>
                </a:solidFill>
              </a:rPr>
              <a:t>: </a:t>
            </a:r>
            <a:r>
              <a:rPr lang="ar-IQ" sz="2800" dirty="0" err="1">
                <a:solidFill>
                  <a:schemeClr val="tx1"/>
                </a:solidFill>
              </a:rPr>
              <a:t>ھي</a:t>
            </a:r>
            <a:r>
              <a:rPr lang="ar-IQ" sz="2800" dirty="0">
                <a:solidFill>
                  <a:schemeClr val="tx1"/>
                </a:solidFill>
              </a:rPr>
              <a:t> مجموعة من الأفعال والأقوال المقصودة </a:t>
            </a:r>
            <a:r>
              <a:rPr lang="ar-IQ" sz="2800" dirty="0" err="1">
                <a:solidFill>
                  <a:schemeClr val="tx1"/>
                </a:solidFill>
              </a:rPr>
              <a:t>یتم</a:t>
            </a:r>
            <a:r>
              <a:rPr lang="ar-IQ" sz="2800" dirty="0">
                <a:solidFill>
                  <a:schemeClr val="tx1"/>
                </a:solidFill>
              </a:rPr>
              <a:t> الاعتداء </a:t>
            </a:r>
            <a:r>
              <a:rPr lang="ar-IQ" sz="2800" dirty="0" err="1">
                <a:solidFill>
                  <a:schemeClr val="tx1"/>
                </a:solidFill>
              </a:rPr>
              <a:t>بھا</a:t>
            </a:r>
            <a:r>
              <a:rPr lang="ar-IQ" sz="2800" dirty="0">
                <a:solidFill>
                  <a:schemeClr val="tx1"/>
                </a:solidFill>
              </a:rPr>
              <a:t> على رجال الدولة  </a:t>
            </a:r>
            <a:r>
              <a:rPr lang="ar-IQ" sz="2800" dirty="0" smtClean="0">
                <a:solidFill>
                  <a:schemeClr val="tx1"/>
                </a:solidFill>
              </a:rPr>
              <a:t>و الحكومة أو أصحاب السلك الدبلوماسي أو قادة الفكر </a:t>
            </a:r>
            <a:r>
              <a:rPr lang="ar-IQ" sz="2800" dirty="0" err="1" smtClean="0">
                <a:solidFill>
                  <a:schemeClr val="tx1"/>
                </a:solidFill>
              </a:rPr>
              <a:t>السیاسي</a:t>
            </a:r>
            <a:r>
              <a:rPr lang="ar-IQ" sz="2800" dirty="0" smtClean="0">
                <a:solidFill>
                  <a:schemeClr val="tx1"/>
                </a:solidFill>
              </a:rPr>
              <a:t> أو أفراد وجماعات بسبب ما </a:t>
            </a:r>
            <a:r>
              <a:rPr lang="ar-IQ" sz="2800" dirty="0" err="1" smtClean="0">
                <a:solidFill>
                  <a:schemeClr val="tx1"/>
                </a:solidFill>
              </a:rPr>
              <a:t>یحملونھ</a:t>
            </a:r>
            <a:r>
              <a:rPr lang="ar-IQ" sz="2800" dirty="0" smtClean="0">
                <a:solidFill>
                  <a:schemeClr val="tx1"/>
                </a:solidFill>
              </a:rPr>
              <a:t> من أراء  </a:t>
            </a:r>
            <a:r>
              <a:rPr lang="ar-IQ" sz="2800" dirty="0" err="1" smtClean="0">
                <a:solidFill>
                  <a:schemeClr val="tx1"/>
                </a:solidFill>
              </a:rPr>
              <a:t>سیاسیة</a:t>
            </a:r>
            <a:r>
              <a:rPr lang="ar-IQ" sz="2800" dirty="0" smtClean="0">
                <a:solidFill>
                  <a:schemeClr val="tx1"/>
                </a:solidFill>
              </a:rPr>
              <a:t>، </a:t>
            </a:r>
            <a:r>
              <a:rPr lang="ar-IQ" sz="2800" dirty="0" err="1" smtClean="0">
                <a:solidFill>
                  <a:schemeClr val="tx1"/>
                </a:solidFill>
              </a:rPr>
              <a:t>وبتعبیر</a:t>
            </a:r>
            <a:r>
              <a:rPr lang="ar-IQ" sz="2800" dirty="0" smtClean="0">
                <a:solidFill>
                  <a:schemeClr val="tx1"/>
                </a:solidFill>
              </a:rPr>
              <a:t> مختصر </a:t>
            </a:r>
            <a:r>
              <a:rPr lang="ar-IQ" sz="2800" dirty="0" err="1" smtClean="0">
                <a:solidFill>
                  <a:schemeClr val="tx1"/>
                </a:solidFill>
              </a:rPr>
              <a:t>ھي</a:t>
            </a:r>
            <a:r>
              <a:rPr lang="ar-IQ" sz="2800" dirty="0" smtClean="0">
                <a:solidFill>
                  <a:schemeClr val="tx1"/>
                </a:solidFill>
              </a:rPr>
              <a:t> عمل </a:t>
            </a:r>
            <a:r>
              <a:rPr lang="ar-IQ" sz="2800" dirty="0" err="1" smtClean="0">
                <a:solidFill>
                  <a:schemeClr val="tx1"/>
                </a:solidFill>
              </a:rPr>
              <a:t>سیاسي</a:t>
            </a:r>
            <a:r>
              <a:rPr lang="ar-IQ" sz="2800" dirty="0" smtClean="0">
                <a:solidFill>
                  <a:schemeClr val="tx1"/>
                </a:solidFill>
              </a:rPr>
              <a:t> </a:t>
            </a:r>
            <a:r>
              <a:rPr lang="ar-IQ" sz="2800" dirty="0" err="1" smtClean="0">
                <a:solidFill>
                  <a:schemeClr val="tx1"/>
                </a:solidFill>
              </a:rPr>
              <a:t>یجرمه</a:t>
            </a:r>
            <a:r>
              <a:rPr lang="ar-IQ" sz="2800" dirty="0" smtClean="0">
                <a:solidFill>
                  <a:schemeClr val="tx1"/>
                </a:solidFill>
              </a:rPr>
              <a:t> القانون.</a:t>
            </a:r>
            <a:endParaRPr lang="en-US" sz="2800" dirty="0">
              <a:solidFill>
                <a:schemeClr val="tx1"/>
              </a:solidFill>
            </a:endParaRPr>
          </a:p>
        </p:txBody>
      </p:sp>
    </p:spTree>
    <p:extLst>
      <p:ext uri="{BB962C8B-B14F-4D97-AF65-F5344CB8AC3E}">
        <p14:creationId xmlns:p14="http://schemas.microsoft.com/office/powerpoint/2010/main" val="119214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1"/>
            <a:r>
              <a:rPr lang="ar-IQ" b="1" dirty="0" smtClean="0"/>
              <a:t> </a:t>
            </a:r>
            <a:r>
              <a:rPr lang="en-US" dirty="0" smtClean="0"/>
              <a:t/>
            </a:r>
            <a:br>
              <a:rPr lang="en-US" dirty="0" smtClean="0"/>
            </a:br>
            <a:r>
              <a:rPr lang="ar-IQ" dirty="0" smtClean="0"/>
              <a:t>اقسام الجريمة</a:t>
            </a:r>
            <a:endParaRPr lang="en-US" dirty="0">
              <a:cs typeface="Akhbar MT" pitchFamily="2" charset="-78"/>
            </a:endParaRPr>
          </a:p>
        </p:txBody>
      </p:sp>
      <p:sp>
        <p:nvSpPr>
          <p:cNvPr id="3" name="عنصر نائب للمحتوى 2"/>
          <p:cNvSpPr>
            <a:spLocks noGrp="1"/>
          </p:cNvSpPr>
          <p:nvPr>
            <p:ph idx="1"/>
          </p:nvPr>
        </p:nvSpPr>
        <p:spPr/>
        <p:txBody>
          <a:bodyPr>
            <a:normAutofit fontScale="92500" lnSpcReduction="20000"/>
          </a:bodyPr>
          <a:lstStyle/>
          <a:p>
            <a:pPr algn="ctr" rtl="1">
              <a:buNone/>
            </a:pPr>
            <a:endParaRPr lang="ar-IQ" dirty="0" smtClean="0"/>
          </a:p>
          <a:p>
            <a:pPr algn="r" rtl="1">
              <a:buNone/>
            </a:pPr>
            <a:r>
              <a:rPr lang="ar-IQ" dirty="0" smtClean="0"/>
              <a:t>- الجرائم </a:t>
            </a:r>
            <a:r>
              <a:rPr lang="ar-IQ" dirty="0"/>
              <a:t>الاجتماعية </a:t>
            </a:r>
            <a:r>
              <a:rPr lang="ar-IQ" dirty="0" smtClean="0"/>
              <a:t>:هي </a:t>
            </a:r>
            <a:r>
              <a:rPr lang="ar-IQ" dirty="0"/>
              <a:t>ارتكاب الأفعال أو تصرفات تعارض القيم والمعايير الاجتماعية للمجتمع وتلحق ضرراً بالمجتمع وأفراده، كالسرقة والتعاطي مع المخدرات والهروب من المسؤولية الاجتماعية، فهي اساساً تصنيف يرتبط بالمجتمع والعلاقات الاجتماعية بين الأفراد. هذه الجرائم لا تتعلق فقط بالأضرار المادية أو الجسدية، بل تؤثر أيضا في العلاقات والثقة بين أفراد المجتمع.</a:t>
            </a:r>
          </a:p>
          <a:p>
            <a:pPr algn="r" rtl="1">
              <a:buNone/>
            </a:pPr>
            <a:endParaRPr lang="ar-IQ" dirty="0"/>
          </a:p>
          <a:p>
            <a:pPr algn="r" rtl="1">
              <a:buNone/>
            </a:pPr>
            <a:r>
              <a:rPr lang="ar-IQ" dirty="0" smtClean="0"/>
              <a:t>- جرائم </a:t>
            </a:r>
            <a:r>
              <a:rPr lang="ar-IQ" dirty="0"/>
              <a:t>السلطة </a:t>
            </a:r>
            <a:r>
              <a:rPr lang="ar-IQ" dirty="0" smtClean="0"/>
              <a:t>والحكومة: </a:t>
            </a:r>
            <a:r>
              <a:rPr lang="ar-IQ" dirty="0"/>
              <a:t>هي الأفعال غير القانونية أو الفاسدة التي يرتكبها أفراد أو مؤسسات في مواقع سلطوية أو حكومية، وتشمل هذه </a:t>
            </a:r>
            <a:r>
              <a:rPr lang="ar-IQ" dirty="0" smtClean="0"/>
              <a:t>الجرائم مجموعة </a:t>
            </a:r>
            <a:r>
              <a:rPr lang="ar-IQ" dirty="0"/>
              <a:t>متنوعة من التصرفات غير القانونية التي تتعلق بسوء الاستخدام السلطة بما تتضمنه من فساد وسوء سلوك، وانتهاكات حقوق الإنسان، واستغلال السلطة بأشكال مختلفة</a:t>
            </a:r>
            <a:endParaRPr lang="ar-IQ" dirty="0" smtClean="0"/>
          </a:p>
        </p:txBody>
      </p:sp>
    </p:spTree>
    <p:extLst>
      <p:ext uri="{BB962C8B-B14F-4D97-AF65-F5344CB8AC3E}">
        <p14:creationId xmlns:p14="http://schemas.microsoft.com/office/powerpoint/2010/main" val="411841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cs typeface="+mn-cs"/>
              </a:rPr>
              <a:t>اقسام الجريمة</a:t>
            </a:r>
            <a:endParaRPr lang="ar-IQ" dirty="0">
              <a:cs typeface="+mn-cs"/>
            </a:endParaRPr>
          </a:p>
        </p:txBody>
      </p:sp>
      <p:sp>
        <p:nvSpPr>
          <p:cNvPr id="3" name="Content Placeholder 2"/>
          <p:cNvSpPr>
            <a:spLocks noGrp="1"/>
          </p:cNvSpPr>
          <p:nvPr>
            <p:ph idx="1"/>
          </p:nvPr>
        </p:nvSpPr>
        <p:spPr/>
        <p:txBody>
          <a:bodyPr>
            <a:normAutofit/>
          </a:bodyPr>
          <a:lstStyle/>
          <a:p>
            <a:pPr algn="r" rtl="1">
              <a:buNone/>
            </a:pPr>
            <a:r>
              <a:rPr lang="ar-IQ" dirty="0" smtClean="0"/>
              <a:t>   - الجرائم </a:t>
            </a:r>
            <a:r>
              <a:rPr lang="ar-IQ" dirty="0"/>
              <a:t>النفسية هي الجرائم التي تنطوي على أفعال وسلوكيات وتصرفات تؤدي الصحية </a:t>
            </a:r>
            <a:r>
              <a:rPr lang="ar-IQ" dirty="0" smtClean="0"/>
              <a:t>نفسيا أو </a:t>
            </a:r>
            <a:r>
              <a:rPr lang="ar-IQ" dirty="0"/>
              <a:t>عاطفيا، وعادة ما تكون هذه الجرائم مرتبطة بالتهديدات النفسية. </a:t>
            </a:r>
          </a:p>
          <a:p>
            <a:pPr algn="r" rtl="1">
              <a:buNone/>
            </a:pPr>
            <a:r>
              <a:rPr lang="ar-IQ" dirty="0" smtClean="0"/>
              <a:t>- جرائم </a:t>
            </a:r>
            <a:r>
              <a:rPr lang="ar-IQ" dirty="0"/>
              <a:t>حرية الدين والمعتقد هي الأفعال أو السلوكيات التي تنتهك المعتقدات والقيم الدينية لشخص أو مجتمع معين ويندرج تحتها ازدراء الأديان وانتقاصها بطريقة تسيء إلى معتقدات الآخرين، والإساءة للرموز الدينية، اضطهاد علماء الدين، والتمييز الديني ضد الأفراد أو المجموعات بناءً على ديانتهم، والعنف الديني مثل تهديم دور العبادة والمقدسات والتلاعب بالديانة لأغراض سياسية كاستخدام الديانة وسيلة لتحقيق أهداف سياسية.</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dirty="0" smtClean="0">
                <a:cs typeface="Akhbar MT" pitchFamily="2" charset="-78"/>
              </a:rPr>
              <a:t>اقسام الجريمة</a:t>
            </a:r>
            <a:endParaRPr lang="en-US" dirty="0">
              <a:cs typeface="Akhbar MT" pitchFamily="2" charset="-78"/>
            </a:endParaRPr>
          </a:p>
        </p:txBody>
      </p:sp>
      <p:sp>
        <p:nvSpPr>
          <p:cNvPr id="3" name="عنصر نائب للمحتوى 2"/>
          <p:cNvSpPr>
            <a:spLocks noGrp="1"/>
          </p:cNvSpPr>
          <p:nvPr>
            <p:ph idx="1"/>
          </p:nvPr>
        </p:nvSpPr>
        <p:spPr/>
        <p:txBody>
          <a:bodyPr>
            <a:normAutofit/>
          </a:bodyPr>
          <a:lstStyle/>
          <a:p>
            <a:pPr algn="r" rtl="1">
              <a:buFontTx/>
              <a:buChar char="-"/>
            </a:pPr>
            <a:r>
              <a:rPr lang="ar-IQ" sz="2800" dirty="0" smtClean="0">
                <a:cs typeface="Akhbar MT" pitchFamily="2" charset="-78"/>
              </a:rPr>
              <a:t>جريمة مصادرة </a:t>
            </a:r>
            <a:r>
              <a:rPr lang="ar-IQ" sz="2800" dirty="0">
                <a:cs typeface="Akhbar MT" pitchFamily="2" charset="-78"/>
              </a:rPr>
              <a:t>الأموال هي عملية انتزاع أموال أو ممتلكات شخص ما بشكل غير قانوني أو بالقوة دون وجه حق، وهذه </a:t>
            </a:r>
            <a:r>
              <a:rPr lang="ar-IQ" sz="2800" dirty="0" smtClean="0">
                <a:cs typeface="Akhbar MT" pitchFamily="2" charset="-78"/>
              </a:rPr>
              <a:t>من الجرائم </a:t>
            </a:r>
            <a:r>
              <a:rPr lang="ar-IQ" sz="2800" dirty="0">
                <a:cs typeface="Akhbar MT" pitchFamily="2" charset="-78"/>
              </a:rPr>
              <a:t>التي ارتكبها نظام البعث مع </a:t>
            </a:r>
            <a:r>
              <a:rPr lang="ar-IQ" sz="2800" dirty="0" err="1">
                <a:cs typeface="Akhbar MT" pitchFamily="2" charset="-78"/>
              </a:rPr>
              <a:t>الآف</a:t>
            </a:r>
            <a:r>
              <a:rPr lang="ar-IQ" sz="2800" dirty="0">
                <a:cs typeface="Akhbar MT" pitchFamily="2" charset="-78"/>
              </a:rPr>
              <a:t> العراقيين</a:t>
            </a:r>
            <a:r>
              <a:rPr lang="ar-IQ" sz="2800" dirty="0" smtClean="0">
                <a:cs typeface="Akhbar MT" pitchFamily="2" charset="-78"/>
              </a:rPr>
              <a:t>.</a:t>
            </a:r>
          </a:p>
          <a:p>
            <a:pPr marL="0" indent="0" algn="r" rtl="1">
              <a:buNone/>
            </a:pPr>
            <a:r>
              <a:rPr lang="ar-IQ" sz="2800" dirty="0" smtClean="0">
                <a:cs typeface="Akhbar MT" pitchFamily="2" charset="-78"/>
              </a:rPr>
              <a:t>- جريمة </a:t>
            </a:r>
            <a:r>
              <a:rPr lang="ar-IQ" sz="2800" dirty="0">
                <a:cs typeface="Akhbar MT" pitchFamily="2" charset="-78"/>
              </a:rPr>
              <a:t>التهجير هي عملية إجبار الأفراد أو المجتمعات على مغادرة منازلهم وأماكن إقامتهم بشكل قسري ودون موافقتهم الحرة تعد هذه الجريمة واحدة من أكثر أشكال انتهاكات حقوق الإنسان تنكراً وتدنياً، يمكن أن تحدث التهجير لأسباب متنوعة، مثل الصراعات السياسية أو الدينية، والعنف، والتمييز العرقي </a:t>
            </a:r>
            <a:r>
              <a:rPr lang="ar-IQ" sz="2800" dirty="0" smtClean="0">
                <a:cs typeface="Akhbar MT" pitchFamily="2" charset="-78"/>
              </a:rPr>
              <a:t>أو القومي</a:t>
            </a:r>
            <a:r>
              <a:rPr lang="ar-IQ" sz="2800" dirty="0">
                <a:cs typeface="Akhbar MT" pitchFamily="2" charset="-78"/>
              </a:rPr>
              <a:t>، أو لأسباب آخر</a:t>
            </a:r>
            <a:r>
              <a:rPr lang="ar-IQ" sz="2800" dirty="0" smtClean="0">
                <a:cs typeface="Akhbar MT" pitchFamily="2" charset="-78"/>
              </a:rPr>
              <a:t>.</a:t>
            </a:r>
            <a:endParaRPr lang="ar-IQ" sz="2800" dirty="0">
              <a:cs typeface="Akhbar MT" pitchFamily="2" charset="-78"/>
            </a:endParaRPr>
          </a:p>
        </p:txBody>
      </p:sp>
    </p:spTree>
    <p:extLst>
      <p:ext uri="{BB962C8B-B14F-4D97-AF65-F5344CB8AC3E}">
        <p14:creationId xmlns:p14="http://schemas.microsoft.com/office/powerpoint/2010/main" val="373545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0" presetClass="emph" presetSubtype="0" fill="hold" grpId="0" nodeType="clickEffect">
                                  <p:stCondLst>
                                    <p:cond delay="0"/>
                                  </p:stCondLst>
                                  <p:childTnLst>
                                    <p:animClr clrSpc="hsl" dir="cw">
                                      <p:cBhvr override="childStyle">
                                        <p:cTn id="10" dur="500" fill="hold"/>
                                        <p:tgtEl>
                                          <p:spTgt spid="3">
                                            <p:txEl>
                                              <p:pRg st="0" end="0"/>
                                            </p:txEl>
                                          </p:spTgt>
                                        </p:tgtEl>
                                        <p:attrNameLst>
                                          <p:attrName>style.color</p:attrName>
                                        </p:attrNameLst>
                                      </p:cBhvr>
                                      <p:by>
                                        <p:hsl h="0" s="12549" l="25098"/>
                                      </p:by>
                                    </p:animClr>
                                    <p:animClr clrSpc="hsl" dir="cw">
                                      <p:cBhvr>
                                        <p:cTn id="11" dur="500" fill="hold"/>
                                        <p:tgtEl>
                                          <p:spTgt spid="3">
                                            <p:txEl>
                                              <p:pRg st="0" end="0"/>
                                            </p:txEl>
                                          </p:spTgt>
                                        </p:tgtEl>
                                        <p:attrNameLst>
                                          <p:attrName>fillcolor</p:attrName>
                                        </p:attrNameLst>
                                      </p:cBhvr>
                                      <p:by>
                                        <p:hsl h="0" s="12549" l="25098"/>
                                      </p:by>
                                    </p:animClr>
                                    <p:animClr clrSpc="hsl" dir="cw">
                                      <p:cBhvr>
                                        <p:cTn id="12" dur="500" fill="hold"/>
                                        <p:tgtEl>
                                          <p:spTgt spid="3">
                                            <p:txEl>
                                              <p:pRg st="0" end="0"/>
                                            </p:txEl>
                                          </p:spTgt>
                                        </p:tgtEl>
                                        <p:attrNameLst>
                                          <p:attrName>stroke.color</p:attrName>
                                        </p:attrNameLst>
                                      </p:cBhvr>
                                      <p:by>
                                        <p:hsl h="0" s="12549" l="25098"/>
                                      </p:by>
                                    </p:animClr>
                                    <p:set>
                                      <p:cBhvr>
                                        <p:cTn id="13" dur="500" fill="hold"/>
                                        <p:tgtEl>
                                          <p:spTgt spid="3">
                                            <p:txEl>
                                              <p:pRg st="0" end="0"/>
                                            </p:txEl>
                                          </p:spTgt>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30" presetClass="emph" presetSubtype="0" fill="hold" grpId="0" nodeType="clickEffect">
                                  <p:stCondLst>
                                    <p:cond delay="0"/>
                                  </p:stCondLst>
                                  <p:childTnLst>
                                    <p:animClr clrSpc="hsl" dir="cw">
                                      <p:cBhvr override="childStyle">
                                        <p:cTn id="17" dur="500" fill="hold"/>
                                        <p:tgtEl>
                                          <p:spTgt spid="3">
                                            <p:txEl>
                                              <p:pRg st="1" end="1"/>
                                            </p:txEl>
                                          </p:spTgt>
                                        </p:tgtEl>
                                        <p:attrNameLst>
                                          <p:attrName>style.color</p:attrName>
                                        </p:attrNameLst>
                                      </p:cBhvr>
                                      <p:by>
                                        <p:hsl h="0" s="12549" l="25098"/>
                                      </p:by>
                                    </p:animClr>
                                    <p:animClr clrSpc="hsl" dir="cw">
                                      <p:cBhvr>
                                        <p:cTn id="18" dur="500" fill="hold"/>
                                        <p:tgtEl>
                                          <p:spTgt spid="3">
                                            <p:txEl>
                                              <p:pRg st="1" end="1"/>
                                            </p:txEl>
                                          </p:spTgt>
                                        </p:tgtEl>
                                        <p:attrNameLst>
                                          <p:attrName>fillcolor</p:attrName>
                                        </p:attrNameLst>
                                      </p:cBhvr>
                                      <p:by>
                                        <p:hsl h="0" s="12549" l="25098"/>
                                      </p:by>
                                    </p:animClr>
                                    <p:animClr clrSpc="hsl" dir="cw">
                                      <p:cBhvr>
                                        <p:cTn id="19" dur="500" fill="hold"/>
                                        <p:tgtEl>
                                          <p:spTgt spid="3">
                                            <p:txEl>
                                              <p:pRg st="1" end="1"/>
                                            </p:txEl>
                                          </p:spTgt>
                                        </p:tgtEl>
                                        <p:attrNameLst>
                                          <p:attrName>stroke.color</p:attrName>
                                        </p:attrNameLst>
                                      </p:cBhvr>
                                      <p:by>
                                        <p:hsl h="0" s="12549" l="25098"/>
                                      </p:by>
                                    </p:animClr>
                                    <p:set>
                                      <p:cBhvr>
                                        <p:cTn id="20"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اقسام الجريمة</a:t>
            </a:r>
            <a:endParaRPr lang="ar-IQ" dirty="0"/>
          </a:p>
        </p:txBody>
      </p:sp>
      <p:sp>
        <p:nvSpPr>
          <p:cNvPr id="3" name="Content Placeholder 2"/>
          <p:cNvSpPr>
            <a:spLocks noGrp="1"/>
          </p:cNvSpPr>
          <p:nvPr>
            <p:ph idx="1"/>
          </p:nvPr>
        </p:nvSpPr>
        <p:spPr/>
        <p:txBody>
          <a:bodyPr>
            <a:normAutofit/>
          </a:bodyPr>
          <a:lstStyle/>
          <a:p>
            <a:pPr algn="justLow" rtl="1">
              <a:buNone/>
            </a:pPr>
            <a:r>
              <a:rPr lang="ar-IQ" dirty="0" smtClean="0">
                <a:cs typeface="Akhbar MT" pitchFamily="2" charset="-78"/>
              </a:rPr>
              <a:t>- </a:t>
            </a:r>
            <a:r>
              <a:rPr lang="ar-IQ" sz="3200" dirty="0" smtClean="0">
                <a:cs typeface="Akhbar MT" pitchFamily="2" charset="-78"/>
              </a:rPr>
              <a:t>الجرائم </a:t>
            </a:r>
            <a:r>
              <a:rPr lang="ar-IQ" sz="3200" dirty="0">
                <a:cs typeface="Akhbar MT" pitchFamily="2" charset="-78"/>
              </a:rPr>
              <a:t>البيئية: فعل أو امتناع عمدي أو غير عمدي، يصدر عن شخص طبيعي أو معنوي، يضر أو يحاول الإضرار بأحد العناصر البيئية، سواء بطريق مباشر أو غير مباشر كقطع الأشجار وإتلاف النباتات والتلويث كأفعال إيجابية، أو امتناع ربان السفينة عن الإبلاغ عن التسرب النفطي في البحر أو عدم الإبلاغ عن استعمال مواد خطرة.</a:t>
            </a:r>
          </a:p>
          <a:p>
            <a:pPr algn="r" rtl="1">
              <a:buNone/>
            </a:pPr>
            <a:endParaRPr lang="ar-IQ"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اقسام الجريمة</a:t>
            </a:r>
            <a:endParaRPr lang="ar-IQ" dirty="0"/>
          </a:p>
        </p:txBody>
      </p:sp>
      <p:sp>
        <p:nvSpPr>
          <p:cNvPr id="3" name="Content Placeholder 2"/>
          <p:cNvSpPr>
            <a:spLocks noGrp="1"/>
          </p:cNvSpPr>
          <p:nvPr>
            <p:ph idx="1"/>
          </p:nvPr>
        </p:nvSpPr>
        <p:spPr/>
        <p:txBody>
          <a:bodyPr>
            <a:normAutofit/>
          </a:bodyPr>
          <a:lstStyle/>
          <a:p>
            <a:pPr algn="justLow" rtl="1">
              <a:buNone/>
            </a:pPr>
            <a:r>
              <a:rPr lang="ar-IQ" sz="2800" dirty="0"/>
              <a:t>انتهاكات حقوق </a:t>
            </a:r>
            <a:r>
              <a:rPr lang="ar-IQ" sz="2800" dirty="0" smtClean="0"/>
              <a:t>الإنسان: </a:t>
            </a:r>
            <a:r>
              <a:rPr lang="ar-IQ" sz="2800" dirty="0"/>
              <a:t>يقصد به أي سلوك أو تصرف يصدر من حكومة أو جهة فاعلة يتضمن اعتداء على الحقوق الأساسية والكرامة الإنسانية التي يتمتع بها كل إنسان بموجب بنود القانون الدولي الأساسية في المواثيق والمعاهدات الدولية الخاصة بحقوق الإنسان، التي يجب أن تكون متاحة ومحمية لكل فرد بغض النظر عن جنسه أو أصله، أو لونه أو ديانته، أو أي خصائص أخرى ولا يحق لأي حكومة، أو مجموعة أو فرد القيام بأي فعل يسيء للآخرين أو ينتهك حقوقهم</a:t>
            </a:r>
            <a:endParaRPr lang="ar-IQ"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IQ" dirty="0" smtClean="0"/>
              <a:t>انواع الجرائم الدولية</a:t>
            </a:r>
            <a:endParaRPr lang="ar-IQ" dirty="0"/>
          </a:p>
        </p:txBody>
      </p:sp>
      <p:sp>
        <p:nvSpPr>
          <p:cNvPr id="3" name="Content Placeholder 2"/>
          <p:cNvSpPr>
            <a:spLocks noGrp="1"/>
          </p:cNvSpPr>
          <p:nvPr>
            <p:ph idx="1"/>
          </p:nvPr>
        </p:nvSpPr>
        <p:spPr/>
        <p:txBody>
          <a:bodyPr>
            <a:normAutofit lnSpcReduction="10000"/>
          </a:bodyPr>
          <a:lstStyle/>
          <a:p>
            <a:pPr algn="r" rtl="1">
              <a:buNone/>
            </a:pPr>
            <a:r>
              <a:rPr lang="ar-IQ" dirty="0" smtClean="0"/>
              <a:t>الإبادة </a:t>
            </a:r>
            <a:r>
              <a:rPr lang="ar-IQ" dirty="0"/>
              <a:t>الجماعية تعنى الأفعال المرتكبة بقصد إهلاك جماعة قومية أو اثنية أو عرقية أو دينية </a:t>
            </a:r>
            <a:r>
              <a:rPr lang="ar-IQ" dirty="0" smtClean="0"/>
              <a:t>بصفتها هذه </a:t>
            </a:r>
            <a:r>
              <a:rPr lang="ar-IQ" dirty="0"/>
              <a:t>إهلاكا كليا أو جزئيا، وهي</a:t>
            </a:r>
            <a:r>
              <a:rPr lang="ar-IQ" dirty="0" smtClean="0"/>
              <a:t>:</a:t>
            </a:r>
            <a:endParaRPr lang="ar-IQ" dirty="0"/>
          </a:p>
          <a:p>
            <a:pPr algn="r" rtl="1">
              <a:buNone/>
            </a:pPr>
            <a:r>
              <a:rPr lang="ar-IQ" dirty="0" smtClean="0"/>
              <a:t>أ- قتل </a:t>
            </a:r>
            <a:r>
              <a:rPr lang="ar-IQ" dirty="0"/>
              <a:t>أفراد من </a:t>
            </a:r>
            <a:r>
              <a:rPr lang="ar-IQ" dirty="0" smtClean="0"/>
              <a:t>الجماعة.</a:t>
            </a:r>
          </a:p>
          <a:p>
            <a:pPr algn="r" rtl="1">
              <a:buNone/>
            </a:pPr>
            <a:r>
              <a:rPr lang="ar-IQ" dirty="0" smtClean="0"/>
              <a:t>ب- </a:t>
            </a:r>
            <a:r>
              <a:rPr lang="ar-IQ" dirty="0"/>
              <a:t>إلحاق ضرر جسدي أو عقلي جسيم بأفراد من الجماعة </a:t>
            </a:r>
            <a:r>
              <a:rPr lang="ar-IQ" dirty="0" smtClean="0"/>
              <a:t>.</a:t>
            </a:r>
            <a:endParaRPr lang="ar-IQ" dirty="0"/>
          </a:p>
          <a:p>
            <a:pPr algn="r" rtl="1">
              <a:buNone/>
            </a:pPr>
            <a:r>
              <a:rPr lang="ar-IQ" dirty="0"/>
              <a:t>ج- إخضاع الجماعة عمدا لأحوال معيشية يقصد بها إهلاكها الفعلي كليا أو جزئيا. </a:t>
            </a:r>
          </a:p>
          <a:p>
            <a:pPr algn="r" rtl="1">
              <a:buNone/>
            </a:pPr>
            <a:r>
              <a:rPr lang="ar-IQ" dirty="0" smtClean="0"/>
              <a:t>د - فرض </a:t>
            </a:r>
            <a:r>
              <a:rPr lang="ar-IQ" dirty="0"/>
              <a:t>تدابير تستهدف منع الإنجاب داخل الجماعة </a:t>
            </a:r>
            <a:r>
              <a:rPr lang="ar-IQ" dirty="0" smtClean="0"/>
              <a:t>. </a:t>
            </a:r>
          </a:p>
          <a:p>
            <a:pPr algn="r" rtl="1">
              <a:buNone/>
            </a:pPr>
            <a:r>
              <a:rPr lang="ar-IQ" dirty="0" smtClean="0"/>
              <a:t>هـ - نقل </a:t>
            </a:r>
            <a:r>
              <a:rPr lang="ar-IQ" dirty="0"/>
              <a:t>أطفال من الجماعة عنوة إلى جماعة أخرى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b="1" dirty="0" smtClean="0"/>
              <a:t/>
            </a:r>
            <a:br>
              <a:rPr lang="ar-IQ" b="1" dirty="0" smtClean="0"/>
            </a:br>
            <a:r>
              <a:rPr lang="ar-IQ" b="1" dirty="0" smtClean="0"/>
              <a:t> اقسام الجريمة</a:t>
            </a:r>
            <a:r>
              <a:rPr lang="en-US" dirty="0" smtClean="0"/>
              <a:t/>
            </a:r>
            <a:br>
              <a:rPr lang="en-US" dirty="0" smtClean="0"/>
            </a:br>
            <a:endParaRPr lang="en-US" dirty="0">
              <a:cs typeface="Akhbar MT" pitchFamily="2" charset="-78"/>
            </a:endParaRPr>
          </a:p>
        </p:txBody>
      </p:sp>
      <p:sp>
        <p:nvSpPr>
          <p:cNvPr id="4" name="عنصر نائب للمحتوى 3"/>
          <p:cNvSpPr>
            <a:spLocks noGrp="1"/>
          </p:cNvSpPr>
          <p:nvPr>
            <p:ph idx="1"/>
          </p:nvPr>
        </p:nvSpPr>
        <p:spPr/>
        <p:txBody>
          <a:bodyPr>
            <a:normAutofit fontScale="92500" lnSpcReduction="10000"/>
          </a:bodyPr>
          <a:lstStyle/>
          <a:p>
            <a:pPr algn="r" rtl="1"/>
            <a:r>
              <a:rPr lang="ar-IQ" dirty="0"/>
              <a:t>الجرائم ضد الإنسانية: تعني الأفعال التي ارتكبت في إطار هجوم واسع النطاق أو منهجي موجه ضد</a:t>
            </a:r>
          </a:p>
          <a:p>
            <a:pPr algn="r" rtl="1"/>
            <a:r>
              <a:rPr lang="ar-IQ" dirty="0"/>
              <a:t>مجموعة من السكان المدنيين وعن على بهذا الهجوم. وبتعبير آخر هي انتهاكات جسيمة للقانون الدولي ترتكب ضد مدنيين أو مقاتلين في أثناء نزاع مسلح، وتؤدي إلى تحميل مرتكبيها مسؤولية جنائية فردية، وتشمل:</a:t>
            </a:r>
          </a:p>
          <a:p>
            <a:pPr algn="r" rtl="1"/>
            <a:r>
              <a:rPr lang="ar-IQ" dirty="0"/>
              <a:t>أ- القتل العمد .</a:t>
            </a:r>
          </a:p>
          <a:p>
            <a:pPr algn="r" rtl="1"/>
            <a:r>
              <a:rPr lang="ar-IQ" dirty="0"/>
              <a:t>ب الإبادة .</a:t>
            </a:r>
          </a:p>
          <a:p>
            <a:pPr algn="r" rtl="1"/>
            <a:r>
              <a:rPr lang="ar-IQ" dirty="0"/>
              <a:t>ج الاسترقاق ...</a:t>
            </a:r>
          </a:p>
          <a:p>
            <a:pPr algn="r" rtl="1"/>
            <a:r>
              <a:rPr lang="ar-IQ" dirty="0"/>
              <a:t>د. إبعاد السكان أو النقل القسري لهم ..</a:t>
            </a:r>
          </a:p>
        </p:txBody>
      </p:sp>
    </p:spTree>
    <p:extLst>
      <p:ext uri="{BB962C8B-B14F-4D97-AF65-F5344CB8AC3E}">
        <p14:creationId xmlns:p14="http://schemas.microsoft.com/office/powerpoint/2010/main" val="117985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IQ" dirty="0" smtClean="0"/>
              <a:t>اقسام الجريمة</a:t>
            </a:r>
            <a:endParaRPr lang="ar-IQ" dirty="0"/>
          </a:p>
        </p:txBody>
      </p:sp>
      <p:sp>
        <p:nvSpPr>
          <p:cNvPr id="3" name="عنصر نائب للمحتوى 2"/>
          <p:cNvSpPr>
            <a:spLocks noGrp="1"/>
          </p:cNvSpPr>
          <p:nvPr>
            <p:ph idx="1"/>
          </p:nvPr>
        </p:nvSpPr>
        <p:spPr/>
        <p:txBody>
          <a:bodyPr>
            <a:normAutofit lnSpcReduction="10000"/>
          </a:bodyPr>
          <a:lstStyle/>
          <a:p>
            <a:pPr algn="r" rtl="1"/>
            <a:r>
              <a:rPr lang="ar-IQ" dirty="0"/>
              <a:t>السجن أو الحرمان الشديد على أي نحو آخر من الحرية البدنية بما يخالف القواعد الأساسية للقانون الدولي .</a:t>
            </a:r>
          </a:p>
          <a:p>
            <a:pPr algn="r" rtl="1"/>
            <a:r>
              <a:rPr lang="ar-IQ" dirty="0"/>
              <a:t> التعذيب.</a:t>
            </a:r>
          </a:p>
          <a:p>
            <a:pPr algn="r" rtl="1"/>
            <a:r>
              <a:rPr lang="ar-IQ" dirty="0"/>
              <a:t>ز الاغتصاب، الاستعباد الجنسي، الإكراه على البغاء الحمل القسري، أو أي شكل آخر من أشكال</a:t>
            </a:r>
          </a:p>
          <a:p>
            <a:pPr algn="r" rtl="1"/>
            <a:r>
              <a:rPr lang="ar-IQ" dirty="0"/>
              <a:t>العنف الجنسي على مثل هذه الدرجة من الخطورة </a:t>
            </a:r>
            <a:r>
              <a:rPr lang="ar-IQ" dirty="0" smtClean="0"/>
              <a:t>.</a:t>
            </a:r>
            <a:endParaRPr lang="ar-IQ" dirty="0"/>
          </a:p>
          <a:p>
            <a:pPr algn="r" rtl="1"/>
            <a:r>
              <a:rPr lang="ar-IQ" dirty="0"/>
              <a:t>ج اضطهاد جماعة محددة أو مجموعة محددة من السكان الأسباب سياسية أو عرقية، أو قومية، </a:t>
            </a:r>
            <a:r>
              <a:rPr lang="ar-IQ" dirty="0" smtClean="0"/>
              <a:t>أو</a:t>
            </a:r>
            <a:endParaRPr lang="ar-IQ" dirty="0"/>
          </a:p>
          <a:p>
            <a:pPr algn="r" rtl="1"/>
            <a:r>
              <a:rPr lang="ar-IQ" dirty="0"/>
              <a:t>أثنية، أو ثقافية، أو دينية، أو متعلقة بالجنس، أو لأسباب أخرى لا يجيزها القانون الدولي</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1"/>
            <a:r>
              <a:rPr lang="ar-IQ" dirty="0" smtClean="0"/>
              <a:t>اقسام الجريمة</a:t>
            </a:r>
            <a:endParaRPr lang="en-US" dirty="0"/>
          </a:p>
        </p:txBody>
      </p:sp>
      <p:sp>
        <p:nvSpPr>
          <p:cNvPr id="3" name="عنصر نائب للمحتوى 2"/>
          <p:cNvSpPr>
            <a:spLocks noGrp="1"/>
          </p:cNvSpPr>
          <p:nvPr>
            <p:ph idx="1"/>
          </p:nvPr>
        </p:nvSpPr>
        <p:spPr/>
        <p:txBody>
          <a:bodyPr>
            <a:normAutofit fontScale="70000" lnSpcReduction="20000"/>
          </a:bodyPr>
          <a:lstStyle/>
          <a:p>
            <a:pPr algn="r" rtl="1"/>
            <a:r>
              <a:rPr lang="ar-IQ" dirty="0"/>
              <a:t>جرائم الحرب وهي خروقات جسيمة لاتفاقيات جنيف المؤرخة في ۱۲ آب ١٩٤٩ وبالتحديد أي فعل من الأفعال المدرجة في أدناه المرتكبة ضد الأشخاص أو الممتلكات المحمية بموجب أحكام اتفاقية </a:t>
            </a:r>
            <a:r>
              <a:rPr lang="ar-IQ" dirty="0" smtClean="0"/>
              <a:t>جنيف ذات العلاقة: </a:t>
            </a:r>
            <a:endParaRPr lang="ar-IQ" dirty="0"/>
          </a:p>
          <a:p>
            <a:pPr algn="r" rtl="1"/>
            <a:r>
              <a:rPr lang="ar-IQ" dirty="0" smtClean="0"/>
              <a:t>القتل </a:t>
            </a:r>
            <a:r>
              <a:rPr lang="ar-IQ" dirty="0"/>
              <a:t>العمد </a:t>
            </a:r>
            <a:r>
              <a:rPr lang="ar-IQ" dirty="0" smtClean="0"/>
              <a:t>.</a:t>
            </a:r>
            <a:endParaRPr lang="ar-IQ" dirty="0"/>
          </a:p>
          <a:p>
            <a:pPr algn="r" rtl="1"/>
            <a:r>
              <a:rPr lang="ar-IQ" dirty="0" smtClean="0"/>
              <a:t>التعذيب </a:t>
            </a:r>
            <a:r>
              <a:rPr lang="ar-IQ" dirty="0"/>
              <a:t>أو المعاملة غير الإنسانية بما في ذلك إجراء تجارب </a:t>
            </a:r>
            <a:r>
              <a:rPr lang="ar-IQ" dirty="0" err="1"/>
              <a:t>بايولوجية</a:t>
            </a:r>
            <a:r>
              <a:rPr lang="ar-IQ" dirty="0"/>
              <a:t> </a:t>
            </a:r>
            <a:r>
              <a:rPr lang="ar-IQ" dirty="0" smtClean="0"/>
              <a:t>.</a:t>
            </a:r>
            <a:endParaRPr lang="ar-IQ" dirty="0"/>
          </a:p>
          <a:p>
            <a:pPr algn="r" rtl="1"/>
            <a:r>
              <a:rPr lang="ar-IQ" dirty="0" smtClean="0"/>
              <a:t> </a:t>
            </a:r>
            <a:r>
              <a:rPr lang="ar-IQ" dirty="0"/>
              <a:t>تعقد إحداث معاناة شديدة أو إلحاق أذى خطير بالجسم أو بالصحة </a:t>
            </a:r>
            <a:r>
              <a:rPr lang="ar-IQ" dirty="0" smtClean="0"/>
              <a:t>.</a:t>
            </a:r>
            <a:endParaRPr lang="ar-IQ" dirty="0"/>
          </a:p>
          <a:p>
            <a:pPr algn="r" rtl="1"/>
            <a:r>
              <a:rPr lang="ar-IQ" dirty="0"/>
              <a:t>ا</a:t>
            </a:r>
            <a:r>
              <a:rPr lang="ar-IQ" dirty="0" smtClean="0"/>
              <a:t>لحاق </a:t>
            </a:r>
            <a:r>
              <a:rPr lang="ar-IQ" dirty="0"/>
              <a:t>تدمير واسع النطاق بالممتلكات والاستيلاء عليها دون أن تكون هناك ضرورة عسكرية</a:t>
            </a:r>
          </a:p>
          <a:p>
            <a:pPr marL="0" indent="0" algn="r" rtl="1">
              <a:buNone/>
            </a:pPr>
            <a:r>
              <a:rPr lang="ar-IQ" dirty="0" smtClean="0"/>
              <a:t> يسوغ </a:t>
            </a:r>
            <a:r>
              <a:rPr lang="ar-IQ" dirty="0"/>
              <a:t>ذلك وبشكل مخالف للقانون وبطريقة عابثة </a:t>
            </a:r>
            <a:r>
              <a:rPr lang="ar-IQ" dirty="0" smtClean="0"/>
              <a:t>.</a:t>
            </a:r>
            <a:endParaRPr lang="ar-IQ" dirty="0"/>
          </a:p>
          <a:p>
            <a:pPr algn="r" rtl="1"/>
            <a:r>
              <a:rPr lang="ar-IQ" dirty="0" smtClean="0"/>
              <a:t>إرغام </a:t>
            </a:r>
            <a:r>
              <a:rPr lang="ar-IQ" dirty="0"/>
              <a:t>أسير حرب أو شخص محمي على الخدمة في قوات سلطة معادية </a:t>
            </a:r>
            <a:r>
              <a:rPr lang="ar-IQ" dirty="0" smtClean="0"/>
              <a:t>.</a:t>
            </a:r>
            <a:endParaRPr lang="ar-IQ" dirty="0"/>
          </a:p>
          <a:p>
            <a:pPr algn="r" rtl="1"/>
            <a:r>
              <a:rPr lang="ar-IQ" dirty="0" smtClean="0"/>
              <a:t> </a:t>
            </a:r>
            <a:r>
              <a:rPr lang="ar-IQ" dirty="0"/>
              <a:t>تعقد حرمان أسير حرب أو شخص محمي من حقه في أن يحاكم محاكمة عادلة ونظامية </a:t>
            </a:r>
            <a:r>
              <a:rPr lang="ar-IQ" dirty="0" smtClean="0"/>
              <a:t>.</a:t>
            </a:r>
            <a:endParaRPr lang="ar-IQ" dirty="0"/>
          </a:p>
          <a:p>
            <a:pPr algn="r" rtl="1"/>
            <a:r>
              <a:rPr lang="ar-IQ" dirty="0" smtClean="0"/>
              <a:t> </a:t>
            </a:r>
            <a:r>
              <a:rPr lang="ar-IQ" dirty="0"/>
              <a:t>الحجز غير القانوني .</a:t>
            </a:r>
          </a:p>
        </p:txBody>
      </p:sp>
    </p:spTree>
    <p:extLst>
      <p:ext uri="{BB962C8B-B14F-4D97-AF65-F5344CB8AC3E}">
        <p14:creationId xmlns:p14="http://schemas.microsoft.com/office/powerpoint/2010/main" val="166533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dirty="0" smtClean="0"/>
              <a:t>أبرز المجازر</a:t>
            </a:r>
            <a:endParaRPr lang="en-US" dirty="0"/>
          </a:p>
        </p:txBody>
      </p:sp>
      <p:sp>
        <p:nvSpPr>
          <p:cNvPr id="3" name="عنصر نائب للمحتوى 2"/>
          <p:cNvSpPr>
            <a:spLocks noGrp="1"/>
          </p:cNvSpPr>
          <p:nvPr>
            <p:ph idx="1"/>
          </p:nvPr>
        </p:nvSpPr>
        <p:spPr/>
        <p:txBody>
          <a:bodyPr/>
          <a:lstStyle/>
          <a:p>
            <a:pPr algn="justLow" rtl="1"/>
            <a:r>
              <a:rPr lang="ar-IQ" dirty="0" smtClean="0"/>
              <a:t>جريمة مجزرة الدجيل عام ۱۹۸۲م التي استهدف فيها الشيعة من أهالي الدجيل بالإعدام لأكثر من ١٤٨ شخصا بين </a:t>
            </a:r>
            <a:r>
              <a:rPr lang="ar-IQ" dirty="0"/>
              <a:t>أحداث والاعتقالات التعسفية لعشرات العوائل من النساء والأطفال وحبسهم لسنوات في صحراء من دون توفير أدنى مستلزمات العيش الكريم بل تركوا في العراء </a:t>
            </a:r>
            <a:r>
              <a:rPr lang="ar-IQ" dirty="0" err="1"/>
              <a:t>تصهرهم</a:t>
            </a:r>
            <a:r>
              <a:rPr lang="ar-IQ" dirty="0"/>
              <a:t> حرارة الشمس ولهيب </a:t>
            </a:r>
            <a:r>
              <a:rPr lang="ar-IQ" dirty="0" smtClean="0"/>
              <a:t>الصحراء </a:t>
            </a:r>
            <a:r>
              <a:rPr lang="ar-IQ" dirty="0"/>
              <a:t>في الصيف وتحت المطر وبرد الشتاء القارص لأكثر من أربع سنوات، وتهديم حي الوحدة بالكامل وإزالته من الوجود، وتجريف أكثر من ٢٥٠ دونم كانت بساتين وأراضي زراعية بين قضائي بلد والدجيل ومصادرتها من أصحابها. وانتهت المحاكمة بصدور حكم الإعدام ضد المجرم صدام حسين).</a:t>
            </a:r>
          </a:p>
        </p:txBody>
      </p:sp>
    </p:spTree>
    <p:extLst>
      <p:ext uri="{BB962C8B-B14F-4D97-AF65-F5344CB8AC3E}">
        <p14:creationId xmlns:p14="http://schemas.microsoft.com/office/powerpoint/2010/main" val="369386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dirty="0" smtClean="0"/>
              <a:t>مجزرة </a:t>
            </a:r>
            <a:r>
              <a:rPr lang="ar-IQ" dirty="0" err="1" smtClean="0"/>
              <a:t>حلبجة</a:t>
            </a:r>
            <a:endParaRPr lang="en-US" dirty="0"/>
          </a:p>
        </p:txBody>
      </p:sp>
      <p:sp>
        <p:nvSpPr>
          <p:cNvPr id="3" name="عنصر نائب للمحتوى 2"/>
          <p:cNvSpPr>
            <a:spLocks noGrp="1"/>
          </p:cNvSpPr>
          <p:nvPr>
            <p:ph idx="1"/>
          </p:nvPr>
        </p:nvSpPr>
        <p:spPr/>
        <p:txBody>
          <a:bodyPr/>
          <a:lstStyle/>
          <a:p>
            <a:pPr algn="r" rtl="1"/>
            <a:r>
              <a:rPr lang="ar-IQ" dirty="0"/>
              <a:t>جريمة قصف مدينة </a:t>
            </a:r>
            <a:r>
              <a:rPr lang="ar-IQ" dirty="0" err="1"/>
              <a:t>حلبجة</a:t>
            </a:r>
            <a:r>
              <a:rPr lang="ar-IQ" dirty="0"/>
              <a:t> عام ۱۹۸۸ م التي استهدف فيها النظام البعثي أبناء الشعب العراقي من الكرد باستعمال السلاح الكيماوي (غاز الخردل، وغاز السارين وتجاوز عدد الضحايا الـ ٥٠٠٠ إنسان بين نساء وأطفال وشيوخ وشباب وانتهت المحاكمة بصدور حكم الإعدام ضد المجرم الذي ارتكبها تنفيذا ( علي حسن المجيد).</a:t>
            </a:r>
          </a:p>
        </p:txBody>
      </p:sp>
    </p:spTree>
    <p:extLst>
      <p:ext uri="{BB962C8B-B14F-4D97-AF65-F5344CB8AC3E}">
        <p14:creationId xmlns:p14="http://schemas.microsoft.com/office/powerpoint/2010/main" val="291254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dirty="0" smtClean="0">
                <a:cs typeface="Akhbar MT" pitchFamily="2" charset="-78"/>
              </a:rPr>
              <a:t>مجزرة الانفال</a:t>
            </a:r>
            <a:endParaRPr lang="en-US" dirty="0">
              <a:cs typeface="Akhbar MT" pitchFamily="2" charset="-78"/>
            </a:endParaRPr>
          </a:p>
        </p:txBody>
      </p:sp>
      <p:sp>
        <p:nvSpPr>
          <p:cNvPr id="3" name="عنصر نائب للمحتوى 2"/>
          <p:cNvSpPr>
            <a:spLocks noGrp="1"/>
          </p:cNvSpPr>
          <p:nvPr>
            <p:ph idx="1"/>
          </p:nvPr>
        </p:nvSpPr>
        <p:spPr/>
        <p:txBody>
          <a:bodyPr>
            <a:normAutofit/>
          </a:bodyPr>
          <a:lstStyle/>
          <a:p>
            <a:pPr algn="r" rtl="1">
              <a:buNone/>
            </a:pPr>
            <a:r>
              <a:rPr lang="ar-IQ" dirty="0"/>
              <a:t>جريمة عمليات الأنفال التي نفذها نظام البعث الديكتاتوري ضد المواطنين المدنيين الكرد. وقد تضرر بها عدد من المواطنين المسيحيين وقراهم وكنائسهم القديمة والحديثة، إذ بدأت في ۲۲ شباط العام ۱۹۸۸، واستمرت لغاية ٦ أيلول من العام نفسه.</a:t>
            </a:r>
            <a:endParaRPr lang="ar-IQ" dirty="0" smtClean="0"/>
          </a:p>
        </p:txBody>
      </p:sp>
    </p:spTree>
    <p:extLst>
      <p:ext uri="{BB962C8B-B14F-4D97-AF65-F5344CB8AC3E}">
        <p14:creationId xmlns:p14="http://schemas.microsoft.com/office/powerpoint/2010/main" val="319582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2" y="1126912"/>
            <a:ext cx="9601196" cy="1303867"/>
          </a:xfrm>
        </p:spPr>
        <p:txBody>
          <a:bodyPr/>
          <a:lstStyle/>
          <a:p>
            <a:pPr algn="ctr"/>
            <a:r>
              <a:rPr lang="ar-IQ" dirty="0" smtClean="0">
                <a:cs typeface="Akhbar MT" pitchFamily="2" charset="-78"/>
              </a:rPr>
              <a:t>وثيقة جريمة الانفال</a:t>
            </a:r>
            <a:endParaRPr lang="en-US" dirty="0">
              <a:cs typeface="Akhbar MT" pitchFamily="2" charset="-78"/>
            </a:endParaRPr>
          </a:p>
        </p:txBody>
      </p:sp>
      <p:sp>
        <p:nvSpPr>
          <p:cNvPr id="3" name="عنصر نائب للمحتوى 2"/>
          <p:cNvSpPr>
            <a:spLocks noGrp="1"/>
          </p:cNvSpPr>
          <p:nvPr>
            <p:ph idx="1"/>
          </p:nvPr>
        </p:nvSpPr>
        <p:spPr/>
        <p:txBody>
          <a:bodyPr>
            <a:normAutofit/>
          </a:bodyPr>
          <a:lstStyle/>
          <a:p>
            <a:pPr algn="r" rtl="1"/>
            <a:endParaRPr lang="en-US" dirty="0">
              <a:cs typeface="Akhbar MT" pitchFamily="2" charset="-7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292" y="3234519"/>
            <a:ext cx="5867263" cy="2402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447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جريمة قمع الانتفاضة </a:t>
            </a:r>
            <a:r>
              <a:rPr lang="ar-IQ" dirty="0" err="1" smtClean="0"/>
              <a:t>الشعبانية</a:t>
            </a:r>
            <a:endParaRPr lang="ar-IQ" dirty="0"/>
          </a:p>
        </p:txBody>
      </p:sp>
      <p:sp>
        <p:nvSpPr>
          <p:cNvPr id="3" name="Content Placeholder 2"/>
          <p:cNvSpPr>
            <a:spLocks noGrp="1"/>
          </p:cNvSpPr>
          <p:nvPr>
            <p:ph idx="1"/>
          </p:nvPr>
        </p:nvSpPr>
        <p:spPr/>
        <p:txBody>
          <a:bodyPr>
            <a:normAutofit/>
          </a:bodyPr>
          <a:lstStyle/>
          <a:p>
            <a:pPr algn="r"/>
            <a:r>
              <a:rPr lang="ar-IQ" dirty="0" smtClean="0"/>
              <a:t>جريمة </a:t>
            </a:r>
            <a:r>
              <a:rPr lang="ar-IQ" dirty="0"/>
              <a:t>قمع الانتفاضة </a:t>
            </a:r>
            <a:r>
              <a:rPr lang="ar-IQ" dirty="0" err="1"/>
              <a:t>الشعبانية</a:t>
            </a:r>
            <a:r>
              <a:rPr lang="ar-IQ" dirty="0"/>
              <a:t>، هي قمع ثورة جماهيرية شعبية قام بها أبناء الجنوب والوسط من الشعب العراقي ضد النظام البعثي الديكتاتوري في شهر اذار من عام ۱۹۹۱م ، بعد انهزام قوات النظام البعثي في حرب الخليج الثانية أمام القوات المتحالفة لتحرير الكويت، ونجحت تلك الثورة نجاحا باهرا في تحرير محافظات الوسط والجنوب كلها، وعلى أثرها انتفض الشعب الكردي في شمال العراق أيضا فكان عدد المحافظات المحررة والمنتفضة ما يقرب اربع عشرة محافظة شيعية وكوردية) من سلطة النظام البعثي الطائفي باستخدام القوة العسكرية المفرطة والإبادة الجماعية للشيعة وقصفه المدن والعتبات المقدسة بالصواريخ والطائرات.</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احداث صلاة الجمعة</a:t>
            </a:r>
            <a:endParaRPr lang="ar-IQ" dirty="0"/>
          </a:p>
        </p:txBody>
      </p:sp>
      <p:sp>
        <p:nvSpPr>
          <p:cNvPr id="3" name="عنصر نائب للمحتوى 2"/>
          <p:cNvSpPr>
            <a:spLocks noGrp="1"/>
          </p:cNvSpPr>
          <p:nvPr>
            <p:ph idx="1"/>
          </p:nvPr>
        </p:nvSpPr>
        <p:spPr/>
        <p:txBody>
          <a:bodyPr/>
          <a:lstStyle/>
          <a:p>
            <a:pPr algn="r" rtl="1"/>
            <a:r>
              <a:rPr lang="ar-IQ" dirty="0"/>
              <a:t>جريمة أحداث صلاة الجمعة، تعود هذه الأحداث إلى الفترة التي أعقبت اغتيال المرجع الديني محمد </a:t>
            </a:r>
            <a:r>
              <a:rPr lang="ar-IQ" dirty="0" err="1"/>
              <a:t>محمد</a:t>
            </a:r>
            <a:r>
              <a:rPr lang="ar-IQ" dirty="0"/>
              <a:t> صادق الصدر (ق) ونجليه السيدين مصطفى ومؤمل في عام ۱۹۹۹م بمحافظة النجف الأشرف من قبل مجرمي البعث إذ أعقب ذلك حراك جماهيري في محافظة البصرة وبغداد رافض لجريمة اغتيال السيد المرجع وأقدم النظام البعثي على اعتقال العشرات من المواطنين المجتمعين لأداء صلاة الجمعة في جامع المحسن وجامع الحكمة بمدينة الصدر، وقد حكمت المحكمة بإعدام كل من المجرم ( علي حسن المجيد والمجرم (محمود فيزي محمد) والمجرم (عزيز صالح حسن)، كما أنزلت حكماً بالمؤبد لكل من المجرم الطيف نصيف جاسم) والمجرم (محمد زمام عبد الرزاق)</a:t>
            </a:r>
          </a:p>
        </p:txBody>
      </p:sp>
    </p:spTree>
    <p:extLst>
      <p:ext uri="{BB962C8B-B14F-4D97-AF65-F5344CB8AC3E}">
        <p14:creationId xmlns:p14="http://schemas.microsoft.com/office/powerpoint/2010/main" val="39825683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dirty="0"/>
          </a:p>
        </p:txBody>
      </p:sp>
      <p:sp>
        <p:nvSpPr>
          <p:cNvPr id="3" name="عنصر نائب للمحتوى 2"/>
          <p:cNvSpPr>
            <a:spLocks noGrp="1"/>
          </p:cNvSpPr>
          <p:nvPr>
            <p:ph idx="1"/>
          </p:nvPr>
        </p:nvSpPr>
        <p:spPr/>
        <p:txBody>
          <a:bodyPr/>
          <a:lstStyle/>
          <a:p>
            <a:pPr algn="justLow" rtl="1"/>
            <a:r>
              <a:rPr lang="ar-IQ" dirty="0"/>
              <a:t>تصفية الأحزاب الدينية والعلمانية، ارتكب النظام البعثي الدكتاتوري جرائم عديدة ضد </a:t>
            </a:r>
            <a:r>
              <a:rPr lang="ar-IQ" dirty="0" smtClean="0"/>
              <a:t>الأحزاب السياسية </a:t>
            </a:r>
            <a:r>
              <a:rPr lang="ar-IQ" dirty="0"/>
              <a:t>في العراق وأصدر قرارا ينص على تجريم المتعاطفين مع تلك الأحزاب وبأثر رجعي ، وبناء على الأدلة والوثائق التي أثبتت إعدامه لمئات الآلاف من الرجال والنساء.</a:t>
            </a:r>
          </a:p>
        </p:txBody>
      </p:sp>
    </p:spTree>
    <p:extLst>
      <p:ext uri="{BB962C8B-B14F-4D97-AF65-F5344CB8AC3E}">
        <p14:creationId xmlns:p14="http://schemas.microsoft.com/office/powerpoint/2010/main" val="37314925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جريمة تهجير الكرد </a:t>
            </a:r>
            <a:r>
              <a:rPr lang="ar-IQ" dirty="0" err="1" smtClean="0"/>
              <a:t>الفيليين</a:t>
            </a:r>
            <a:endParaRPr lang="ar-IQ" dirty="0"/>
          </a:p>
        </p:txBody>
      </p:sp>
      <p:sp>
        <p:nvSpPr>
          <p:cNvPr id="3" name="عنصر نائب للمحتوى 2"/>
          <p:cNvSpPr>
            <a:spLocks noGrp="1"/>
          </p:cNvSpPr>
          <p:nvPr>
            <p:ph idx="1"/>
          </p:nvPr>
        </p:nvSpPr>
        <p:spPr/>
        <p:txBody>
          <a:bodyPr>
            <a:normAutofit lnSpcReduction="10000"/>
          </a:bodyPr>
          <a:lstStyle/>
          <a:p>
            <a:pPr algn="justLow" rtl="1"/>
            <a:r>
              <a:rPr lang="ar-IQ" dirty="0"/>
              <a:t>جريمة تهجير الكرد </a:t>
            </a:r>
            <a:r>
              <a:rPr lang="ar-IQ" dirty="0" err="1"/>
              <a:t>الفيليين</a:t>
            </a:r>
            <a:r>
              <a:rPr lang="ar-IQ" dirty="0"/>
              <a:t>، ارتكب النظام البعثي جرائم عديدة بحق الكرد </a:t>
            </a:r>
            <a:r>
              <a:rPr lang="ar-IQ" dirty="0" err="1"/>
              <a:t>الفيليين</a:t>
            </a:r>
            <a:r>
              <a:rPr lang="ar-IQ" dirty="0"/>
              <a:t> تمثلت باعتقال</a:t>
            </a:r>
          </a:p>
          <a:p>
            <a:pPr marL="0" indent="0" algn="justLow" rtl="1">
              <a:buNone/>
            </a:pPr>
            <a:r>
              <a:rPr lang="ar-IQ" dirty="0" smtClean="0"/>
              <a:t>عشرات </a:t>
            </a:r>
            <a:r>
              <a:rPr lang="ar-IQ" dirty="0"/>
              <a:t>آلاف من الأسر الكردية الفيلية في بغداد ومحافظات الوسط وجنوب العراق، وتهجير أكثر من نصف مليون إنسان إلى الجمهورية الإسلامية الإيرانية، عبر مناطق حدودية مزروعة بالألغام، بعد مصادرة أملاكهم وأموالهم المنقولة وغير المنقولة والتهجير القسري كان بين أعوام ۱۹۶۹-۱۹۷۲ و ۱۹۸۰-۱۹۹۰، وجرى التهجير للعوائل بعد اعتقال الشباب الذين تتراوح أعمارهم من ۱۸-۲۸ سنة في سجون المحافظات بعدها قام النظام البعثي بإعدام الشباب، وإجراء التجارب الكيمياوية عليهم، وكان اضطهاد النظام البعثي للكرد </a:t>
            </a:r>
            <a:r>
              <a:rPr lang="ar-IQ" dirty="0" err="1"/>
              <a:t>الفيليين</a:t>
            </a:r>
            <a:r>
              <a:rPr lang="ar-IQ" dirty="0"/>
              <a:t> شديداً جداً ويعود إلى سببين أساسيين، أحدهما: أنهم شيعة لأهل البيت (عليهم السلام)، ثانيهما: الهم كرد، ولم تتوقف جرائم البعث ضدهم إلى هنا بل أخذ يشجع العراقيين المتزوجين من نساء الكرد </a:t>
            </a:r>
            <a:r>
              <a:rPr lang="ar-IQ" dirty="0" err="1"/>
              <a:t>الفيليين</a:t>
            </a:r>
            <a:r>
              <a:rPr lang="ar-IQ" dirty="0"/>
              <a:t> على تطليقهن أو </a:t>
            </a:r>
            <a:r>
              <a:rPr lang="ar-IQ" dirty="0" smtClean="0"/>
              <a:t>تهجيرهم</a:t>
            </a:r>
            <a:endParaRPr lang="ar-IQ" dirty="0"/>
          </a:p>
        </p:txBody>
      </p:sp>
    </p:spTree>
    <p:extLst>
      <p:ext uri="{BB962C8B-B14F-4D97-AF65-F5344CB8AC3E}">
        <p14:creationId xmlns:p14="http://schemas.microsoft.com/office/powerpoint/2010/main" val="3181241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06502" y="2413000"/>
            <a:ext cx="9601196" cy="2159000"/>
          </a:xfrm>
          <a:solidFill>
            <a:schemeClr val="bg2">
              <a:lumMod val="10000"/>
            </a:schemeClr>
          </a:solidFill>
        </p:spPr>
        <p:txBody>
          <a:bodyPr>
            <a:normAutofit/>
          </a:bodyPr>
          <a:lstStyle/>
          <a:p>
            <a:r>
              <a:rPr lang="en-US"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t/>
            </a:r>
            <a:br>
              <a:rPr lang="en-US"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br>
            <a:r>
              <a:rPr lang="ar-IQ"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t>شكراً لحسن الاصغاء</a:t>
            </a:r>
            <a:br>
              <a:rPr lang="ar-IQ"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br>
            <a:endParaRPr lang="en-US" dirty="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endParaRPr>
          </a:p>
        </p:txBody>
      </p:sp>
    </p:spTree>
    <p:extLst>
      <p:ext uri="{BB962C8B-B14F-4D97-AF65-F5344CB8AC3E}">
        <p14:creationId xmlns:p14="http://schemas.microsoft.com/office/powerpoint/2010/main" val="34700276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عضوي">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770</TotalTime>
  <Words>1932</Words>
  <Application>Microsoft Office PowerPoint</Application>
  <PresentationFormat>Custom</PresentationFormat>
  <Paragraphs>98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عضوي</vt:lpstr>
      <vt:lpstr>الفصل الأول:  جرائم نظام البعث وفق قانون المحكمة الجنائية العراقية العليا عام ٢٠٠٥م</vt:lpstr>
      <vt:lpstr>المحاور</vt:lpstr>
      <vt:lpstr>مفهوم الجريمة</vt:lpstr>
      <vt:lpstr>الجريمة اصطلاحا</vt:lpstr>
      <vt:lpstr>مفهوم الجريمة اصطلاحا</vt:lpstr>
      <vt:lpstr>مفهوم الجريمة</vt:lpstr>
      <vt:lpstr>اقسام الجريمة</vt:lpstr>
      <vt:lpstr>اقسام الجريمة</vt:lpstr>
      <vt:lpstr>  اقسام الجريمة</vt:lpstr>
      <vt:lpstr>اقسام الجريمة</vt:lpstr>
      <vt:lpstr>اقسام الجريمة</vt:lpstr>
      <vt:lpstr>اقسام الجريمة</vt:lpstr>
      <vt:lpstr>اقسام الجريمة</vt:lpstr>
      <vt:lpstr>انواع الجرائم الدولية</vt:lpstr>
      <vt:lpstr>  اقسام الجريمة </vt:lpstr>
      <vt:lpstr>اقسام الجريمة</vt:lpstr>
      <vt:lpstr>اقسام الجريمة</vt:lpstr>
      <vt:lpstr>أبرز المجازر</vt:lpstr>
      <vt:lpstr>مجزرة حلبجة</vt:lpstr>
      <vt:lpstr>مجزرة الانفال</vt:lpstr>
      <vt:lpstr>وثيقة جريمة الانفال</vt:lpstr>
      <vt:lpstr>جريمة قمع الانتفاضة الشعبانية</vt:lpstr>
      <vt:lpstr>احداث صلاة الجمعة</vt:lpstr>
      <vt:lpstr>PowerPoint Presentation</vt:lpstr>
      <vt:lpstr>جريمة تهجير الكرد الفيليين</vt:lpstr>
      <vt:lpstr> شكراً لحسن الاصغاء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 Ayad</dc:creator>
  <cp:lastModifiedBy>DR.Ahmed Saker 2o1O</cp:lastModifiedBy>
  <cp:revision>62</cp:revision>
  <dcterms:created xsi:type="dcterms:W3CDTF">2021-07-11T01:14:24Z</dcterms:created>
  <dcterms:modified xsi:type="dcterms:W3CDTF">2025-02-17T13:24:50Z</dcterms:modified>
</cp:coreProperties>
</file>