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94" r:id="rId3"/>
    <p:sldId id="292" r:id="rId4"/>
    <p:sldId id="299" r:id="rId5"/>
    <p:sldId id="293" r:id="rId6"/>
    <p:sldId id="297" r:id="rId7"/>
    <p:sldId id="298" r:id="rId8"/>
    <p:sldId id="257" r:id="rId9"/>
    <p:sldId id="258" r:id="rId10"/>
    <p:sldId id="303" r:id="rId11"/>
    <p:sldId id="259" r:id="rId12"/>
    <p:sldId id="300" r:id="rId13"/>
    <p:sldId id="301" r:id="rId14"/>
    <p:sldId id="302" r:id="rId15"/>
    <p:sldId id="264" r:id="rId16"/>
    <p:sldId id="295" r:id="rId17"/>
    <p:sldId id="265" r:id="rId18"/>
    <p:sldId id="266" r:id="rId19"/>
    <p:sldId id="28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3" autoAdjust="0"/>
    <p:restoredTop sz="94660"/>
  </p:normalViewPr>
  <p:slideViewPr>
    <p:cSldViewPr snapToGrid="0">
      <p:cViewPr>
        <p:scale>
          <a:sx n="81" d="100"/>
          <a:sy n="81" d="100"/>
        </p:scale>
        <p:origin x="-306"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B5D672E-0055-46BF-B080-A6EE3C4CD547}"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356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947636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4358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EB23A18-904D-4CC8-AD7D-A060CFBC588D}"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34439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9EB23A18-904D-4CC8-AD7D-A060CFBC588D}" type="datetimeFigureOut">
              <a:rPr lang="en-US" smtClean="0"/>
              <a:pPr/>
              <a:t>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5D672E-0055-46BF-B080-A6EE3C4CD547}"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58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9EB23A18-904D-4CC8-AD7D-A060CFBC588D}" type="datetimeFigureOut">
              <a:rPr lang="en-US" smtClean="0"/>
              <a:pPr/>
              <a:t>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158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23A18-904D-4CC8-AD7D-A060CFBC588D}" type="datetimeFigureOut">
              <a:rPr lang="en-US" smtClean="0"/>
              <a:pPr/>
              <a:t>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176692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532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smtClean="0"/>
              <a:t>انقر لتحرير نمط العنوان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3596907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EB23A18-904D-4CC8-AD7D-A060CFBC588D}" type="datetimeFigureOut">
              <a:rPr lang="en-US" smtClean="0"/>
              <a:pPr/>
              <a:t>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82443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0650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291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Tree>
    <p:extLst>
      <p:ext uri="{BB962C8B-B14F-4D97-AF65-F5344CB8AC3E}">
        <p14:creationId xmlns:p14="http://schemas.microsoft.com/office/powerpoint/2010/main" val="1021486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smtClean="0"/>
              <a:t>انقر لتحرير نمط العنوان الرئيسي</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110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269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4794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EB23A18-904D-4CC8-AD7D-A060CFBC588D}" type="datetimeFigureOut">
              <a:rPr lang="en-US" smtClean="0"/>
              <a:pPr/>
              <a:t>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D672E-0055-46BF-B080-A6EE3C4CD547}"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1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B23A18-904D-4CC8-AD7D-A060CFBC588D}" type="datetimeFigureOut">
              <a:rPr lang="en-US" smtClean="0"/>
              <a:pPr/>
              <a:t>12/4/2023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5D672E-0055-46BF-B080-A6EE3C4CD547}" type="slidenum">
              <a:rPr lang="en-US" smtClean="0"/>
              <a:pPr/>
              <a:t>‹#›</a:t>
            </a:fld>
            <a:endParaRPr lang="en-US"/>
          </a:p>
        </p:txBody>
      </p:sp>
    </p:spTree>
    <p:extLst>
      <p:ext uri="{BB962C8B-B14F-4D97-AF65-F5344CB8AC3E}">
        <p14:creationId xmlns:p14="http://schemas.microsoft.com/office/powerpoint/2010/main" val="6734040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chor="ctr"/>
          <a:lstStyle/>
          <a:p>
            <a:r>
              <a:rPr lang="ar-IQ" sz="4000" dirty="0" smtClean="0">
                <a:cs typeface="Akhbar MT" pitchFamily="2" charset="-78"/>
              </a:rPr>
              <a:t>الجرائم النفسية والاجتماعية وانتهاكات النظام البعثي</a:t>
            </a:r>
            <a:endParaRPr lang="en-US" sz="4000" dirty="0">
              <a:cs typeface="Akhbar MT" pitchFamily="2" charset="-78"/>
            </a:endParaRPr>
          </a:p>
        </p:txBody>
      </p:sp>
      <p:sp>
        <p:nvSpPr>
          <p:cNvPr id="3" name="عنوان فرعي 2"/>
          <p:cNvSpPr>
            <a:spLocks noGrp="1"/>
          </p:cNvSpPr>
          <p:nvPr>
            <p:ph type="subTitle" idx="1"/>
          </p:nvPr>
        </p:nvSpPr>
        <p:spPr/>
        <p:txBody>
          <a:bodyPr>
            <a:noAutofit/>
          </a:bodyPr>
          <a:lstStyle/>
          <a:p>
            <a:r>
              <a:rPr lang="ar-IQ" sz="3600" b="1" dirty="0" smtClean="0">
                <a:cs typeface="Akhbar MT" pitchFamily="2" charset="-78"/>
              </a:rPr>
              <a:t>اعداد</a:t>
            </a:r>
          </a:p>
          <a:p>
            <a:r>
              <a:rPr lang="ar-IQ" sz="3600" b="1" dirty="0" err="1" smtClean="0">
                <a:cs typeface="Akhbar MT" pitchFamily="2" charset="-78"/>
              </a:rPr>
              <a:t>م.د</a:t>
            </a:r>
            <a:r>
              <a:rPr lang="ar-IQ" sz="3600" b="1" dirty="0" smtClean="0">
                <a:cs typeface="Akhbar MT" pitchFamily="2" charset="-78"/>
              </a:rPr>
              <a:t> تمارا كاظم الأسدي</a:t>
            </a:r>
            <a:endParaRPr lang="en-US" sz="3600" b="1" dirty="0">
              <a:cs typeface="Akhbar MT" pitchFamily="2" charset="-78"/>
            </a:endParaRPr>
          </a:p>
        </p:txBody>
      </p:sp>
    </p:spTree>
    <p:extLst>
      <p:ext uri="{BB962C8B-B14F-4D97-AF65-F5344CB8AC3E}">
        <p14:creationId xmlns:p14="http://schemas.microsoft.com/office/powerpoint/2010/main" val="4298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cs typeface="Akhbar MT" pitchFamily="2" charset="-78"/>
              </a:rPr>
              <a:t>المحاور</a:t>
            </a:r>
            <a:endParaRPr lang="en-US" b="1" dirty="0">
              <a:cs typeface="Akhbar MT" pitchFamily="2" charset="-78"/>
            </a:endParaRPr>
          </a:p>
        </p:txBody>
      </p:sp>
      <p:sp>
        <p:nvSpPr>
          <p:cNvPr id="3" name="عنصر نائب للمحتوى 2"/>
          <p:cNvSpPr>
            <a:spLocks noGrp="1"/>
          </p:cNvSpPr>
          <p:nvPr>
            <p:ph idx="1"/>
          </p:nvPr>
        </p:nvSpPr>
        <p:spPr/>
        <p:txBody>
          <a:bodyPr>
            <a:normAutofit/>
          </a:bodyPr>
          <a:lstStyle/>
          <a:p>
            <a:pPr algn="r" rtl="1"/>
            <a:r>
              <a:rPr lang="ar-IQ" b="1" dirty="0" smtClean="0"/>
              <a:t>الجرائم النفسية</a:t>
            </a:r>
          </a:p>
          <a:p>
            <a:pPr algn="r" rtl="1"/>
            <a:r>
              <a:rPr lang="ar-IQ" b="1" dirty="0" smtClean="0"/>
              <a:t>اليات الجرائم النفسية</a:t>
            </a:r>
          </a:p>
          <a:p>
            <a:pPr algn="r" rtl="1"/>
            <a:r>
              <a:rPr lang="ar-IQ" b="1" dirty="0" smtClean="0"/>
              <a:t>اثار الجرائم النفسية</a:t>
            </a:r>
          </a:p>
          <a:p>
            <a:pPr algn="r" rtl="1"/>
            <a:r>
              <a:rPr lang="ar-IQ" b="1" dirty="0" smtClean="0"/>
              <a:t>الجرائم الاجتماعية</a:t>
            </a:r>
          </a:p>
          <a:p>
            <a:pPr algn="r" rtl="1"/>
            <a:r>
              <a:rPr lang="ar-IQ" b="1" dirty="0" smtClean="0"/>
              <a:t>انتهاكات القوانين العراقية</a:t>
            </a:r>
          </a:p>
          <a:p>
            <a:pPr marL="0" indent="0" algn="r" rtl="1">
              <a:buNone/>
            </a:pPr>
            <a:r>
              <a:rPr lang="ar-IQ" b="1" dirty="0" smtClean="0"/>
              <a:t> </a:t>
            </a:r>
            <a:endParaRPr lang="en-US" b="1" dirty="0" smtClean="0"/>
          </a:p>
          <a:p>
            <a:pPr algn="r" rtl="1"/>
            <a:endParaRPr lang="en-US" dirty="0" smtClean="0"/>
          </a:p>
          <a:p>
            <a:pPr algn="r" rtl="1"/>
            <a:endParaRPr lang="ar-IQ" dirty="0" smtClean="0">
              <a:cs typeface="Akhbar MT" pitchFamily="2" charset="-78"/>
            </a:endParaRPr>
          </a:p>
        </p:txBody>
      </p:sp>
    </p:spTree>
    <p:extLst>
      <p:ext uri="{BB962C8B-B14F-4D97-AF65-F5344CB8AC3E}">
        <p14:creationId xmlns:p14="http://schemas.microsoft.com/office/powerpoint/2010/main" val="3323810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IQ" sz="4000" b="1" dirty="0" smtClean="0"/>
              <a:t>اليات الجرائم النفسية</a:t>
            </a:r>
          </a:p>
        </p:txBody>
      </p:sp>
      <p:sp>
        <p:nvSpPr>
          <p:cNvPr id="5" name="Content Placeholder 4"/>
          <p:cNvSpPr>
            <a:spLocks noGrp="1"/>
          </p:cNvSpPr>
          <p:nvPr>
            <p:ph idx="1"/>
          </p:nvPr>
        </p:nvSpPr>
        <p:spPr/>
        <p:txBody>
          <a:bodyPr/>
          <a:lstStyle/>
          <a:p>
            <a:pPr algn="r" rtl="1">
              <a:buNone/>
            </a:pPr>
            <a:r>
              <a:rPr lang="ar-IQ" dirty="0">
                <a:cs typeface="+mj-cs"/>
              </a:rPr>
              <a:t>آلية احتكار المواد الغذائية والتلاعب بقوت الشعب بدأ احتكار المواد الغذائية من السوق بمجرد وصول النظام السابق للسلطة في العراق عام ١٩٦٨. إذ بدأت تختفي مواد غذائية أساسية من السوق بشكل مفاجئ ومفتعل مثل الحنطة، وما صاحبها من جلبة إعلامية حينها تتعلق بالحنطة المسمومة، وفقدان معجون الطماطم، والبيض، والدجاج، والبطاطا، والسجاير ... الخ. فلم تكن تمضي مدة قصيرة من الزمن دون فقدان مادة أساسية من السوق وبشكل كامل.</a:t>
            </a:r>
            <a:endParaRPr lang="ar-IQ" dirty="0" smtClean="0">
              <a:cs typeface="+mj-cs"/>
            </a:endParaRPr>
          </a:p>
        </p:txBody>
      </p:sp>
    </p:spTree>
    <p:extLst>
      <p:ext uri="{BB962C8B-B14F-4D97-AF65-F5344CB8AC3E}">
        <p14:creationId xmlns:p14="http://schemas.microsoft.com/office/powerpoint/2010/main" val="3914740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اليات الجرائم النفسية</a:t>
            </a:r>
            <a:endParaRPr lang="ar-IQ" dirty="0"/>
          </a:p>
        </p:txBody>
      </p:sp>
      <p:sp>
        <p:nvSpPr>
          <p:cNvPr id="3" name="Content Placeholder 2"/>
          <p:cNvSpPr>
            <a:spLocks noGrp="1"/>
          </p:cNvSpPr>
          <p:nvPr>
            <p:ph idx="1"/>
          </p:nvPr>
        </p:nvSpPr>
        <p:spPr/>
        <p:txBody>
          <a:bodyPr>
            <a:normAutofit fontScale="77500" lnSpcReduction="20000"/>
          </a:bodyPr>
          <a:lstStyle/>
          <a:p>
            <a:pPr algn="r" rtl="1">
              <a:buNone/>
            </a:pPr>
            <a:r>
              <a:rPr lang="ar-IQ" sz="2800" dirty="0"/>
              <a:t>آلية الرعب والتخويف</a:t>
            </a:r>
          </a:p>
          <a:p>
            <a:pPr algn="r" rtl="1">
              <a:buNone/>
            </a:pPr>
            <a:r>
              <a:rPr lang="ar-IQ" sz="2800" dirty="0" smtClean="0"/>
              <a:t>كان </a:t>
            </a:r>
            <a:r>
              <a:rPr lang="ar-IQ" sz="2800" dirty="0"/>
              <a:t>نظام البعث ينشر الرعب والتخويف في العراق بوسائل عدة منها:</a:t>
            </a:r>
          </a:p>
          <a:p>
            <a:pPr algn="r" rtl="1">
              <a:buNone/>
            </a:pPr>
            <a:r>
              <a:rPr lang="ar-IQ" sz="2800" dirty="0" smtClean="0"/>
              <a:t>ا-  </a:t>
            </a:r>
            <a:r>
              <a:rPr lang="ar-IQ" sz="2800" dirty="0"/>
              <a:t>كتابة التقارير الكيدية من وكلاء الامن والبعثيين لتصفية الكفاءات في المجالات كافة وتكميم الأفواه. </a:t>
            </a:r>
          </a:p>
          <a:p>
            <a:pPr algn="r" rtl="1">
              <a:buNone/>
            </a:pPr>
            <a:r>
              <a:rPr lang="ar-IQ" sz="2800" dirty="0" smtClean="0"/>
              <a:t>ب-  </a:t>
            </a:r>
            <a:r>
              <a:rPr lang="ar-IQ" sz="2800" dirty="0"/>
              <a:t>اعتقال الابرياء وإعدامهم بتهم كيدية ومنها الإعدام في الساحات العامة ترسيخا للرعب في النفوس.</a:t>
            </a:r>
          </a:p>
          <a:p>
            <a:pPr algn="r" rtl="1">
              <a:buNone/>
            </a:pPr>
            <a:r>
              <a:rPr lang="ar-IQ" sz="2800" dirty="0"/>
              <a:t>ج </a:t>
            </a:r>
            <a:r>
              <a:rPr lang="ar-IQ" sz="2800" dirty="0" smtClean="0"/>
              <a:t>- زج </a:t>
            </a:r>
            <a:r>
              <a:rPr lang="ar-IQ" sz="2800" dirty="0"/>
              <a:t>عصابات </a:t>
            </a:r>
            <a:r>
              <a:rPr lang="ar-IQ" sz="2800" dirty="0" err="1"/>
              <a:t>التسليب</a:t>
            </a:r>
            <a:r>
              <a:rPr lang="ar-IQ" sz="2800" dirty="0"/>
              <a:t> في المجتمع وتشجيعها.</a:t>
            </a:r>
          </a:p>
          <a:p>
            <a:pPr algn="r" rtl="1">
              <a:buNone/>
            </a:pPr>
            <a:r>
              <a:rPr lang="ar-IQ" sz="2800" dirty="0"/>
              <a:t>د. افتعال ظواهر اجتماعية مرعبة مثل أبو طبر، والكف </a:t>
            </a:r>
            <a:r>
              <a:rPr lang="ar-IQ" sz="2800" dirty="0" smtClean="0"/>
              <a:t>الأسود</a:t>
            </a:r>
            <a:endParaRPr lang="ar-IQ" sz="2800" dirty="0"/>
          </a:p>
          <a:p>
            <a:pPr algn="r" rtl="1">
              <a:buNone/>
            </a:pPr>
            <a:r>
              <a:rPr lang="ar-IQ" sz="2800" dirty="0"/>
              <a:t>ه</a:t>
            </a:r>
            <a:r>
              <a:rPr lang="ar-IQ" sz="2800" dirty="0" smtClean="0"/>
              <a:t>-  </a:t>
            </a:r>
            <a:r>
              <a:rPr lang="ar-IQ" sz="2800" dirty="0"/>
              <a:t>تجنيد الفتوات أو ما يطلق عليهم بالمصطلح العراقي الشعبي (الأشقياء) للعمل ضمن الاجهزة القمعية.</a:t>
            </a:r>
            <a:endParaRPr lang="ar-IQ"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آلية الافقار والتجويع</a:t>
            </a:r>
            <a:endParaRPr lang="en-US" dirty="0"/>
          </a:p>
        </p:txBody>
      </p:sp>
      <p:sp>
        <p:nvSpPr>
          <p:cNvPr id="5" name="Content Placeholder 4"/>
          <p:cNvSpPr>
            <a:spLocks noGrp="1"/>
          </p:cNvSpPr>
          <p:nvPr>
            <p:ph idx="1"/>
          </p:nvPr>
        </p:nvSpPr>
        <p:spPr/>
        <p:txBody>
          <a:bodyPr>
            <a:normAutofit fontScale="70000" lnSpcReduction="20000"/>
          </a:bodyPr>
          <a:lstStyle/>
          <a:p>
            <a:pPr algn="r" rtl="1">
              <a:buNone/>
            </a:pPr>
            <a:endParaRPr lang="ar-IQ" dirty="0"/>
          </a:p>
          <a:p>
            <a:pPr algn="r" rtl="1">
              <a:buNone/>
            </a:pPr>
            <a:r>
              <a:rPr lang="ar-IQ" dirty="0"/>
              <a:t>اتبع النظام البعثي وسائل كثيرة لتجويع الشعب منها:</a:t>
            </a:r>
          </a:p>
          <a:p>
            <a:pPr algn="r" rtl="1">
              <a:buNone/>
            </a:pPr>
            <a:r>
              <a:rPr lang="ar-IQ" dirty="0" smtClean="0"/>
              <a:t>أ- مصادرة </a:t>
            </a:r>
            <a:r>
              <a:rPr lang="ar-IQ" dirty="0"/>
              <a:t>أموال التجار ومن أمثلة ذلك مصادرة اموال (٥٠) خمسين رجل أعمال في بغداد </a:t>
            </a:r>
            <a:r>
              <a:rPr lang="ar-IQ" dirty="0" smtClean="0"/>
              <a:t>، والبصرة </a:t>
            </a:r>
            <a:r>
              <a:rPr lang="ar-IQ" dirty="0"/>
              <a:t>كـ ( عبد المحسن جار الله، ومحمد عبد الحسين جيتا، وزكي اندراوس </a:t>
            </a:r>
            <a:r>
              <a:rPr lang="ar-IQ" dirty="0" err="1"/>
              <a:t>زيتو</a:t>
            </a:r>
            <a:r>
              <a:rPr lang="ar-IQ" dirty="0"/>
              <a:t>، وسامي حبيب توماس وآخرين في العام ١٩٦٩ وما جرى في العام </a:t>
            </a:r>
            <a:r>
              <a:rPr lang="ar-IQ" dirty="0" smtClean="0"/>
              <a:t>۱۹۹۲ من </a:t>
            </a:r>
            <a:r>
              <a:rPr lang="ar-IQ" dirty="0"/>
              <a:t>إعدام لتجار الطحين، وقطع أيدي تجار العملات النقدية ومصادرة اموالهم المنقولة وغير المنقولة، وإجبار زوجاتهم على الطلاق واجبار عشائرهم </a:t>
            </a:r>
            <a:r>
              <a:rPr lang="ar-IQ" dirty="0" smtClean="0"/>
              <a:t>على التبري </a:t>
            </a:r>
            <a:r>
              <a:rPr lang="ar-IQ" dirty="0"/>
              <a:t>منهم.</a:t>
            </a:r>
          </a:p>
          <a:p>
            <a:pPr algn="r" rtl="1">
              <a:buNone/>
            </a:pPr>
            <a:r>
              <a:rPr lang="ar-IQ" dirty="0"/>
              <a:t>ب تخفيض رواتب شريحة الموظفين عدا الموالين للنظام وأجهزته القمعية المختلفة ما أدى إلى انعدام القدرة الشرائية الوافية للعائلة العراقية، فالمعلم مثلا كان يتقاضى راتبا شهريا قدره (۳۰۰۰ ثلاثة </a:t>
            </a:r>
            <a:r>
              <a:rPr lang="ar-IQ" dirty="0" smtClean="0"/>
              <a:t>آلاف) دينار </a:t>
            </a:r>
            <a:r>
              <a:rPr lang="ar-IQ" dirty="0"/>
              <a:t>بما يقل عن قيمة دولار واحد، في حين كان راتب عضو الأجهزة القمعية ومخصصاته أضعاف ذلك بكثير.</a:t>
            </a:r>
          </a:p>
          <a:p>
            <a:pPr algn="r" rtl="1">
              <a:buNone/>
            </a:pPr>
            <a:r>
              <a:rPr lang="ar-IQ" dirty="0"/>
              <a:t>ج. افتعال شركات وهمية تقوم بأخذ أموال المواطنين ومدخراتهم بحجة الاستثمار، ثم الهروب برؤوس الأموال هذه خارج العراق. وهذه الشركات في الحقيقة كانت تديرها المخابرات العراقية تحت مسميات وهمية مثل (</a:t>
            </a:r>
            <a:r>
              <a:rPr lang="ar-IQ" dirty="0" err="1"/>
              <a:t>سامكو</a:t>
            </a:r>
            <a:r>
              <a:rPr lang="ar-IQ" dirty="0"/>
              <a:t>) وغيرها.</a:t>
            </a:r>
          </a:p>
          <a:p>
            <a:pPr algn="r" rtl="1">
              <a:buNone/>
            </a:pPr>
            <a:r>
              <a:rPr lang="ar-IQ" dirty="0"/>
              <a:t>د. إضعاف القدرة النقدية والشرائية للدينار العراقي نتيجة السياسات </a:t>
            </a:r>
            <a:r>
              <a:rPr lang="ar-IQ" dirty="0" smtClean="0"/>
              <a:t>الخاطئة.</a:t>
            </a:r>
            <a:endParaRPr lang="ar-IQ" dirty="0"/>
          </a:p>
        </p:txBody>
      </p:sp>
    </p:spTree>
    <p:extLst>
      <p:ext uri="{BB962C8B-B14F-4D97-AF65-F5344CB8AC3E}">
        <p14:creationId xmlns:p14="http://schemas.microsoft.com/office/powerpoint/2010/main" val="673338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IQ" dirty="0"/>
              <a:t>آلية الضغط والعقاب النفسي</a:t>
            </a:r>
            <a:br>
              <a:rPr lang="ar-IQ" dirty="0"/>
            </a:br>
            <a:endParaRPr lang="ar-IQ" dirty="0"/>
          </a:p>
        </p:txBody>
      </p:sp>
      <p:sp>
        <p:nvSpPr>
          <p:cNvPr id="3" name="Content Placeholder 2"/>
          <p:cNvSpPr>
            <a:spLocks noGrp="1"/>
          </p:cNvSpPr>
          <p:nvPr>
            <p:ph idx="1"/>
          </p:nvPr>
        </p:nvSpPr>
        <p:spPr/>
        <p:txBody>
          <a:bodyPr>
            <a:normAutofit lnSpcReduction="10000"/>
          </a:bodyPr>
          <a:lstStyle/>
          <a:p>
            <a:pPr algn="r" rtl="1">
              <a:buNone/>
            </a:pPr>
            <a:r>
              <a:rPr lang="ar-IQ" sz="2800" dirty="0" smtClean="0"/>
              <a:t>لقد </a:t>
            </a:r>
            <a:r>
              <a:rPr lang="ar-IQ" sz="2800" dirty="0"/>
              <a:t>تنوعت أساليب الضغط والعقاب النفسي ولعل أظهر شاهد لها:</a:t>
            </a:r>
          </a:p>
          <a:p>
            <a:pPr algn="r" rtl="1">
              <a:buNone/>
            </a:pPr>
            <a:r>
              <a:rPr lang="ar-IQ" sz="2800" dirty="0" smtClean="0"/>
              <a:t>أ- ما </a:t>
            </a:r>
            <a:r>
              <a:rPr lang="ar-IQ" sz="2800" dirty="0"/>
              <a:t>كان يجري في السجون والمعتقلات اذ كان المعتقل الذي لا يرضخ لوسائل انتزاع الاعترافات يعذب بجلب بناته وزوجه وتعريضهن للاغتصاب على مرأى ومسمع منه إذلالا له، وانتزاعا للاعترافات بهذه الطريقة القاهرة أخلاقيا.</a:t>
            </a:r>
          </a:p>
          <a:p>
            <a:pPr algn="r" rtl="1">
              <a:buNone/>
            </a:pPr>
            <a:r>
              <a:rPr lang="ar-IQ" sz="2800" dirty="0"/>
              <a:t>ب اعتقال الوالدين أو أحدهما إرغاما لمن يعارض النظام بعدم الانخراط في صفوف تنظيماته العسكرية فيختار التخفي بدلا عن الظهور خشية إجباره على هذا الانخراط م الممتلكات الشخصية كالبيوت والسلع التجارية في المحال إلى ظاهرة الفرهود)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IQ" dirty="0"/>
              <a:t>آلية جريمة التطهير العرقي </a:t>
            </a:r>
            <a:r>
              <a:rPr lang="ar-IQ" dirty="0" smtClean="0"/>
              <a:t>والمذهبي</a:t>
            </a:r>
            <a:endParaRPr lang="ar-IQ" dirty="0"/>
          </a:p>
        </p:txBody>
      </p:sp>
      <p:sp>
        <p:nvSpPr>
          <p:cNvPr id="3" name="Content Placeholder 2"/>
          <p:cNvSpPr>
            <a:spLocks noGrp="1"/>
          </p:cNvSpPr>
          <p:nvPr>
            <p:ph idx="1"/>
          </p:nvPr>
        </p:nvSpPr>
        <p:spPr/>
        <p:txBody>
          <a:bodyPr>
            <a:normAutofit/>
          </a:bodyPr>
          <a:lstStyle/>
          <a:p>
            <a:pPr algn="justLow" rtl="1">
              <a:buNone/>
            </a:pPr>
            <a:r>
              <a:rPr lang="ar-IQ" sz="2800" dirty="0" smtClean="0"/>
              <a:t>قام النظام البعثي بعملية تطهير عرقي، ومذهبي، وقومي ومن أظهر أمثلتها ما جرى على الكرد </a:t>
            </a:r>
            <a:r>
              <a:rPr lang="ar-IQ" sz="2800" dirty="0" err="1" smtClean="0"/>
              <a:t>الفيليين</a:t>
            </a:r>
            <a:r>
              <a:rPr lang="ar-IQ" sz="2800" dirty="0" smtClean="0"/>
              <a:t> من تهجير وملاحقة واعتقال وإعدامات طالت الرجال والنساء والاطفال والشيوخ على حد سواء، وما جرى على المكون التركماني الذي استهدف قياداته السياسية وشبابه المؤمن بالإعدام والاغتيال والسجن والتهجير والإخفاء، والمكون الشبكي إذ عمد نظام البعث إلى تهديم القرى والتهجير إلى الوسط والجنوب</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dirty="0"/>
              <a:t>آلية الإفقار العلمي </a:t>
            </a:r>
            <a:r>
              <a:rPr lang="ar-IQ" dirty="0" smtClean="0"/>
              <a:t>والثقافي</a:t>
            </a:r>
            <a:endParaRPr lang="en-US" dirty="0"/>
          </a:p>
        </p:txBody>
      </p:sp>
      <p:sp>
        <p:nvSpPr>
          <p:cNvPr id="3" name="عنصر نائب للمحتوى 2"/>
          <p:cNvSpPr>
            <a:spLocks noGrp="1"/>
          </p:cNvSpPr>
          <p:nvPr>
            <p:ph idx="1"/>
          </p:nvPr>
        </p:nvSpPr>
        <p:spPr/>
        <p:txBody>
          <a:bodyPr>
            <a:normAutofit/>
          </a:bodyPr>
          <a:lstStyle/>
          <a:p>
            <a:pPr algn="justLow" rtl="1">
              <a:buNone/>
            </a:pPr>
            <a:r>
              <a:rPr lang="ar-IQ" sz="2800" dirty="0" smtClean="0"/>
              <a:t>قام </a:t>
            </a:r>
            <a:r>
              <a:rPr lang="ar-IQ" sz="2800" dirty="0"/>
              <a:t>النظام البعثي بأكبر عملية تفريغ وافقار علمي وثقافي في التاريخ لأعرق شعب من شعوب الأرض تمثلت بالتقتيل والتهجير إفراغا للحوزة العلمية من علمائها وطلبتها، وللجامعات من نخبها وكفاءاتها وكذلك ما جرى على المهندسين والأطباء وباقي المستويات العلمية </a:t>
            </a:r>
            <a:r>
              <a:rPr lang="ar-IQ" sz="2800" dirty="0" smtClean="0"/>
              <a:t>والثقافية. ومن </a:t>
            </a:r>
            <a:r>
              <a:rPr lang="ar-IQ" sz="2800" dirty="0"/>
              <a:t>هذه العمليات منع طباعة الكتب الفكرية والدينية وحظر تداولها واقتنائها ومنع انشاء المكتبات الشخصية ومصادرة موجوداتها وكان من بدائل هذا الافراغ توجيه الافكار والأقلام للكتابة فيما يسمى (فكر القائد الضرورة).</a:t>
            </a:r>
            <a:endParaRPr lang="ar-IQ" sz="2800" dirty="0" smtClean="0"/>
          </a:p>
          <a:p>
            <a:pPr algn="ctr" rtl="1"/>
            <a:endParaRPr lang="en-US" sz="2800" dirty="0">
              <a:solidFill>
                <a:srgbClr val="FF0000"/>
              </a:solidFill>
            </a:endParaRPr>
          </a:p>
        </p:txBody>
      </p:sp>
    </p:spTree>
    <p:extLst>
      <p:ext uri="{BB962C8B-B14F-4D97-AF65-F5344CB8AC3E}">
        <p14:creationId xmlns:p14="http://schemas.microsoft.com/office/powerpoint/2010/main" val="119214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1"/>
            <a:r>
              <a:rPr lang="ar-IQ" b="1" dirty="0" smtClean="0"/>
              <a:t> </a:t>
            </a:r>
            <a:r>
              <a:rPr lang="en-US" dirty="0" smtClean="0"/>
              <a:t/>
            </a:r>
            <a:br>
              <a:rPr lang="en-US" dirty="0" smtClean="0"/>
            </a:br>
            <a:r>
              <a:rPr lang="ar-IQ" dirty="0"/>
              <a:t>آثار الجرائم النفسية</a:t>
            </a:r>
            <a:br>
              <a:rPr lang="ar-IQ" dirty="0"/>
            </a:br>
            <a:endParaRPr lang="en-US" dirty="0">
              <a:cs typeface="Akhbar MT" pitchFamily="2" charset="-78"/>
            </a:endParaRPr>
          </a:p>
        </p:txBody>
      </p:sp>
      <p:sp>
        <p:nvSpPr>
          <p:cNvPr id="3" name="عنصر نائب للمحتوى 2"/>
          <p:cNvSpPr>
            <a:spLocks noGrp="1"/>
          </p:cNvSpPr>
          <p:nvPr>
            <p:ph idx="1"/>
          </p:nvPr>
        </p:nvSpPr>
        <p:spPr/>
        <p:txBody>
          <a:bodyPr>
            <a:normAutofit fontScale="70000" lnSpcReduction="20000"/>
          </a:bodyPr>
          <a:lstStyle/>
          <a:p>
            <a:pPr algn="justLow" rtl="1">
              <a:buNone/>
            </a:pPr>
            <a:r>
              <a:rPr lang="ar-IQ" dirty="0" smtClean="0"/>
              <a:t>أن  </a:t>
            </a:r>
            <a:r>
              <a:rPr lang="ar-IQ" dirty="0"/>
              <a:t>تبعات الآليات التي استعملها النظام البعثي أدت إلى آثار نفسية واجتماعية جسيمة منها:</a:t>
            </a:r>
          </a:p>
          <a:p>
            <a:pPr algn="justLow" rtl="1">
              <a:buNone/>
            </a:pPr>
            <a:r>
              <a:rPr lang="ar-IQ" dirty="0" smtClean="0"/>
              <a:t>1- تدمير </a:t>
            </a:r>
            <a:r>
              <a:rPr lang="ar-IQ" dirty="0"/>
              <a:t>الهوية الدينية والقيم والعادات الأخلاقية السامية السائدة في المجتمع العراقي.</a:t>
            </a:r>
          </a:p>
          <a:p>
            <a:pPr algn="justLow" rtl="1">
              <a:buNone/>
            </a:pPr>
            <a:r>
              <a:rPr lang="ar-IQ" dirty="0" smtClean="0"/>
              <a:t>2- إفراغ </a:t>
            </a:r>
            <a:r>
              <a:rPr lang="ar-IQ" dirty="0"/>
              <a:t>العراق من طاقاته وقياداته الدينية والعلمية، والثقافية والفنية إما عن طريق التصفية الجسدية أو بإجبارهم بشتى الطرق على مغادرة </a:t>
            </a:r>
            <a:r>
              <a:rPr lang="ar-IQ" dirty="0" smtClean="0"/>
              <a:t>العراق.</a:t>
            </a:r>
          </a:p>
          <a:p>
            <a:pPr algn="justLow" rtl="1">
              <a:buNone/>
            </a:pPr>
            <a:r>
              <a:rPr lang="ar-IQ" dirty="0" smtClean="0"/>
              <a:t>3-  ضرب </a:t>
            </a:r>
            <a:r>
              <a:rPr lang="ar-IQ" dirty="0"/>
              <a:t>أسس النظام التربوي بإجبار المعلمين والمدرسين وأساتذة الجامعات على العمل باعة متجولين في الأسواق لتوفير متطلبات الحياة ما أدى إلى تفشي الجهل وتدني المستوى العلمي </a:t>
            </a:r>
            <a:r>
              <a:rPr lang="ar-IQ" dirty="0" smtClean="0"/>
              <a:t>والثقافي.</a:t>
            </a:r>
          </a:p>
          <a:p>
            <a:pPr algn="justLow" rtl="1">
              <a:buNone/>
            </a:pPr>
            <a:r>
              <a:rPr lang="ar-IQ" dirty="0" smtClean="0"/>
              <a:t>4- تفتيت </a:t>
            </a:r>
            <a:r>
              <a:rPr lang="ar-IQ" dirty="0"/>
              <a:t>الأواصر والروابط الاجتماعية التي كانت تشد النسيج الاجتماعي العراقي، وتأكيد قيم الطائفية والعشائرية </a:t>
            </a:r>
            <a:r>
              <a:rPr lang="ar-IQ" dirty="0" err="1"/>
              <a:t>والمناطقية</a:t>
            </a:r>
            <a:r>
              <a:rPr lang="ar-IQ" dirty="0"/>
              <a:t>، إذ عمد إلى تغيير الهوية القومية والعرقية لمكونات المجتمع العراقي بتعريضهم إلى مختلف صنوف القمع وأنواع الاضطهاد فالمكون التركماني حورب بأساليب شتى بدءًا من إعدام آلاف الشباب واخفاء أكثر من ( ۱٦۰۰۰) ستة عشر ألف شخص، وارغامهم على التخلي عن انتمائهم </a:t>
            </a:r>
            <a:r>
              <a:rPr lang="ar-IQ" dirty="0" smtClean="0"/>
              <a:t>القومي.</a:t>
            </a:r>
            <a:endParaRPr lang="ar-IQ" dirty="0"/>
          </a:p>
          <a:p>
            <a:pPr algn="justLow" rtl="1">
              <a:buNone/>
            </a:pPr>
            <a:r>
              <a:rPr lang="ar-IQ" dirty="0" smtClean="0"/>
              <a:t>5- واستبدال </a:t>
            </a:r>
            <a:r>
              <a:rPr lang="ar-IQ" dirty="0"/>
              <a:t>القومية العربية به الطمس الهوية التركمانية، وهدم قراهم وتهجيرهم من مناطق سكناهم .. ه زرع بذور الفساد في المجتمع العراقي الذي تحصد آثاره الآن.</a:t>
            </a:r>
          </a:p>
          <a:p>
            <a:pPr algn="r" rtl="1">
              <a:buNone/>
            </a:pPr>
            <a:endParaRPr lang="ar-IQ" dirty="0" smtClean="0"/>
          </a:p>
        </p:txBody>
      </p:sp>
    </p:spTree>
    <p:extLst>
      <p:ext uri="{BB962C8B-B14F-4D97-AF65-F5344CB8AC3E}">
        <p14:creationId xmlns:p14="http://schemas.microsoft.com/office/powerpoint/2010/main" val="411841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cs typeface="+mn-cs"/>
              </a:rPr>
              <a:t>أثار الجرائم النفسية</a:t>
            </a:r>
            <a:endParaRPr lang="ar-IQ" dirty="0">
              <a:cs typeface="+mn-cs"/>
            </a:endParaRPr>
          </a:p>
        </p:txBody>
      </p:sp>
      <p:sp>
        <p:nvSpPr>
          <p:cNvPr id="3" name="Content Placeholder 2"/>
          <p:cNvSpPr>
            <a:spLocks noGrp="1"/>
          </p:cNvSpPr>
          <p:nvPr>
            <p:ph idx="1"/>
          </p:nvPr>
        </p:nvSpPr>
        <p:spPr/>
        <p:txBody>
          <a:bodyPr>
            <a:normAutofit/>
          </a:bodyPr>
          <a:lstStyle/>
          <a:p>
            <a:pPr algn="r" rtl="1">
              <a:buNone/>
            </a:pPr>
            <a:r>
              <a:rPr lang="ar-IQ" dirty="0" smtClean="0"/>
              <a:t> 6- إضعاف </a:t>
            </a:r>
            <a:r>
              <a:rPr lang="ar-IQ" dirty="0"/>
              <a:t>الانتماء الوطني لدى كثير من أبناء الشعب العراقي.</a:t>
            </a:r>
          </a:p>
          <a:p>
            <a:pPr algn="r" rtl="1">
              <a:buNone/>
            </a:pPr>
            <a:r>
              <a:rPr lang="ar-IQ" dirty="0" smtClean="0"/>
              <a:t>7- زرع </a:t>
            </a:r>
            <a:r>
              <a:rPr lang="ar-IQ" dirty="0"/>
              <a:t>أحاسيس الضعف والعجز في شخصية المواطن العراقي حد الاستسلام.</a:t>
            </a:r>
          </a:p>
          <a:p>
            <a:pPr algn="r" rtl="1">
              <a:buNone/>
            </a:pPr>
            <a:r>
              <a:rPr lang="ar-IQ" dirty="0" smtClean="0"/>
              <a:t>8- تأهيل </a:t>
            </a:r>
            <a:r>
              <a:rPr lang="ar-IQ" dirty="0"/>
              <a:t>الشعب العراقي نفسيا واجتماعيا وفكريا الى تقبل فكرة التدخل الخارجي لتخليصه من </a:t>
            </a:r>
            <a:r>
              <a:rPr lang="ar-IQ" dirty="0" smtClean="0"/>
              <a:t>النظام الديكتاتوري </a:t>
            </a:r>
            <a:r>
              <a:rPr lang="ar-IQ" dirty="0"/>
              <a:t>القمعي والاستبدادي، ثم تقبل فكرة التغيير ولو </a:t>
            </a:r>
            <a:r>
              <a:rPr lang="ar-IQ" dirty="0" err="1"/>
              <a:t>بآياد</a:t>
            </a:r>
            <a:r>
              <a:rPr lang="ar-IQ" dirty="0"/>
              <a:t> خارجية.</a:t>
            </a:r>
          </a:p>
          <a:p>
            <a:pPr algn="r" rtl="1">
              <a:buNone/>
            </a:pPr>
            <a:r>
              <a:rPr lang="ar-IQ" dirty="0" smtClean="0"/>
              <a:t>9-توجيه </a:t>
            </a:r>
            <a:r>
              <a:rPr lang="ar-IQ" dirty="0"/>
              <a:t>فلسفة النظام التربوي نحو تمجيد شخص رأس النظام.</a:t>
            </a:r>
          </a:p>
          <a:p>
            <a:pPr algn="r" rtl="1">
              <a:buNone/>
            </a:pPr>
            <a:r>
              <a:rPr lang="ar-IQ" dirty="0" smtClean="0"/>
              <a:t>   </a:t>
            </a:r>
          </a:p>
          <a:p>
            <a:pPr algn="r" rtl="1">
              <a:buNone/>
            </a:pPr>
            <a:endParaRPr lang="ar-IQ"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cs typeface="Akhbar MT" pitchFamily="2" charset="-78"/>
              </a:rPr>
              <a:t>الجرائم الاجتماعية</a:t>
            </a:r>
            <a:endParaRPr lang="en-US" dirty="0">
              <a:cs typeface="Akhbar MT" pitchFamily="2" charset="-78"/>
            </a:endParaRPr>
          </a:p>
        </p:txBody>
      </p:sp>
      <p:sp>
        <p:nvSpPr>
          <p:cNvPr id="3" name="عنصر نائب للمحتوى 2"/>
          <p:cNvSpPr>
            <a:spLocks noGrp="1"/>
          </p:cNvSpPr>
          <p:nvPr>
            <p:ph idx="1"/>
          </p:nvPr>
        </p:nvSpPr>
        <p:spPr/>
        <p:txBody>
          <a:bodyPr>
            <a:normAutofit fontScale="92500" lnSpcReduction="10000"/>
          </a:bodyPr>
          <a:lstStyle/>
          <a:p>
            <a:pPr marL="0" indent="0" algn="r" rtl="1">
              <a:buNone/>
            </a:pPr>
            <a:r>
              <a:rPr lang="ar-IQ" dirty="0" smtClean="0">
                <a:cs typeface="Akhbar MT" pitchFamily="2" charset="-78"/>
              </a:rPr>
              <a:t>عسكرة </a:t>
            </a:r>
            <a:r>
              <a:rPr lang="ar-IQ" dirty="0">
                <a:cs typeface="Akhbar MT" pitchFamily="2" charset="-78"/>
              </a:rPr>
              <a:t>المجتمع</a:t>
            </a:r>
          </a:p>
          <a:p>
            <a:pPr marL="0" indent="0" algn="r" rtl="1">
              <a:buNone/>
            </a:pPr>
            <a:r>
              <a:rPr lang="ar-IQ" dirty="0">
                <a:cs typeface="Akhbar MT" pitchFamily="2" charset="-78"/>
              </a:rPr>
              <a:t>اعتمد النظام البعثي منذ تسلمه مقاليد الحكم على تعبئة الجماهير، وعسكرة المجتمع لحمايته من ردود افعال المواطنين الرافضين لحكمه. إذ كانت هناك جملة من الأهداف التي تصب في مصلحة النظام منها تنظيم مؤسسات رديفة للجيش تقوم على تنظيمات يقودها الحزب مثل الجيش الشعبي ، تنظيمات الطلائع الفتوة والشباب ، جيش القدس، فدائيو صدام أشبال صدام، جيش يوم النخوة).</a:t>
            </a:r>
          </a:p>
          <a:p>
            <a:pPr marL="0" indent="0" algn="r" rtl="1">
              <a:buNone/>
            </a:pPr>
            <a:r>
              <a:rPr lang="ar-IQ" dirty="0">
                <a:cs typeface="Akhbar MT" pitchFamily="2" charset="-78"/>
              </a:rPr>
              <a:t>لقد أسهمت هذه السياسة في تحويل المجتمع إلى معسكر كبير للتدريب على حمل السلاح وتفعيل استعماله فيما جر الويلات على الشعب العراقي وشعوب المنطقة بما تحصل في حربي الخليج الأولى، والثانية وحرب تغيير نظام البعث. وقد سلبت سياسات النظام - المتعلقة بعسكرة المجتمع - من ذلك المجتمع حقه في العيش الأمن المستقر والاستمتاع بحياة صحية آمنة وطويلة؛ ففي الوقت الذي كانت فيه شعوب المنطقة </a:t>
            </a:r>
            <a:r>
              <a:rPr lang="ar-IQ" dirty="0" smtClean="0">
                <a:cs typeface="Akhbar MT" pitchFamily="2" charset="-78"/>
              </a:rPr>
              <a:t>تعيش التنمية </a:t>
            </a:r>
            <a:r>
              <a:rPr lang="ar-IQ" dirty="0">
                <a:cs typeface="Akhbar MT" pitchFamily="2" charset="-78"/>
              </a:rPr>
              <a:t>على المستويات كافة كان العراق غارقاً في دوامات الحرب والدمار.</a:t>
            </a:r>
            <a:endParaRPr lang="ar-IQ" dirty="0" smtClean="0">
              <a:cs typeface="Akhbar MT" pitchFamily="2" charset="-78"/>
            </a:endParaRPr>
          </a:p>
        </p:txBody>
      </p:sp>
    </p:spTree>
    <p:extLst>
      <p:ext uri="{BB962C8B-B14F-4D97-AF65-F5344CB8AC3E}">
        <p14:creationId xmlns:p14="http://schemas.microsoft.com/office/powerpoint/2010/main" val="373545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0" presetClass="emph" presetSubtype="0" fill="hold" grpId="0" nodeType="clickEffect">
                                  <p:stCondLst>
                                    <p:cond delay="0"/>
                                  </p:stCondLst>
                                  <p:childTnLst>
                                    <p:animClr clrSpc="hsl" dir="cw">
                                      <p:cBhvr override="childStyle">
                                        <p:cTn id="10" dur="500" fill="hold"/>
                                        <p:tgtEl>
                                          <p:spTgt spid="3">
                                            <p:txEl>
                                              <p:pRg st="0" end="0"/>
                                            </p:txEl>
                                          </p:spTgt>
                                        </p:tgtEl>
                                        <p:attrNameLst>
                                          <p:attrName>style.color</p:attrName>
                                        </p:attrNameLst>
                                      </p:cBhvr>
                                      <p:by>
                                        <p:hsl h="0" s="12549" l="25098"/>
                                      </p:by>
                                    </p:animClr>
                                    <p:animClr clrSpc="hsl" dir="cw">
                                      <p:cBhvr>
                                        <p:cTn id="11" dur="500" fill="hold"/>
                                        <p:tgtEl>
                                          <p:spTgt spid="3">
                                            <p:txEl>
                                              <p:pRg st="0" end="0"/>
                                            </p:txEl>
                                          </p:spTgt>
                                        </p:tgtEl>
                                        <p:attrNameLst>
                                          <p:attrName>fillcolor</p:attrName>
                                        </p:attrNameLst>
                                      </p:cBhvr>
                                      <p:by>
                                        <p:hsl h="0" s="12549" l="25098"/>
                                      </p:by>
                                    </p:animClr>
                                    <p:animClr clrSpc="hsl" dir="cw">
                                      <p:cBhvr>
                                        <p:cTn id="12" dur="500" fill="hold"/>
                                        <p:tgtEl>
                                          <p:spTgt spid="3">
                                            <p:txEl>
                                              <p:pRg st="0" end="0"/>
                                            </p:txEl>
                                          </p:spTgt>
                                        </p:tgtEl>
                                        <p:attrNameLst>
                                          <p:attrName>stroke.color</p:attrName>
                                        </p:attrNameLst>
                                      </p:cBhvr>
                                      <p:by>
                                        <p:hsl h="0" s="12549" l="25098"/>
                                      </p:by>
                                    </p:animClr>
                                    <p:set>
                                      <p:cBhvr>
                                        <p:cTn id="13" dur="500" fill="hold"/>
                                        <p:tgtEl>
                                          <p:spTgt spid="3">
                                            <p:txEl>
                                              <p:pRg st="0" end="0"/>
                                            </p:txEl>
                                          </p:spTgt>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30" presetClass="emph" presetSubtype="0" fill="hold" grpId="0" nodeType="clickEffect">
                                  <p:stCondLst>
                                    <p:cond delay="0"/>
                                  </p:stCondLst>
                                  <p:childTnLst>
                                    <p:animClr clrSpc="hsl" dir="cw">
                                      <p:cBhvr override="childStyle">
                                        <p:cTn id="17" dur="500" fill="hold"/>
                                        <p:tgtEl>
                                          <p:spTgt spid="3">
                                            <p:txEl>
                                              <p:pRg st="1" end="1"/>
                                            </p:txEl>
                                          </p:spTgt>
                                        </p:tgtEl>
                                        <p:attrNameLst>
                                          <p:attrName>style.color</p:attrName>
                                        </p:attrNameLst>
                                      </p:cBhvr>
                                      <p:by>
                                        <p:hsl h="0" s="12549" l="25098"/>
                                      </p:by>
                                    </p:animClr>
                                    <p:animClr clrSpc="hsl" dir="cw">
                                      <p:cBhvr>
                                        <p:cTn id="18" dur="500" fill="hold"/>
                                        <p:tgtEl>
                                          <p:spTgt spid="3">
                                            <p:txEl>
                                              <p:pRg st="1" end="1"/>
                                            </p:txEl>
                                          </p:spTgt>
                                        </p:tgtEl>
                                        <p:attrNameLst>
                                          <p:attrName>fillcolor</p:attrName>
                                        </p:attrNameLst>
                                      </p:cBhvr>
                                      <p:by>
                                        <p:hsl h="0" s="12549" l="25098"/>
                                      </p:by>
                                    </p:animClr>
                                    <p:animClr clrSpc="hsl" dir="cw">
                                      <p:cBhvr>
                                        <p:cTn id="19" dur="500" fill="hold"/>
                                        <p:tgtEl>
                                          <p:spTgt spid="3">
                                            <p:txEl>
                                              <p:pRg st="1" end="1"/>
                                            </p:txEl>
                                          </p:spTgt>
                                        </p:tgtEl>
                                        <p:attrNameLst>
                                          <p:attrName>stroke.color</p:attrName>
                                        </p:attrNameLst>
                                      </p:cBhvr>
                                      <p:by>
                                        <p:hsl h="0" s="12549" l="25098"/>
                                      </p:by>
                                    </p:animClr>
                                    <p:set>
                                      <p:cBhvr>
                                        <p:cTn id="20" dur="500" fill="hold"/>
                                        <p:tgtEl>
                                          <p:spTgt spid="3">
                                            <p:txEl>
                                              <p:pRg st="1" end="1"/>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30" presetClass="emph" presetSubtype="0" fill="hold" grpId="0" nodeType="clickEffect">
                                  <p:stCondLst>
                                    <p:cond delay="0"/>
                                  </p:stCondLst>
                                  <p:childTnLst>
                                    <p:animClr clrSpc="hsl" dir="cw">
                                      <p:cBhvr override="childStyle">
                                        <p:cTn id="24" dur="500" fill="hold"/>
                                        <p:tgtEl>
                                          <p:spTgt spid="3">
                                            <p:txEl>
                                              <p:pRg st="2" end="2"/>
                                            </p:txEl>
                                          </p:spTgt>
                                        </p:tgtEl>
                                        <p:attrNameLst>
                                          <p:attrName>style.color</p:attrName>
                                        </p:attrNameLst>
                                      </p:cBhvr>
                                      <p:by>
                                        <p:hsl h="0" s="12549" l="25098"/>
                                      </p:by>
                                    </p:animClr>
                                    <p:animClr clrSpc="hsl" dir="cw">
                                      <p:cBhvr>
                                        <p:cTn id="25" dur="500" fill="hold"/>
                                        <p:tgtEl>
                                          <p:spTgt spid="3">
                                            <p:txEl>
                                              <p:pRg st="2" end="2"/>
                                            </p:txEl>
                                          </p:spTgt>
                                        </p:tgtEl>
                                        <p:attrNameLst>
                                          <p:attrName>fillcolor</p:attrName>
                                        </p:attrNameLst>
                                      </p:cBhvr>
                                      <p:by>
                                        <p:hsl h="0" s="12549" l="25098"/>
                                      </p:by>
                                    </p:animClr>
                                    <p:animClr clrSpc="hsl" dir="cw">
                                      <p:cBhvr>
                                        <p:cTn id="26" dur="500" fill="hold"/>
                                        <p:tgtEl>
                                          <p:spTgt spid="3">
                                            <p:txEl>
                                              <p:pRg st="2" end="2"/>
                                            </p:txEl>
                                          </p:spTgt>
                                        </p:tgtEl>
                                        <p:attrNameLst>
                                          <p:attrName>stroke.color</p:attrName>
                                        </p:attrNameLst>
                                      </p:cBhvr>
                                      <p:by>
                                        <p:hsl h="0" s="12549" l="25098"/>
                                      </p:by>
                                    </p:animClr>
                                    <p:set>
                                      <p:cBhvr>
                                        <p:cTn id="27"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IQ" dirty="0"/>
              <a:t>موقف النظام البعثي من </a:t>
            </a:r>
            <a:r>
              <a:rPr lang="ar-IQ" dirty="0" smtClean="0"/>
              <a:t>الدين</a:t>
            </a:r>
            <a:endParaRPr lang="ar-IQ" dirty="0"/>
          </a:p>
        </p:txBody>
      </p:sp>
      <p:sp>
        <p:nvSpPr>
          <p:cNvPr id="3" name="Content Placeholder 2"/>
          <p:cNvSpPr>
            <a:spLocks noGrp="1"/>
          </p:cNvSpPr>
          <p:nvPr>
            <p:ph idx="1"/>
          </p:nvPr>
        </p:nvSpPr>
        <p:spPr/>
        <p:txBody>
          <a:bodyPr>
            <a:normAutofit/>
          </a:bodyPr>
          <a:lstStyle/>
          <a:p>
            <a:pPr algn="just" rtl="1">
              <a:buNone/>
            </a:pPr>
            <a:r>
              <a:rPr lang="ar-IQ" dirty="0" smtClean="0"/>
              <a:t>حارب </a:t>
            </a:r>
            <a:r>
              <a:rPr lang="ar-IQ" dirty="0"/>
              <a:t>النظام البعثي منذ اليوم الأول من توليه السلطة الدين وعلماءه؛ لأنه كان يرى أن الشعب العراقي من أكثر شعوب المنطقة اطلاعاً على الأفكار المستحدثة التي طالما تفاعل معها بالنقد والتصويب الذي جعله من الشعوب التي يصعب على أفراده تبني فكرة بعينها؛ ويعود ذلك إلى جملة أسباب لعل أهمها سعة اطلاعه وعمقه الثقافي وحضارته الضاربة في القدم التي دعمت شخصية الفرد العراقي وزادت من قوتها وصلابتها؛ لذا كان من الصعب على أية جهة حزبية كانت أم غير حزبية أن تقنع مجتمعاً كاملاً بأفكارها وأن تلزمه بتطبيقاتها حتى لو كان قسراً، فما كان منه إلا أن حارب عقائد الناس وضربها في الصميم، وطرح بدلا عنها أفكارا حزبية فاشية؛ إذ كان يقمع ويعتقل ويعذب اصحاب الفكر وعلماء الدين في </a:t>
            </a:r>
            <a:r>
              <a:rPr lang="ar-IQ" dirty="0" smtClean="0"/>
              <a:t>المجتمع. ومن ذلك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موقف النظام البعثي من الدين</a:t>
            </a:r>
            <a:endParaRPr lang="ar-IQ" dirty="0"/>
          </a:p>
        </p:txBody>
      </p:sp>
      <p:sp>
        <p:nvSpPr>
          <p:cNvPr id="3" name="Content Placeholder 2"/>
          <p:cNvSpPr>
            <a:spLocks noGrp="1"/>
          </p:cNvSpPr>
          <p:nvPr>
            <p:ph idx="1"/>
          </p:nvPr>
        </p:nvSpPr>
        <p:spPr/>
        <p:txBody>
          <a:bodyPr>
            <a:normAutofit fontScale="92500" lnSpcReduction="20000"/>
          </a:bodyPr>
          <a:lstStyle/>
          <a:p>
            <a:pPr algn="r" rtl="1">
              <a:buNone/>
            </a:pPr>
            <a:r>
              <a:rPr lang="ar-IQ" dirty="0"/>
              <a:t>١- محاربة الحوزة العلمية وطلبتها بين التضييق بالإقامة الجبرية، والإعدام والاغتيال، والتسفير، ولا سيما ما جرى على المرجع الأعلى السيد محسن الحكيم وأبنائه، وإعدام المرجع والمفكر والفيلسوف الكبير السيد محمد باقر الصدر وأخته العلوية المفكرة بنت الهدى، وكان اخرها جريمته في اغتيال المرجع الديني السيد محمد </a:t>
            </a:r>
            <a:r>
              <a:rPr lang="ar-IQ" dirty="0" err="1"/>
              <a:t>محمد</a:t>
            </a:r>
            <a:r>
              <a:rPr lang="ar-IQ" dirty="0"/>
              <a:t> صادق الصدر، ونجليه </a:t>
            </a:r>
            <a:r>
              <a:rPr lang="ar-IQ" dirty="0" err="1"/>
              <a:t>وباشراف</a:t>
            </a:r>
            <a:r>
              <a:rPr lang="ar-IQ" dirty="0"/>
              <a:t> مباشر من رأس النظام، فضلا عن التضييق والحبس على طلبة الحوزة الدينية واغتيال الكثير من العلماء.</a:t>
            </a:r>
          </a:p>
          <a:p>
            <a:pPr algn="r" rtl="1">
              <a:buNone/>
            </a:pPr>
            <a:r>
              <a:rPr lang="ar-IQ" dirty="0"/>
              <a:t>٢- محاربة علماء الدين السنة المعارضين للنظام وإعدامهم. وأظهر مثال على ذلك إعدام كل من الشيخ عبد العزيز البدري، واخيه الشيخ عبد الرؤوف البدري رحمهما الله تعالى).</a:t>
            </a:r>
          </a:p>
          <a:p>
            <a:pPr algn="r" rtl="1">
              <a:buNone/>
            </a:pPr>
            <a:r>
              <a:rPr lang="ar-IQ" dirty="0"/>
              <a:t>٣- تدمير دور العبادة كالمساجد والحسينيات والكنائس مثل كنيسة مار يوسف في منطقة العمادية وهي كنيسة يعود تاريخ بنائها إلى القرن السابع الميلادي، إذ دمرت عام ۱۹۸۸م ودير مار </a:t>
            </a:r>
            <a:r>
              <a:rPr lang="ar-IQ" dirty="0" err="1"/>
              <a:t>قيومه</a:t>
            </a:r>
            <a:r>
              <a:rPr lang="ar-IQ" dirty="0"/>
              <a:t>) في منطقة </a:t>
            </a:r>
            <a:r>
              <a:rPr lang="ar-IQ" dirty="0" err="1"/>
              <a:t>برواري</a:t>
            </a:r>
            <a:r>
              <a:rPr lang="ar-IQ" dirty="0"/>
              <a:t> (بالا) الذي يعود تاريخ بنائه إلى القرن السابع الميلادي</a:t>
            </a:r>
            <a:endParaRPr lang="ar-IQ"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ar-IQ" dirty="0" smtClean="0"/>
              <a:t>موقف النظام البعثي من الدين</a:t>
            </a:r>
            <a:endParaRPr lang="ar-IQ" dirty="0"/>
          </a:p>
        </p:txBody>
      </p:sp>
      <p:sp>
        <p:nvSpPr>
          <p:cNvPr id="3" name="Content Placeholder 2"/>
          <p:cNvSpPr>
            <a:spLocks noGrp="1"/>
          </p:cNvSpPr>
          <p:nvPr>
            <p:ph idx="1"/>
          </p:nvPr>
        </p:nvSpPr>
        <p:spPr/>
        <p:txBody>
          <a:bodyPr>
            <a:noAutofit/>
          </a:bodyPr>
          <a:lstStyle/>
          <a:p>
            <a:pPr algn="r" rtl="1">
              <a:buNone/>
            </a:pPr>
            <a:r>
              <a:rPr lang="ar-IQ" sz="1800" dirty="0"/>
              <a:t>٤- محاربة خطباء المنبر الحسيني فاغتيل كثير منهم كالشيخ الخطيب عبد الزهراء الكعبي رحمه الله تعالى) الذي دس له السم في فنجان قهوة وهو في مجلس فاتحة في كربلاء.</a:t>
            </a:r>
          </a:p>
          <a:p>
            <a:pPr algn="r" rtl="1">
              <a:buNone/>
            </a:pPr>
            <a:r>
              <a:rPr lang="ar-IQ" sz="1800" dirty="0"/>
              <a:t>٥- هدم المدارس الدينية في النجف الأشرف، وإغلاق عدد كبير منها بعد إفراغها من طلبتها بالتهجير والسجون.</a:t>
            </a:r>
          </a:p>
          <a:p>
            <a:pPr algn="r" rtl="1">
              <a:buNone/>
            </a:pPr>
            <a:r>
              <a:rPr lang="ar-IQ" sz="1800" dirty="0"/>
              <a:t>٦- تسفير مئات من طلبة الحوزة العلمية المغتربين من الهند وباكستان وأفغانستان والصين </a:t>
            </a:r>
            <a:r>
              <a:rPr lang="ar-IQ" sz="1800" dirty="0" smtClean="0"/>
              <a:t>وإيران وأذربيجان </a:t>
            </a:r>
            <a:r>
              <a:rPr lang="ar-IQ" sz="1800" dirty="0"/>
              <a:t>وتركيا.</a:t>
            </a:r>
          </a:p>
          <a:p>
            <a:pPr algn="r" rtl="1">
              <a:buNone/>
            </a:pPr>
            <a:r>
              <a:rPr lang="ar-IQ" sz="1800" dirty="0"/>
              <a:t>٧- اغتيال العلماء وتلفيق التهم الكيدية ضد علماء الدين وطلبة الحوزة العلمية. </a:t>
            </a:r>
          </a:p>
          <a:p>
            <a:pPr algn="r" rtl="1">
              <a:buNone/>
            </a:pPr>
            <a:r>
              <a:rPr lang="ar-IQ" sz="1800" dirty="0"/>
              <a:t>٨- حرق المكتبات الدينية العامة وهدم أبنيتها في النجف الأشرف وكربلاء المقدسة.</a:t>
            </a:r>
          </a:p>
          <a:p>
            <a:pPr algn="r" rtl="1">
              <a:buNone/>
            </a:pPr>
            <a:r>
              <a:rPr lang="ar-IQ" sz="1800" dirty="0"/>
              <a:t>٩- مصادرة المكتبات الخاصة وسرقة المخطوطات الدينية النادرة</a:t>
            </a:r>
            <a:r>
              <a:rPr lang="ar-IQ" sz="1800" dirty="0" smtClean="0"/>
              <a:t>.</a:t>
            </a:r>
            <a:endParaRPr lang="ar-IQ"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b="1" dirty="0" smtClean="0"/>
              <a:t/>
            </a:r>
            <a:br>
              <a:rPr lang="ar-IQ" b="1" dirty="0" smtClean="0"/>
            </a:br>
            <a:r>
              <a:rPr lang="ar-IQ" b="1" dirty="0" smtClean="0"/>
              <a:t>موقف النظام البعثي من الدين </a:t>
            </a:r>
            <a:r>
              <a:rPr lang="en-US" dirty="0" smtClean="0"/>
              <a:t/>
            </a:r>
            <a:br>
              <a:rPr lang="en-US" dirty="0" smtClean="0"/>
            </a:br>
            <a:endParaRPr lang="en-US" dirty="0">
              <a:cs typeface="Akhbar MT" pitchFamily="2" charset="-78"/>
            </a:endParaRPr>
          </a:p>
        </p:txBody>
      </p:sp>
      <p:sp>
        <p:nvSpPr>
          <p:cNvPr id="3" name="عنصر نائب للمحتوى 2"/>
          <p:cNvSpPr>
            <a:spLocks noGrp="1"/>
          </p:cNvSpPr>
          <p:nvPr>
            <p:ph idx="1"/>
          </p:nvPr>
        </p:nvSpPr>
        <p:spPr/>
        <p:txBody>
          <a:bodyPr>
            <a:normAutofit fontScale="77500" lnSpcReduction="20000"/>
          </a:bodyPr>
          <a:lstStyle/>
          <a:p>
            <a:pPr algn="r" rtl="1">
              <a:buNone/>
            </a:pPr>
            <a:r>
              <a:rPr lang="ar-IQ" sz="2800" dirty="0" smtClean="0"/>
              <a:t>١0- </a:t>
            </a:r>
            <a:r>
              <a:rPr lang="ar-IQ" sz="2800" dirty="0"/>
              <a:t>العمل على تسقيط علماء الدين وطلبة العلوم الدينية عبر بث الشائعات أو دس رجال الأمن بعد إلباسهم الملابس الدينية بين طلبة الحوزة والمجتمع العراقي، وتوجيههم بعمل أفعال لا أخلاقية تنفر الناس من رجال الدين.</a:t>
            </a:r>
          </a:p>
          <a:p>
            <a:pPr algn="r" rtl="1">
              <a:buNone/>
            </a:pPr>
            <a:r>
              <a:rPr lang="ar-IQ" sz="2800" dirty="0"/>
              <a:t>۱۱- منع اصدار الصحف والمجلات ووسائل الاعلام الإسلامية في الداخل وحظر دخول الصادر منها في الخارج. </a:t>
            </a:r>
          </a:p>
          <a:p>
            <a:pPr algn="r" rtl="1">
              <a:buNone/>
            </a:pPr>
            <a:r>
              <a:rPr lang="ar-IQ" sz="2800" dirty="0"/>
              <a:t>۱۲ احتكار وسائل التربية والتعليم كلها</a:t>
            </a:r>
            <a:r>
              <a:rPr lang="ar-IQ" sz="2800" dirty="0" smtClean="0"/>
              <a:t>.</a:t>
            </a:r>
          </a:p>
          <a:p>
            <a:pPr algn="r" rtl="1">
              <a:buNone/>
            </a:pPr>
            <a:r>
              <a:rPr lang="ar-IQ" sz="2800" dirty="0" smtClean="0"/>
              <a:t>13- منع </a:t>
            </a:r>
            <a:r>
              <a:rPr lang="ar-IQ" sz="2800" dirty="0"/>
              <a:t>انتشار الكتب الإسلامية ومحاربتها؛ وذلك بحظر طباعتها واستيرادها وتوزيعها وتداولها.</a:t>
            </a:r>
          </a:p>
          <a:p>
            <a:pPr algn="r" rtl="1">
              <a:buNone/>
            </a:pPr>
            <a:r>
              <a:rPr lang="ar-IQ" sz="2800" dirty="0"/>
              <a:t>١٤ - إغلاق المؤسسات الإسلامية للتربية والتعليم والخيرية مثل المدارس </a:t>
            </a:r>
            <a:r>
              <a:rPr lang="ar-IQ" sz="2800" dirty="0" err="1"/>
              <a:t>الحوزوية</a:t>
            </a:r>
            <a:r>
              <a:rPr lang="ar-IQ" sz="2800" dirty="0"/>
              <a:t> والثانويات والكليات والجمعيات الخيرية وغيرها.</a:t>
            </a:r>
            <a:endParaRPr lang="en-US" sz="2800" dirty="0"/>
          </a:p>
        </p:txBody>
      </p:sp>
    </p:spTree>
    <p:extLst>
      <p:ext uri="{BB962C8B-B14F-4D97-AF65-F5344CB8AC3E}">
        <p14:creationId xmlns:p14="http://schemas.microsoft.com/office/powerpoint/2010/main" val="117985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ar-IQ" dirty="0" smtClean="0"/>
              <a:t>موقف النظام البعثي من الدين</a:t>
            </a:r>
            <a:endParaRPr lang="ar-IQ" dirty="0"/>
          </a:p>
        </p:txBody>
      </p:sp>
      <p:sp>
        <p:nvSpPr>
          <p:cNvPr id="3" name="عنصر نائب للمحتوى 2"/>
          <p:cNvSpPr>
            <a:spLocks noGrp="1"/>
          </p:cNvSpPr>
          <p:nvPr>
            <p:ph idx="1"/>
          </p:nvPr>
        </p:nvSpPr>
        <p:spPr/>
        <p:txBody>
          <a:bodyPr>
            <a:normAutofit fontScale="92500" lnSpcReduction="20000"/>
          </a:bodyPr>
          <a:lstStyle/>
          <a:p>
            <a:pPr algn="r" rtl="1"/>
            <a:r>
              <a:rPr lang="ar-IQ" dirty="0"/>
              <a:t>١٥ - منع إقامة الشعائر الإسلامية وصلاة الجمعة وصلاة الجماعة والنشاطات الدينية.</a:t>
            </a:r>
          </a:p>
          <a:p>
            <a:pPr algn="r" rtl="1"/>
            <a:r>
              <a:rPr lang="ar-IQ" dirty="0"/>
              <a:t>١٦- الضغط على أئمة المساجد والخطباء للارتباط بأجهزة السلطة واستحصال الإجازات والموافقات من الأمن، وتحديد الموضوعات التي يتحدثون فيها، وإعدادها في دوائر الأمن العاملة تحت اسم وزارة الأوقاف.</a:t>
            </a:r>
          </a:p>
          <a:p>
            <a:pPr algn="r" rtl="1"/>
            <a:r>
              <a:rPr lang="ar-IQ" dirty="0"/>
              <a:t>۱۷- منع تداول المحاضرات الدينية والقصائد الدينية المسجلة على أشرطة صوتية أو </a:t>
            </a:r>
            <a:r>
              <a:rPr lang="ar-IQ" dirty="0" err="1"/>
              <a:t>فيديوية</a:t>
            </a:r>
            <a:r>
              <a:rPr lang="ar-IQ" dirty="0"/>
              <a:t>.</a:t>
            </a:r>
          </a:p>
          <a:p>
            <a:pPr algn="r" rtl="1"/>
            <a:r>
              <a:rPr lang="ar-IQ" dirty="0"/>
              <a:t> ۱۸- مراقبة المساجد والحسينيات بوساطة وكلاء الأمن ورجال الحزب، وكتابة التقارير عن رواد المساجد والحسينيات واستقدامهم لمديريات الأمن والتحقيق معهم.</a:t>
            </a:r>
          </a:p>
          <a:p>
            <a:pPr algn="r" rtl="1"/>
            <a:r>
              <a:rPr lang="ar-IQ" dirty="0"/>
              <a:t>۱۹- منع مجالس عزاء الإمام الحسين (عليه السلام) في المساجد المركزية والأماكن العامة، </a:t>
            </a:r>
            <a:r>
              <a:rPr lang="ar-IQ" dirty="0" smtClean="0"/>
              <a:t>واشتراطي حصول </a:t>
            </a:r>
            <a:r>
              <a:rPr lang="ar-IQ" dirty="0"/>
              <a:t>الموافقة الأمنية بشروط معقدة جدا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1"/>
            <a:r>
              <a:rPr lang="ar-IQ" dirty="0" smtClean="0"/>
              <a:t>موقف النظام البعثي من الدين</a:t>
            </a:r>
            <a:endParaRPr lang="en-US" dirty="0"/>
          </a:p>
        </p:txBody>
      </p:sp>
      <p:sp>
        <p:nvSpPr>
          <p:cNvPr id="3" name="عنصر نائب للمحتوى 2"/>
          <p:cNvSpPr>
            <a:spLocks noGrp="1"/>
          </p:cNvSpPr>
          <p:nvPr>
            <p:ph idx="1"/>
          </p:nvPr>
        </p:nvSpPr>
        <p:spPr/>
        <p:txBody>
          <a:bodyPr>
            <a:normAutofit fontScale="92500" lnSpcReduction="20000"/>
          </a:bodyPr>
          <a:lstStyle/>
          <a:p>
            <a:pPr algn="r" rtl="1"/>
            <a:r>
              <a:rPr lang="ar-IQ" dirty="0" smtClean="0"/>
              <a:t>۲۰- </a:t>
            </a:r>
            <a:r>
              <a:rPr lang="ar-IQ" dirty="0"/>
              <a:t>منع زيارة الإمام الحسين (عليه السلام) مشيا.</a:t>
            </a:r>
          </a:p>
          <a:p>
            <a:pPr algn="r" rtl="1"/>
            <a:r>
              <a:rPr lang="ar-IQ" dirty="0"/>
              <a:t>۲۱- التضيق على سائقي مركبات النقل وحثهم على عدم نقل الزائرين إلى العتبات المقدسة.</a:t>
            </a:r>
          </a:p>
          <a:p>
            <a:pPr algn="r" rtl="1"/>
            <a:r>
              <a:rPr lang="ar-IQ" dirty="0"/>
              <a:t>۲۲- اعتقال زائري العتبات المقدسة.</a:t>
            </a:r>
          </a:p>
          <a:p>
            <a:pPr algn="r" rtl="1"/>
            <a:r>
              <a:rPr lang="ar-IQ" dirty="0"/>
              <a:t>۲۳ منع الأذكار والشعارات والهتافات الدينية لدرجة اعتقال من يطلب رفع الصوت بذكر الصلاة على</a:t>
            </a:r>
          </a:p>
          <a:p>
            <a:pPr algn="r" rtl="1"/>
            <a:r>
              <a:rPr lang="ar-IQ" dirty="0"/>
              <a:t>النبي محمد </a:t>
            </a:r>
            <a:r>
              <a:rPr lang="ar-IQ" dirty="0" err="1"/>
              <a:t>وآله</a:t>
            </a:r>
            <a:r>
              <a:rPr lang="ar-IQ" dirty="0"/>
              <a:t> الطاهرين</a:t>
            </a:r>
          </a:p>
          <a:p>
            <a:pPr algn="r" rtl="1"/>
            <a:r>
              <a:rPr lang="ar-IQ" dirty="0"/>
              <a:t>٢٤- تخصيص مكتب للأمن ومكتب للمخابرات داخل العتبات المقدسة لرصد الزائرين وجمع المعلومات عنهم واعتقالهم.</a:t>
            </a:r>
          </a:p>
          <a:p>
            <a:pPr algn="r" rtl="1"/>
            <a:r>
              <a:rPr lang="ar-IQ" dirty="0"/>
              <a:t>٢٥- منع وحظر تشكيل المواكب والهيئات الحسينية.</a:t>
            </a:r>
          </a:p>
        </p:txBody>
      </p:sp>
    </p:spTree>
    <p:extLst>
      <p:ext uri="{BB962C8B-B14F-4D97-AF65-F5344CB8AC3E}">
        <p14:creationId xmlns:p14="http://schemas.microsoft.com/office/powerpoint/2010/main" val="166533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dirty="0" smtClean="0"/>
              <a:t>انتهاكات القوانين العراقية </a:t>
            </a:r>
            <a:endParaRPr lang="en-US" dirty="0"/>
          </a:p>
        </p:txBody>
      </p:sp>
      <p:sp>
        <p:nvSpPr>
          <p:cNvPr id="3" name="عنصر نائب للمحتوى 2"/>
          <p:cNvSpPr>
            <a:spLocks noGrp="1"/>
          </p:cNvSpPr>
          <p:nvPr>
            <p:ph idx="1"/>
          </p:nvPr>
        </p:nvSpPr>
        <p:spPr/>
        <p:txBody>
          <a:bodyPr/>
          <a:lstStyle/>
          <a:p>
            <a:pPr algn="r" rtl="1"/>
            <a:r>
              <a:rPr lang="ar-IQ" dirty="0" smtClean="0"/>
              <a:t>1- </a:t>
            </a:r>
            <a:endParaRPr lang="ar-IQ" dirty="0"/>
          </a:p>
        </p:txBody>
      </p:sp>
    </p:spTree>
    <p:extLst>
      <p:ext uri="{BB962C8B-B14F-4D97-AF65-F5344CB8AC3E}">
        <p14:creationId xmlns:p14="http://schemas.microsoft.com/office/powerpoint/2010/main" val="369386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06502" y="2413000"/>
            <a:ext cx="9601196" cy="2159000"/>
          </a:xfrm>
          <a:solidFill>
            <a:schemeClr val="bg2">
              <a:lumMod val="10000"/>
            </a:schemeClr>
          </a:solidFill>
        </p:spPr>
        <p:txBody>
          <a:bodyPr>
            <a:normAutofit/>
          </a:bodyPr>
          <a:lstStyle/>
          <a:p>
            <a:r>
              <a:rPr lang="en-US"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t/>
            </a:r>
            <a:br>
              <a:rPr lang="en-US"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br>
            <a:r>
              <a:rPr lang="ar-IQ"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t>شكراً لحسن الاصغاء</a:t>
            </a:r>
            <a:br>
              <a:rPr lang="ar-IQ" dirty="0" smtClean="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rPr>
            </a:br>
            <a:endParaRPr lang="en-US" dirty="0">
              <a:ln w="18415" cmpd="sng">
                <a:solidFill>
                  <a:srgbClr val="FFFFFF"/>
                </a:solidFill>
                <a:prstDash val="solid"/>
              </a:ln>
              <a:solidFill>
                <a:srgbClr val="FFC000"/>
              </a:solidFill>
              <a:effectLst>
                <a:outerShdw blurRad="63500" dir="3600000" algn="tl" rotWithShape="0">
                  <a:srgbClr val="000000">
                    <a:alpha val="70000"/>
                  </a:srgbClr>
                </a:outerShdw>
              </a:effectLst>
              <a:cs typeface="Diwani Simple Outline" panose="02010400000000000000" pitchFamily="2" charset="-78"/>
            </a:endParaRPr>
          </a:p>
        </p:txBody>
      </p:sp>
    </p:spTree>
    <p:extLst>
      <p:ext uri="{BB962C8B-B14F-4D97-AF65-F5344CB8AC3E}">
        <p14:creationId xmlns:p14="http://schemas.microsoft.com/office/powerpoint/2010/main" val="34700276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5951</TotalTime>
  <Words>1681</Words>
  <Application>Microsoft Office PowerPoint</Application>
  <PresentationFormat>مخصص</PresentationFormat>
  <Paragraphs>88</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عضوي</vt:lpstr>
      <vt:lpstr>الجرائم النفسية والاجتماعية وانتهاكات النظام البعثي</vt:lpstr>
      <vt:lpstr>المحاور</vt:lpstr>
      <vt:lpstr>اليات الجرائم النفسية</vt:lpstr>
      <vt:lpstr>اليات الجرائم النفسية</vt:lpstr>
      <vt:lpstr>آلية الافقار والتجويع</vt:lpstr>
      <vt:lpstr>آلية الضغط والعقاب النفسي </vt:lpstr>
      <vt:lpstr>آلية جريمة التطهير العرقي والمذهبي</vt:lpstr>
      <vt:lpstr>آلية الإفقار العلمي والثقافي</vt:lpstr>
      <vt:lpstr>  آثار الجرائم النفسية </vt:lpstr>
      <vt:lpstr>أثار الجرائم النفسية</vt:lpstr>
      <vt:lpstr>الجرائم الاجتماعية</vt:lpstr>
      <vt:lpstr>موقف النظام البعثي من الدين</vt:lpstr>
      <vt:lpstr>موقف النظام البعثي من الدين</vt:lpstr>
      <vt:lpstr>موقف النظام البعثي من الدين</vt:lpstr>
      <vt:lpstr> موقف النظام البعثي من الدين  </vt:lpstr>
      <vt:lpstr>موقف النظام البعثي من الدين</vt:lpstr>
      <vt:lpstr>موقف النظام البعثي من الدين</vt:lpstr>
      <vt:lpstr>انتهاكات القوانين العراقية </vt:lpstr>
      <vt:lpstr> شكراً لحسن الاصغاء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 Ayad</dc:creator>
  <cp:lastModifiedBy>mypc</cp:lastModifiedBy>
  <cp:revision>63</cp:revision>
  <dcterms:created xsi:type="dcterms:W3CDTF">2021-07-11T01:14:24Z</dcterms:created>
  <dcterms:modified xsi:type="dcterms:W3CDTF">2023-12-04T12:22:04Z</dcterms:modified>
</cp:coreProperties>
</file>