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2" r:id="rId3"/>
    <p:sldId id="276" r:id="rId5"/>
    <p:sldId id="287" r:id="rId6"/>
    <p:sldId id="317" r:id="rId7"/>
    <p:sldId id="323" r:id="rId8"/>
    <p:sldId id="318" r:id="rId9"/>
    <p:sldId id="319" r:id="rId10"/>
    <p:sldId id="290" r:id="rId11"/>
    <p:sldId id="28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8799B23B-EC83-4686-B30A-512413B5E67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7" d="100"/>
          <a:sy n="87" d="100"/>
        </p:scale>
        <p:origin x="-528" y="-8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93B0CF2-7F87-4E02-A248-870047730F99}"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smtClean="0"/>
              <a:t>Click to edit Master title style</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21A1D30-C0A0-4124-A783-34D9F15FA0FE}" type="datetime1">
              <a:rPr lang="en-US" smtClean="0"/>
            </a:fld>
            <a:endParaRPr lang="en-US"/>
          </a:p>
        </p:txBody>
      </p:sp>
      <p:sp>
        <p:nvSpPr>
          <p:cNvPr id="19" name="Footer Placeholder 18"/>
          <p:cNvSpPr>
            <a:spLocks noGrp="1"/>
          </p:cNvSpPr>
          <p:nvPr>
            <p:ph type="ftr" sz="quarter" idx="11"/>
          </p:nvPr>
        </p:nvSpPr>
        <p:spPr/>
        <p:txBody>
          <a:bodyPr/>
          <a:lstStyle/>
          <a:p>
            <a:r>
              <a:rPr lang="en-US" dirty="0" smtClean="0"/>
              <a:t>Add a footer</a:t>
            </a:r>
            <a:endParaRPr lang="en-US" dirty="0"/>
          </a:p>
        </p:txBody>
      </p:sp>
      <p:sp>
        <p:nvSpPr>
          <p:cNvPr id="27" name="Slide Number Placeholder 26"/>
          <p:cNvSpPr>
            <a:spLocks noGrp="1"/>
          </p:cNvSpPr>
          <p:nvPr>
            <p:ph type="sldNum" sz="quarter" idx="12"/>
          </p:nvPr>
        </p:nvSpPr>
        <p:spPr/>
        <p:txBody>
          <a:bodyPr/>
          <a:lstStyle/>
          <a:p>
            <a:fld id="{401CF334-2D5C-4859-84A6-CA7E6E43FAEB}" type="slidenum">
              <a:rPr lang="en-US" smtClean="0"/>
            </a:fld>
            <a:endParaRPr 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fld>
            <a:endParaRPr lang="en-US"/>
          </a:p>
        </p:txBody>
      </p:sp>
      <p:sp>
        <p:nvSpPr>
          <p:cNvPr id="5" name="Footer Placeholder 4"/>
          <p:cNvSpPr>
            <a:spLocks noGrp="1"/>
          </p:cNvSpPr>
          <p:nvPr>
            <p:ph type="ftr" sz="quarter" idx="11"/>
          </p:nvPr>
        </p:nvSpPr>
        <p:spPr/>
        <p:txBody>
          <a:bodyPr/>
          <a:lstStyle/>
          <a:p>
            <a:r>
              <a:rPr lang="en-US" dirty="0" smtClean="0"/>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endParaRPr kumimoji="0" lang="en-US" smtClean="0"/>
          </a:p>
        </p:txBody>
      </p:sp>
      <p:sp>
        <p:nvSpPr>
          <p:cNvPr id="4" name="Date Placeholder 3"/>
          <p:cNvSpPr>
            <a:spLocks noGrp="1"/>
          </p:cNvSpPr>
          <p:nvPr>
            <p:ph type="dt" sz="half" idx="10"/>
          </p:nvPr>
        </p:nvSpPr>
        <p:spPr/>
        <p:txBody>
          <a:bodyPr/>
          <a:lstStyle/>
          <a:p>
            <a:fld id="{D2DCB740-6776-4EE9-99FD-96D592FA5A23}" type="datetime1">
              <a:rPr lang="en-US" smtClean="0"/>
            </a:fld>
            <a:endParaRPr lang="en-US"/>
          </a:p>
        </p:txBody>
      </p:sp>
      <p:sp>
        <p:nvSpPr>
          <p:cNvPr id="5" name="Footer Placeholder 4"/>
          <p:cNvSpPr>
            <a:spLocks noGrp="1"/>
          </p:cNvSpPr>
          <p:nvPr>
            <p:ph type="ftr" sz="quarter" idx="11"/>
          </p:nvPr>
        </p:nvSpPr>
        <p:spPr/>
        <p:txBody>
          <a:bodyPr/>
          <a:lstStyle/>
          <a:p>
            <a:r>
              <a:rPr lang="en-US" dirty="0" smtClean="0"/>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fld>
            <a:endParaRPr lang="en-US"/>
          </a:p>
        </p:txBody>
      </p:sp>
      <p:sp>
        <p:nvSpPr>
          <p:cNvPr id="6" name="Footer Placeholder 5"/>
          <p:cNvSpPr>
            <a:spLocks noGrp="1"/>
          </p:cNvSpPr>
          <p:nvPr>
            <p:ph type="ftr" sz="quarter" idx="11"/>
          </p:nvPr>
        </p:nvSpPr>
        <p:spPr/>
        <p:txBody>
          <a:bodyPr/>
          <a:lstStyle/>
          <a:p>
            <a:r>
              <a:rPr lang="en-US" dirty="0" smtClean="0"/>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endParaRPr kumimoji="0" lang="en-US" smtClean="0"/>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endParaRPr kumimoji="0" lang="en-US" smtClean="0"/>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fld>
            <a:endParaRPr lang="en-US"/>
          </a:p>
        </p:txBody>
      </p:sp>
      <p:sp>
        <p:nvSpPr>
          <p:cNvPr id="8" name="Footer Placeholder 7"/>
          <p:cNvSpPr>
            <a:spLocks noGrp="1"/>
          </p:cNvSpPr>
          <p:nvPr>
            <p:ph type="ftr" sz="quarter" idx="11"/>
          </p:nvPr>
        </p:nvSpPr>
        <p:spPr/>
        <p:txBody>
          <a:bodyPr/>
          <a:lstStyle/>
          <a:p>
            <a:r>
              <a:rPr lang="en-US" dirty="0" smtClean="0"/>
              <a:t>Add a footer</a:t>
            </a:r>
            <a:endParaRPr lang="en-US" dirty="0"/>
          </a:p>
        </p:txBody>
      </p:sp>
      <p:sp>
        <p:nvSpPr>
          <p:cNvPr id="9" name="Slide Number Placeholder 8"/>
          <p:cNvSpPr>
            <a:spLocks noGrp="1"/>
          </p:cNvSpPr>
          <p:nvPr>
            <p:ph type="sldNum" sz="quarter" idx="12"/>
          </p:nvPr>
        </p:nvSpPr>
        <p:spPr/>
        <p:txBody>
          <a:bodyPr/>
          <a:lstStyle/>
          <a:p>
            <a:fld id="{401CF334-2D5C-4859-84A6-CA7E6E43FAE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55660E0-FA77-4473-A859-74127B089143}" type="datetime1">
              <a:rPr lang="en-US" smtClean="0"/>
            </a:fld>
            <a:endParaRPr lang="en-US"/>
          </a:p>
        </p:txBody>
      </p:sp>
      <p:sp>
        <p:nvSpPr>
          <p:cNvPr id="4" name="Footer Placeholder 3"/>
          <p:cNvSpPr>
            <a:spLocks noGrp="1"/>
          </p:cNvSpPr>
          <p:nvPr>
            <p:ph type="ftr" sz="quarter" idx="11"/>
          </p:nvPr>
        </p:nvSpPr>
        <p:spPr/>
        <p:txBody>
          <a:bodyPr/>
          <a:lstStyle/>
          <a:p>
            <a:r>
              <a:rPr lang="en-US" dirty="0" smtClean="0"/>
              <a:t>Add a footer</a:t>
            </a:r>
            <a:endParaRPr lang="en-US" dirty="0"/>
          </a:p>
        </p:txBody>
      </p:sp>
      <p:sp>
        <p:nvSpPr>
          <p:cNvPr id="5" name="Slide Number Placeholder 4"/>
          <p:cNvSpPr>
            <a:spLocks noGrp="1"/>
          </p:cNvSpPr>
          <p:nvPr>
            <p:ph type="sldNum" sz="quarter" idx="12"/>
          </p:nvPr>
        </p:nvSpPr>
        <p:spPr/>
        <p:txBody>
          <a:bodyPr/>
          <a:lstStyle/>
          <a:p>
            <a:fld id="{401CF334-2D5C-4859-84A6-CA7E6E43FAE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fld>
            <a:endParaRPr lang="en-US"/>
          </a:p>
        </p:txBody>
      </p:sp>
      <p:sp>
        <p:nvSpPr>
          <p:cNvPr id="3" name="Footer Placeholder 2"/>
          <p:cNvSpPr>
            <a:spLocks noGrp="1"/>
          </p:cNvSpPr>
          <p:nvPr>
            <p:ph type="ftr" sz="quarter" idx="11"/>
          </p:nvPr>
        </p:nvSpPr>
        <p:spPr/>
        <p:txBody>
          <a:bodyPr/>
          <a:lstStyle/>
          <a:p>
            <a:r>
              <a:rPr lang="en-US" dirty="0" smtClean="0"/>
              <a:t>Add a footer</a:t>
            </a:r>
            <a:endParaRPr lang="en-US" dirty="0"/>
          </a:p>
        </p:txBody>
      </p:sp>
      <p:sp>
        <p:nvSpPr>
          <p:cNvPr id="4" name="Slide Number Placeholder 3"/>
          <p:cNvSpPr>
            <a:spLocks noGrp="1"/>
          </p:cNvSpPr>
          <p:nvPr>
            <p:ph type="sldNum" sz="quarter" idx="12"/>
          </p:nvPr>
        </p:nvSpPr>
        <p:spPr/>
        <p:txBody>
          <a:bodyPr/>
          <a:lstStyle/>
          <a:p>
            <a:fld id="{401CF334-2D5C-4859-84A6-CA7E6E43FAE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endParaRPr kumimoji="0" lang="en-US" smtClean="0"/>
          </a:p>
        </p:txBody>
      </p:sp>
      <p:sp>
        <p:nvSpPr>
          <p:cNvPr id="5" name="Date Placeholder 4"/>
          <p:cNvSpPr>
            <a:spLocks noGrp="1"/>
          </p:cNvSpPr>
          <p:nvPr>
            <p:ph type="dt" sz="half" idx="10"/>
          </p:nvPr>
        </p:nvSpPr>
        <p:spPr/>
        <p:txBody>
          <a:bodyPr/>
          <a:lstStyle/>
          <a:p>
            <a:fld id="{B5197C5C-1CD1-417D-A89C-14747F5222C7}" type="datetime1">
              <a:rPr lang="en-US" smtClean="0"/>
            </a:fld>
            <a:endParaRPr lang="en-US"/>
          </a:p>
        </p:txBody>
      </p:sp>
      <p:sp>
        <p:nvSpPr>
          <p:cNvPr id="6" name="Footer Placeholder 5"/>
          <p:cNvSpPr>
            <a:spLocks noGrp="1"/>
          </p:cNvSpPr>
          <p:nvPr>
            <p:ph type="ftr" sz="quarter" idx="11"/>
          </p:nvPr>
        </p:nvSpPr>
        <p:spPr/>
        <p:txBody>
          <a:bodyPr/>
          <a:lstStyle/>
          <a:p>
            <a:r>
              <a:rPr lang="en-US" dirty="0" smtClean="0"/>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3" name="Picture Placeholder 2" descr="An empty placeholder to add an image. Click on the placeholder and select the image that you wish to add"/>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endParaRPr kumimoji="0" lang="en-US" smtClean="0"/>
          </a:p>
        </p:txBody>
      </p:sp>
      <p:sp>
        <p:nvSpPr>
          <p:cNvPr id="5" name="Date Placeholder 4"/>
          <p:cNvSpPr>
            <a:spLocks noGrp="1"/>
          </p:cNvSpPr>
          <p:nvPr>
            <p:ph type="dt" sz="half" idx="10"/>
          </p:nvPr>
        </p:nvSpPr>
        <p:spPr/>
        <p:txBody>
          <a:bodyPr/>
          <a:lstStyle/>
          <a:p>
            <a:fld id="{1359EFBB-CFA1-4AA8-9123-F0B52DBD84FE}" type="datetime1">
              <a:rPr lang="en-US" smtClean="0"/>
            </a:fld>
            <a:endParaRPr lang="en-US"/>
          </a:p>
        </p:txBody>
      </p:sp>
      <p:sp>
        <p:nvSpPr>
          <p:cNvPr id="6" name="Footer Placeholder 5"/>
          <p:cNvSpPr>
            <a:spLocks noGrp="1"/>
          </p:cNvSpPr>
          <p:nvPr>
            <p:ph type="ftr" sz="quarter" idx="11"/>
          </p:nvPr>
        </p:nvSpPr>
        <p:spPr/>
        <p:txBody>
          <a:bodyPr/>
          <a:lstStyle/>
          <a:p>
            <a:r>
              <a:rPr lang="en-US" dirty="0" smtClean="0"/>
              <a:t>Add a footer</a:t>
            </a:r>
            <a:endParaRPr lang="en-US" dirty="0"/>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fld>
            <a:endParaRPr lang="en-US"/>
          </a:p>
        </p:txBody>
      </p:sp>
      <p:sp>
        <p:nvSpPr>
          <p:cNvPr id="10" name="Freeform 9"/>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fld>
            <a:endParaRPr lang="en-US"/>
          </a:p>
        </p:txBody>
      </p:sp>
      <p:sp>
        <p:nvSpPr>
          <p:cNvPr id="5" name="Footer Placeholder 4"/>
          <p:cNvSpPr>
            <a:spLocks noGrp="1"/>
          </p:cNvSpPr>
          <p:nvPr>
            <p:ph type="ftr" sz="quarter" idx="11"/>
          </p:nvPr>
        </p:nvSpPr>
        <p:spPr/>
        <p:txBody>
          <a:bodyPr/>
          <a:lstStyle/>
          <a:p>
            <a:r>
              <a:rPr lang="en-US" dirty="0" smtClean="0"/>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fld>
            <a:endParaRPr lang="en-US"/>
          </a:p>
        </p:txBody>
      </p:sp>
      <p:sp>
        <p:nvSpPr>
          <p:cNvPr id="5" name="Footer Placeholder 4"/>
          <p:cNvSpPr>
            <a:spLocks noGrp="1"/>
          </p:cNvSpPr>
          <p:nvPr>
            <p:ph type="ftr" sz="quarter" idx="11"/>
          </p:nvPr>
        </p:nvSpPr>
        <p:spPr/>
        <p:txBody>
          <a:bodyPr/>
          <a:lstStyle/>
          <a:p>
            <a:r>
              <a:rPr lang="en-US" dirty="0" smtClean="0"/>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endParaRPr kumimoji="0" lang="en-US" smtClean="0"/>
          </a:p>
          <a:p>
            <a:pPr lvl="1" eaLnBrk="1" latinLnBrk="0" hangingPunct="1"/>
            <a:r>
              <a:rPr kumimoji="0" lang="en-US" smtClean="0"/>
              <a:t>Second level</a:t>
            </a:r>
            <a:endParaRPr kumimoji="0" lang="en-US" smtClean="0"/>
          </a:p>
          <a:p>
            <a:pPr lvl="2" eaLnBrk="1" latinLnBrk="0" hangingPunct="1"/>
            <a:r>
              <a:rPr kumimoji="0" lang="en-US" smtClean="0"/>
              <a:t>Third level</a:t>
            </a:r>
            <a:endParaRPr kumimoji="0" lang="en-US" smtClean="0"/>
          </a:p>
          <a:p>
            <a:pPr lvl="3" eaLnBrk="1" latinLnBrk="0" hangingPunct="1"/>
            <a:r>
              <a:rPr kumimoji="0" lang="en-US" smtClean="0"/>
              <a:t>Fourth level</a:t>
            </a:r>
            <a:endParaRPr kumimoji="0" lang="en-US" smtClean="0"/>
          </a:p>
          <a:p>
            <a:pPr lvl="4" eaLnBrk="1" latinLnBrk="0" hangingPunct="1"/>
            <a:r>
              <a:rPr kumimoji="0" lang="en-US" smtClean="0"/>
              <a:t>Fifth level</a:t>
            </a:r>
            <a:endParaRPr kumimoji="0" lang="en-US" dirty="0" smtClean="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smtClean="0"/>
              <a:t>Add a footer</a:t>
            </a:r>
            <a:endParaRPr lang="en-US" dirty="0"/>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panose="05020102010507070707"/>
        <a:buChar char=""/>
        <a:defRPr kumimoji="0" sz="2600" kern="1200">
          <a:solidFill>
            <a:schemeClr val="tx1"/>
          </a:solidFill>
          <a:latin typeface="+mn-lt"/>
          <a:ea typeface="+mn-ea"/>
          <a:cs typeface="+mn-cs"/>
        </a:defRPr>
      </a:lvl1pPr>
      <a:lvl2pPr marL="640080" indent="-247015" algn="l" rtl="0" eaLnBrk="1" latinLnBrk="0" hangingPunct="1">
        <a:spcBef>
          <a:spcPct val="20000"/>
        </a:spcBef>
        <a:buClr>
          <a:schemeClr val="accent1">
            <a:lumMod val="50000"/>
          </a:schemeClr>
        </a:buClr>
        <a:buSzPct val="85000"/>
        <a:buFont typeface="Wingdings 2" panose="05020102010507070707"/>
        <a:buChar char=""/>
        <a:defRPr kumimoji="0" sz="2400" kern="1200">
          <a:solidFill>
            <a:schemeClr val="tx1"/>
          </a:solidFill>
          <a:latin typeface="+mn-lt"/>
          <a:ea typeface="+mn-ea"/>
          <a:cs typeface="+mn-cs"/>
        </a:defRPr>
      </a:lvl2pPr>
      <a:lvl3pPr marL="914400" indent="-247015" algn="l" rtl="0" eaLnBrk="1" latinLnBrk="0" hangingPunct="1">
        <a:spcBef>
          <a:spcPct val="20000"/>
        </a:spcBef>
        <a:buClr>
          <a:schemeClr val="accent2">
            <a:lumMod val="50000"/>
          </a:schemeClr>
        </a:buClr>
        <a:buSzPct val="70000"/>
        <a:buFont typeface="Wingdings 2" panose="05020102010507070707"/>
        <a:buChar char=""/>
        <a:defRPr kumimoji="0" sz="2100" kern="1200">
          <a:solidFill>
            <a:schemeClr val="tx1"/>
          </a:solidFill>
          <a:latin typeface="+mn-lt"/>
          <a:ea typeface="+mn-ea"/>
          <a:cs typeface="+mn-cs"/>
        </a:defRPr>
      </a:lvl3pPr>
      <a:lvl4pPr marL="1188720" indent="-210185" algn="l" rtl="0" eaLnBrk="1" latinLnBrk="0" hangingPunct="1">
        <a:spcBef>
          <a:spcPct val="20000"/>
        </a:spcBef>
        <a:buClr>
          <a:schemeClr val="accent3">
            <a:lumMod val="50000"/>
          </a:schemeClr>
        </a:buClr>
        <a:buSzPct val="65000"/>
        <a:buFont typeface="Wingdings 2" panose="05020102010507070707"/>
        <a:buChar char=""/>
        <a:defRPr kumimoji="0" sz="2000" kern="1200">
          <a:solidFill>
            <a:schemeClr val="tx1"/>
          </a:solidFill>
          <a:latin typeface="+mn-lt"/>
          <a:ea typeface="+mn-ea"/>
          <a:cs typeface="+mn-cs"/>
        </a:defRPr>
      </a:lvl4pPr>
      <a:lvl5pPr marL="1463040" indent="-210185" algn="l" rtl="0" eaLnBrk="1" latinLnBrk="0" hangingPunct="1">
        <a:spcBef>
          <a:spcPct val="20000"/>
        </a:spcBef>
        <a:buClr>
          <a:schemeClr val="accent4">
            <a:lumMod val="75000"/>
          </a:schemeClr>
        </a:buClr>
        <a:buSzPct val="65000"/>
        <a:buFont typeface="Wingdings 2" panose="05020102010507070707"/>
        <a:buChar char=""/>
        <a:defRPr kumimoji="0" sz="2000" kern="1200">
          <a:solidFill>
            <a:schemeClr val="tx1"/>
          </a:solidFill>
          <a:latin typeface="+mn-lt"/>
          <a:ea typeface="+mn-ea"/>
          <a:cs typeface="+mn-cs"/>
        </a:defRPr>
      </a:lvl5pPr>
      <a:lvl6pPr marL="1737360" indent="-210185" algn="l" rtl="0" eaLnBrk="1" latinLnBrk="0" hangingPunct="1">
        <a:spcBef>
          <a:spcPct val="20000"/>
        </a:spcBef>
        <a:buClr>
          <a:schemeClr val="accent5">
            <a:lumMod val="50000"/>
          </a:schemeClr>
        </a:buClr>
        <a:buSzPct val="80000"/>
        <a:buFont typeface="Wingdings 2" panose="05020102010507070707"/>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panose="05020102010507070707"/>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txBox="1"/>
          <p:nvPr/>
        </p:nvSpPr>
        <p:spPr>
          <a:xfrm>
            <a:off x="674282" y="2676239"/>
            <a:ext cx="10972800" cy="1143000"/>
          </a:xfrm>
          <a:prstGeom prst="rect">
            <a:avLst/>
          </a:prstGeom>
          <a:ln>
            <a:noFill/>
          </a:ln>
        </p:spPr>
        <p:txBody>
          <a:bodyPr vert="horz" lIns="0" tIns="0" rIns="18288" bIns="0" anchor="b">
            <a:no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tx2"/>
                </a:solidFill>
                <a:effectLst/>
                <a:latin typeface="+mj-lt"/>
                <a:ea typeface="+mj-ea"/>
                <a:cs typeface="+mj-cs"/>
              </a:defRPr>
            </a:lvl1pPr>
          </a:lstStyle>
          <a:p>
            <a:pPr algn="ctr" rtl="1">
              <a:lnSpc>
                <a:spcPct val="150000"/>
              </a:lnSpc>
            </a:pPr>
            <a:r>
              <a:rPr lang="ar-IQ" sz="4800" dirty="0" smtClean="0">
                <a:solidFill>
                  <a:schemeClr val="tx1"/>
                </a:solidFill>
                <a:latin typeface="Arial" panose="020B0604020202020204" pitchFamily="34" charset="0"/>
                <a:cs typeface="Arial" panose="020B0604020202020204" pitchFamily="34" charset="0"/>
              </a:rPr>
              <a:t>الفصل الثالث</a:t>
            </a:r>
            <a:br>
              <a:rPr lang="ar-IQ" sz="4800" dirty="0" smtClean="0">
                <a:solidFill>
                  <a:schemeClr val="tx1"/>
                </a:solidFill>
                <a:latin typeface="Arial" panose="020B0604020202020204" pitchFamily="34" charset="0"/>
                <a:cs typeface="Arial" panose="020B0604020202020204" pitchFamily="34" charset="0"/>
              </a:rPr>
            </a:br>
            <a:r>
              <a:rPr lang="ar-IQ" sz="4800" dirty="0" smtClean="0">
                <a:solidFill>
                  <a:schemeClr val="tx1"/>
                </a:solidFill>
                <a:latin typeface="Arial" panose="020B0604020202020204" pitchFamily="34" charset="0"/>
                <a:cs typeface="Arial" panose="020B0604020202020204" pitchFamily="34" charset="0"/>
              </a:rPr>
              <a:t>الجرائم البيئية لنظام البعث في العراق</a:t>
            </a:r>
            <a:endParaRPr lang="ar-IQ" sz="4800" dirty="0" smtClean="0">
              <a:solidFill>
                <a:schemeClr val="tx1"/>
              </a:solidFill>
              <a:latin typeface="Arial" panose="020B0604020202020204" pitchFamily="34" charset="0"/>
              <a:cs typeface="Arial" panose="020B0604020202020204" pitchFamily="34" charset="0"/>
            </a:endParaRPr>
          </a:p>
          <a:p>
            <a:pPr algn="ctr" rtl="1">
              <a:lnSpc>
                <a:spcPct val="150000"/>
              </a:lnSpc>
            </a:pPr>
            <a:r>
              <a:rPr lang="ar-IQ" altLang="en-US" sz="4800" dirty="0">
                <a:solidFill>
                  <a:schemeClr val="tx1"/>
                </a:solidFill>
                <a:latin typeface="Arial" panose="020B0604020202020204" pitchFamily="34" charset="0"/>
                <a:cs typeface="Arial" panose="020B0604020202020204" pitchFamily="34" charset="0"/>
              </a:rPr>
              <a:t>م.د تمارا كاظم الاسدي</a:t>
            </a:r>
            <a:endParaRPr lang="ar-IQ" altLang="en-US" sz="4800" dirty="0">
              <a:solidFill>
                <a:schemeClr val="tx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63985" y="1372618"/>
            <a:ext cx="11611992" cy="4167047"/>
          </a:xfrm>
        </p:spPr>
        <p:txBody>
          <a:bodyPr>
            <a:noAutofit/>
          </a:bodyPr>
          <a:lstStyle/>
          <a:p>
            <a:pPr marL="541655" indent="0" algn="r" rtl="1">
              <a:buNone/>
            </a:pPr>
            <a:r>
              <a:rPr lang="ar-IQ" sz="3600" b="1" dirty="0" smtClean="0">
                <a:latin typeface="Arial" panose="020B0604020202020204" pitchFamily="34" charset="0"/>
                <a:cs typeface="Arial" panose="020B0604020202020204" pitchFamily="34" charset="0"/>
              </a:rPr>
              <a:t>أدت سياسات النظام السابق إلى وقوع أربع كوارث بيئية كبرى:</a:t>
            </a:r>
            <a:endParaRPr lang="ar-IQ" sz="3600" b="1" dirty="0" smtClean="0">
              <a:latin typeface="Arial" panose="020B0604020202020204" pitchFamily="34" charset="0"/>
              <a:cs typeface="Arial" panose="020B0604020202020204" pitchFamily="34" charset="0"/>
            </a:endParaRPr>
          </a:p>
          <a:p>
            <a:pPr marL="541655" indent="0" algn="r" rtl="1">
              <a:buNone/>
            </a:pPr>
            <a:endParaRPr lang="ar-IQ" sz="3600" b="1" dirty="0" smtClean="0">
              <a:latin typeface="Arial" panose="020B0604020202020204" pitchFamily="34" charset="0"/>
              <a:cs typeface="Arial" panose="020B0604020202020204" pitchFamily="34" charset="0"/>
            </a:endParaRPr>
          </a:p>
          <a:p>
            <a:pPr marL="1284605" indent="-742950" algn="r" rtl="1">
              <a:buFont typeface="+mj-lt"/>
              <a:buAutoNum type="arabicPeriod"/>
            </a:pPr>
            <a:r>
              <a:rPr lang="ar-IQ" sz="4000" dirty="0" smtClean="0">
                <a:latin typeface="Arial" panose="020B0604020202020204" pitchFamily="34" charset="0"/>
                <a:cs typeface="Arial" panose="020B0604020202020204" pitchFamily="34" charset="0"/>
              </a:rPr>
              <a:t>التلوث الحربي والاشعاعي وانفجار الالغام</a:t>
            </a:r>
            <a:r>
              <a:rPr lang="en-US" sz="4000" dirty="0">
                <a:latin typeface="Arial" panose="020B0604020202020204" pitchFamily="34" charset="0"/>
                <a:cs typeface="Arial" panose="020B0604020202020204" pitchFamily="34" charset="0"/>
              </a:rPr>
              <a:t>.</a:t>
            </a:r>
            <a:endParaRPr lang="ar-IQ" sz="4000" dirty="0" smtClean="0">
              <a:latin typeface="Arial" panose="020B0604020202020204" pitchFamily="34" charset="0"/>
              <a:cs typeface="Arial" panose="020B0604020202020204" pitchFamily="34" charset="0"/>
            </a:endParaRPr>
          </a:p>
          <a:p>
            <a:pPr marL="1284605" indent="-742950" algn="r" rtl="1">
              <a:buFont typeface="+mj-lt"/>
              <a:buAutoNum type="arabicPeriod"/>
            </a:pPr>
            <a:r>
              <a:rPr lang="ar-IQ" sz="4000" dirty="0" smtClean="0">
                <a:latin typeface="Arial" panose="020B0604020202020204" pitchFamily="34" charset="0"/>
                <a:cs typeface="Arial" panose="020B0604020202020204" pitchFamily="34" charset="0"/>
              </a:rPr>
              <a:t>تدمير المدن والقرى</a:t>
            </a:r>
            <a:r>
              <a:rPr lang="en-US" sz="4000" dirty="0" smtClean="0">
                <a:latin typeface="Arial" panose="020B0604020202020204" pitchFamily="34" charset="0"/>
                <a:cs typeface="Arial" panose="020B0604020202020204" pitchFamily="34" charset="0"/>
              </a:rPr>
              <a:t>.</a:t>
            </a:r>
            <a:endParaRPr lang="ar-IQ" sz="4000" dirty="0" smtClean="0">
              <a:latin typeface="Arial" panose="020B0604020202020204" pitchFamily="34" charset="0"/>
              <a:cs typeface="Arial" panose="020B0604020202020204" pitchFamily="34" charset="0"/>
            </a:endParaRPr>
          </a:p>
          <a:p>
            <a:pPr marL="1284605" indent="-742950" algn="r" rtl="1">
              <a:buFont typeface="+mj-lt"/>
              <a:buAutoNum type="arabicPeriod"/>
            </a:pPr>
            <a:r>
              <a:rPr lang="ar-IQ" sz="4000" dirty="0" smtClean="0">
                <a:latin typeface="Arial" panose="020B0604020202020204" pitchFamily="34" charset="0"/>
                <a:cs typeface="Arial" panose="020B0604020202020204" pitchFamily="34" charset="0"/>
              </a:rPr>
              <a:t>تجفيف الاهوار</a:t>
            </a:r>
            <a:r>
              <a:rPr lang="en-US" sz="4000" dirty="0" smtClean="0">
                <a:latin typeface="Arial" panose="020B0604020202020204" pitchFamily="34" charset="0"/>
                <a:cs typeface="Arial" panose="020B0604020202020204" pitchFamily="34" charset="0"/>
              </a:rPr>
              <a:t>.</a:t>
            </a:r>
            <a:endParaRPr lang="ar-IQ" sz="4000" dirty="0" smtClean="0">
              <a:latin typeface="Arial" panose="020B0604020202020204" pitchFamily="34" charset="0"/>
              <a:cs typeface="Arial" panose="020B0604020202020204" pitchFamily="34" charset="0"/>
            </a:endParaRPr>
          </a:p>
          <a:p>
            <a:pPr marL="1284605" indent="-742950" algn="r" rtl="1">
              <a:buFont typeface="+mj-lt"/>
              <a:buAutoNum type="arabicPeriod"/>
            </a:pPr>
            <a:r>
              <a:rPr lang="ar-IQ" sz="4000" dirty="0" smtClean="0">
                <a:latin typeface="Arial" panose="020B0604020202020204" pitchFamily="34" charset="0"/>
                <a:cs typeface="Arial" panose="020B0604020202020204" pitchFamily="34" charset="0"/>
              </a:rPr>
              <a:t>تجريف بساتين النخيل والاشجار والمزروعات</a:t>
            </a:r>
            <a:r>
              <a:rPr lang="en-US" sz="4000" dirty="0" smtClean="0">
                <a:latin typeface="Arial" panose="020B0604020202020204" pitchFamily="34" charset="0"/>
                <a:cs typeface="Arial" panose="020B0604020202020204" pitchFamily="34" charset="0"/>
              </a:rPr>
              <a:t>.</a:t>
            </a:r>
            <a:endParaRPr lang="ar-IQ" sz="4000" dirty="0" smtClean="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a:xfrm>
            <a:off x="266331" y="866591"/>
            <a:ext cx="11816179" cy="5232369"/>
          </a:xfrm>
        </p:spPr>
        <p:txBody>
          <a:bodyPr>
            <a:noAutofit/>
          </a:bodyPr>
          <a:lstStyle/>
          <a:p>
            <a:pPr marL="541655" indent="0" algn="just" rtl="1">
              <a:lnSpc>
                <a:spcPct val="150000"/>
              </a:lnSpc>
              <a:buNone/>
            </a:pPr>
            <a:r>
              <a:rPr lang="ar-IQ" sz="5400" b="1" dirty="0" smtClean="0">
                <a:solidFill>
                  <a:srgbClr val="0000FF"/>
                </a:solidFill>
                <a:latin typeface="Arial" panose="020B0604020202020204" pitchFamily="34" charset="0"/>
                <a:cs typeface="Arial" panose="020B0604020202020204" pitchFamily="34" charset="0"/>
              </a:rPr>
              <a:t>أولاً: التلوث </a:t>
            </a:r>
            <a:r>
              <a:rPr lang="ar-IQ" sz="5400" b="1" dirty="0">
                <a:solidFill>
                  <a:srgbClr val="0000FF"/>
                </a:solidFill>
                <a:latin typeface="Arial" panose="020B0604020202020204" pitchFamily="34" charset="0"/>
                <a:cs typeface="Arial" panose="020B0604020202020204" pitchFamily="34" charset="0"/>
              </a:rPr>
              <a:t>الحربي والاشعاعي وانفجار </a:t>
            </a:r>
            <a:r>
              <a:rPr lang="ar-IQ" sz="5400" b="1" dirty="0" smtClean="0">
                <a:solidFill>
                  <a:srgbClr val="0000FF"/>
                </a:solidFill>
                <a:latin typeface="Arial" panose="020B0604020202020204" pitchFamily="34" charset="0"/>
                <a:cs typeface="Arial" panose="020B0604020202020204" pitchFamily="34" charset="0"/>
              </a:rPr>
              <a:t>الالغام</a:t>
            </a:r>
            <a:endParaRPr lang="ar-IQ" sz="5400" b="1" dirty="0" smtClean="0">
              <a:solidFill>
                <a:srgbClr val="0000FF"/>
              </a:solidFill>
              <a:latin typeface="Arial" panose="020B0604020202020204" pitchFamily="34" charset="0"/>
              <a:cs typeface="Arial" panose="020B0604020202020204" pitchFamily="34" charset="0"/>
            </a:endParaRPr>
          </a:p>
          <a:p>
            <a:pPr marL="541655" indent="0" algn="just" rtl="1">
              <a:lnSpc>
                <a:spcPct val="150000"/>
              </a:lnSpc>
              <a:buNone/>
            </a:pPr>
            <a:r>
              <a:rPr lang="ar-IQ" sz="3600" dirty="0" smtClean="0">
                <a:latin typeface="Arial" panose="020B0604020202020204" pitchFamily="34" charset="0"/>
                <a:cs typeface="Arial" panose="020B0604020202020204" pitchFamily="34" charset="0"/>
              </a:rPr>
              <a:t>تم استعمال الاسلحة المحرمة في أماكن مختلفة من العراق ومن أهم المدن التي أجرم فيها النظام باستعمال هذه الاسلحة في مدينتي:</a:t>
            </a:r>
            <a:endParaRPr lang="ar-IQ" sz="3600" dirty="0" smtClean="0">
              <a:latin typeface="Arial" panose="020B0604020202020204" pitchFamily="34" charset="0"/>
              <a:cs typeface="Arial" panose="020B0604020202020204" pitchFamily="34" charset="0"/>
            </a:endParaRPr>
          </a:p>
          <a:p>
            <a:pPr marL="1113155" indent="-571500" algn="just" rtl="1">
              <a:lnSpc>
                <a:spcPct val="150000"/>
              </a:lnSpc>
              <a:buFont typeface="Wingdings" panose="05000000000000000000" pitchFamily="2" charset="2"/>
              <a:buChar char="q"/>
            </a:pPr>
            <a:r>
              <a:rPr lang="ar-IQ" sz="3600" b="1" dirty="0" smtClean="0">
                <a:latin typeface="Arial" panose="020B0604020202020204" pitchFamily="34" charset="0"/>
                <a:cs typeface="Arial" panose="020B0604020202020204" pitchFamily="34" charset="0"/>
              </a:rPr>
              <a:t>البصرة </a:t>
            </a:r>
            <a:endParaRPr lang="ar-IQ" sz="3600" b="1" dirty="0" smtClean="0">
              <a:latin typeface="Arial" panose="020B0604020202020204" pitchFamily="34" charset="0"/>
              <a:cs typeface="Arial" panose="020B0604020202020204" pitchFamily="34" charset="0"/>
            </a:endParaRPr>
          </a:p>
          <a:p>
            <a:pPr marL="1113155" indent="-571500" algn="just" rtl="1">
              <a:lnSpc>
                <a:spcPct val="150000"/>
              </a:lnSpc>
              <a:buFont typeface="Wingdings" panose="05000000000000000000" pitchFamily="2" charset="2"/>
              <a:buChar char="q"/>
            </a:pPr>
            <a:r>
              <a:rPr lang="ar-IQ" sz="3600" b="1" dirty="0" smtClean="0">
                <a:latin typeface="Arial" panose="020B0604020202020204" pitchFamily="34" charset="0"/>
                <a:cs typeface="Arial" panose="020B0604020202020204" pitchFamily="34" charset="0"/>
              </a:rPr>
              <a:t>حلبجة</a:t>
            </a:r>
            <a:endParaRPr lang="ar-IQ" sz="3600" b="1" dirty="0" smtClean="0">
              <a:latin typeface="Arial" panose="020B0604020202020204" pitchFamily="34" charset="0"/>
              <a:cs typeface="Arial" panose="020B0604020202020204" pitchFamily="34" charset="0"/>
            </a:endParaRPr>
          </a:p>
          <a:p>
            <a:pPr marL="541655" indent="0" algn="just" rtl="1">
              <a:lnSpc>
                <a:spcPct val="150000"/>
              </a:lnSpc>
              <a:buNone/>
            </a:pPr>
            <a:r>
              <a:rPr lang="ar-IQ" sz="3600" dirty="0" smtClean="0">
                <a:latin typeface="Arial" panose="020B0604020202020204" pitchFamily="34" charset="0"/>
                <a:cs typeface="Arial" panose="020B0604020202020204" pitchFamily="34" charset="0"/>
              </a:rPr>
              <a:t>وهما أكثر المدن تعرضاً للهجوم بالأسلحة المدمرة.</a:t>
            </a:r>
            <a:endParaRPr lang="ar-IQ" sz="3600" dirty="0" smtClean="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idx="1"/>
          </p:nvPr>
        </p:nvSpPr>
        <p:spPr>
          <a:xfrm>
            <a:off x="319596" y="1154096"/>
            <a:ext cx="11727402" cy="4554243"/>
          </a:xfrm>
        </p:spPr>
        <p:txBody>
          <a:bodyPr>
            <a:noAutofit/>
          </a:bodyPr>
          <a:lstStyle/>
          <a:p>
            <a:pPr marL="1113155" indent="-571500" algn="just" rtl="1">
              <a:buFont typeface="Wingdings" panose="05000000000000000000" pitchFamily="2" charset="2"/>
              <a:buChar char="q"/>
            </a:pPr>
            <a:r>
              <a:rPr lang="ar-IQ" sz="4400" b="1" u="sng" dirty="0" smtClean="0">
                <a:solidFill>
                  <a:srgbClr val="FF0000"/>
                </a:solidFill>
                <a:latin typeface="Arial" panose="020B0604020202020204" pitchFamily="34" charset="0"/>
                <a:cs typeface="Arial" panose="020B0604020202020204" pitchFamily="34" charset="0"/>
              </a:rPr>
              <a:t>البصرة</a:t>
            </a:r>
            <a:endParaRPr lang="ar-IQ" sz="4400" b="1" u="sng" dirty="0" smtClean="0">
              <a:solidFill>
                <a:srgbClr val="FF0000"/>
              </a:solidFill>
              <a:latin typeface="Arial" panose="020B0604020202020204" pitchFamily="34" charset="0"/>
              <a:cs typeface="Arial" panose="020B0604020202020204" pitchFamily="34" charset="0"/>
            </a:endParaRPr>
          </a:p>
          <a:p>
            <a:pPr marL="541655" indent="0" algn="just" rtl="1">
              <a:buNone/>
            </a:pPr>
            <a:r>
              <a:rPr lang="ar-IQ" sz="3600" dirty="0" smtClean="0">
                <a:latin typeface="Arial" panose="020B0604020202020204" pitchFamily="34" charset="0"/>
                <a:cs typeface="Arial" panose="020B0604020202020204" pitchFamily="34" charset="0"/>
              </a:rPr>
              <a:t>شهدت أكبر عملية للإبادة البيئية والبشرية نتيجة:</a:t>
            </a:r>
            <a:endParaRPr lang="ar-IQ" sz="3600" dirty="0" smtClean="0">
              <a:latin typeface="Arial" panose="020B0604020202020204" pitchFamily="34" charset="0"/>
              <a:cs typeface="Arial" panose="020B0604020202020204" pitchFamily="34" charset="0"/>
            </a:endParaRPr>
          </a:p>
          <a:p>
            <a:pPr marL="1284605" indent="-476250" algn="just" rtl="1">
              <a:buFont typeface="+mj-lt"/>
              <a:buAutoNum type="arabicPeriod"/>
            </a:pPr>
            <a:r>
              <a:rPr lang="ar-IQ" sz="3600" b="1" dirty="0" smtClean="0">
                <a:latin typeface="Arial" panose="020B0604020202020204" pitchFamily="34" charset="0"/>
                <a:cs typeface="Arial" panose="020B0604020202020204" pitchFamily="34" charset="0"/>
              </a:rPr>
              <a:t>استعمال الاسلحة المحرمة دولياً كغاز الخردل والقنابل العنقودية فضلاً عن زرع الالغام بطريقة عشوائية.</a:t>
            </a:r>
            <a:endParaRPr lang="ar-IQ" sz="3600" b="1" dirty="0" smtClean="0">
              <a:latin typeface="Arial" panose="020B0604020202020204" pitchFamily="34" charset="0"/>
              <a:cs typeface="Arial" panose="020B0604020202020204" pitchFamily="34" charset="0"/>
            </a:endParaRPr>
          </a:p>
          <a:p>
            <a:pPr marL="1284605" indent="-476250" algn="just" rtl="1">
              <a:buFont typeface="+mj-lt"/>
              <a:buAutoNum type="arabicPeriod"/>
              <a:tabLst>
                <a:tab pos="807720" algn="l"/>
              </a:tabLst>
            </a:pPr>
            <a:r>
              <a:rPr lang="ar-IQ" sz="3600" b="1" dirty="0" smtClean="0">
                <a:latin typeface="Arial" panose="020B0604020202020204" pitchFamily="34" charset="0"/>
                <a:cs typeface="Arial" panose="020B0604020202020204" pitchFamily="34" charset="0"/>
              </a:rPr>
              <a:t>استعمال قوات التحالف الدولي بقيادة الولايات المتحدة في حرب الخليج الثانية اليورانيوم.</a:t>
            </a:r>
            <a:endParaRPr lang="ar-IQ" sz="3600" b="1" dirty="0" smtClean="0">
              <a:latin typeface="Arial" panose="020B0604020202020204" pitchFamily="34" charset="0"/>
              <a:cs typeface="Arial" panose="020B0604020202020204" pitchFamily="34" charset="0"/>
            </a:endParaRPr>
          </a:p>
          <a:p>
            <a:pPr marL="541655" indent="0" algn="just" rtl="1">
              <a:buNone/>
            </a:pPr>
            <a:r>
              <a:rPr lang="ar-IQ" sz="3600" dirty="0" smtClean="0">
                <a:latin typeface="Arial" panose="020B0604020202020204" pitchFamily="34" charset="0"/>
                <a:cs typeface="Arial" panose="020B0604020202020204" pitchFamily="34" charset="0"/>
              </a:rPr>
              <a:t>و</a:t>
            </a:r>
            <a:r>
              <a:rPr lang="ar-IQ" sz="3600" dirty="0">
                <a:latin typeface="Arial" panose="020B0604020202020204" pitchFamily="34" charset="0"/>
                <a:cs typeface="Arial" panose="020B0604020202020204" pitchFamily="34" charset="0"/>
              </a:rPr>
              <a:t>و</a:t>
            </a:r>
            <a:r>
              <a:rPr lang="ar-IQ" sz="3600" dirty="0" smtClean="0">
                <a:latin typeface="Arial" panose="020B0604020202020204" pitchFamily="34" charset="0"/>
                <a:cs typeface="Arial" panose="020B0604020202020204" pitchFamily="34" charset="0"/>
              </a:rPr>
              <a:t>فقاً للأمم المتحدة فإن العراقيين يعيشون وسط أكبر تجمعات الألغام الأرضية والذخائر غير المتفجرة وغيرها من مخلفات الحرب.</a:t>
            </a:r>
            <a:endParaRPr lang="ar-IQ" sz="3600"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a:spLocks noGrp="1"/>
          </p:cNvSpPr>
          <p:nvPr>
            <p:ph idx="1"/>
          </p:nvPr>
        </p:nvSpPr>
        <p:spPr>
          <a:xfrm>
            <a:off x="337351" y="1065320"/>
            <a:ext cx="11665257" cy="4554243"/>
          </a:xfrm>
        </p:spPr>
        <p:txBody>
          <a:bodyPr>
            <a:noAutofit/>
          </a:bodyPr>
          <a:lstStyle/>
          <a:p>
            <a:pPr marL="1113155" indent="-571500" algn="just" rtl="1">
              <a:buFont typeface="Wingdings" panose="05000000000000000000" pitchFamily="2" charset="2"/>
              <a:buChar char="q"/>
            </a:pPr>
            <a:r>
              <a:rPr lang="ar-IQ" sz="4400" b="1" u="sng" dirty="0" smtClean="0">
                <a:solidFill>
                  <a:srgbClr val="FF0000"/>
                </a:solidFill>
                <a:latin typeface="Arial" panose="020B0604020202020204" pitchFamily="34" charset="0"/>
                <a:cs typeface="Arial" panose="020B0604020202020204" pitchFamily="34" charset="0"/>
              </a:rPr>
              <a:t>حلبجة</a:t>
            </a:r>
            <a:endParaRPr lang="ar-IQ" sz="4400" b="1" u="sng" dirty="0" smtClean="0">
              <a:solidFill>
                <a:srgbClr val="FF0000"/>
              </a:solidFill>
              <a:latin typeface="Arial" panose="020B0604020202020204" pitchFamily="34" charset="0"/>
              <a:cs typeface="Arial" panose="020B0604020202020204" pitchFamily="34" charset="0"/>
            </a:endParaRPr>
          </a:p>
          <a:p>
            <a:pPr marL="541655" indent="0" algn="just" rtl="1">
              <a:buNone/>
            </a:pPr>
            <a:r>
              <a:rPr lang="ar-IQ" sz="3200" dirty="0" smtClean="0">
                <a:latin typeface="Arial" panose="020B0604020202020204" pitchFamily="34" charset="0"/>
                <a:cs typeface="Arial" panose="020B0604020202020204" pitchFamily="34" charset="0"/>
              </a:rPr>
              <a:t>تعرضت المدينة التي كان يسكنها نحو 80 ألف إلى القصف بالاسلحة الكيمياوية اثناء الحرب العراقية الإيرانية. تسبب القصف في مقتل الآلاف من السكان ويعد كانت أكبر هجمة بالاسلحة الكيمياوية وجهت ضد سكان مدنيين من عرق واحد في تاريخ البشرية.</a:t>
            </a:r>
            <a:endParaRPr lang="ar-IQ" sz="3200" dirty="0" smtClean="0">
              <a:latin typeface="Arial" panose="020B0604020202020204" pitchFamily="34" charset="0"/>
              <a:cs typeface="Arial" panose="020B0604020202020204" pitchFamily="34" charset="0"/>
            </a:endParaRPr>
          </a:p>
          <a:p>
            <a:pPr marL="1113155" indent="-571500" algn="just" rtl="1">
              <a:buFontTx/>
              <a:buChar char="-"/>
            </a:pPr>
            <a:r>
              <a:rPr lang="ar-IQ" sz="3600" b="1" dirty="0" smtClean="0">
                <a:latin typeface="Arial" panose="020B0604020202020204" pitchFamily="34" charset="0"/>
                <a:cs typeface="Arial" panose="020B0604020202020204" pitchFamily="34" charset="0"/>
              </a:rPr>
              <a:t>استخدم النظام غاز السارين وهو مادة تهاجم الجهاز العصبي وتعطل عمله عن طريق استنشاقه أو امتصاصه عبر الجلد ويعد من </a:t>
            </a:r>
            <a:r>
              <a:rPr lang="ar-IQ" sz="3600" b="1" dirty="0" smtClean="0">
                <a:solidFill>
                  <a:srgbClr val="FF0000"/>
                </a:solidFill>
                <a:latin typeface="Arial" panose="020B0604020202020204" pitchFamily="34" charset="0"/>
                <a:cs typeface="Arial" panose="020B0604020202020204" pitchFamily="34" charset="0"/>
              </a:rPr>
              <a:t>اسلحة الدمار الشامل</a:t>
            </a:r>
            <a:r>
              <a:rPr lang="ar-IQ" sz="3600" b="1" dirty="0" smtClean="0">
                <a:latin typeface="Arial" panose="020B0604020202020204" pitchFamily="34" charset="0"/>
                <a:cs typeface="Arial" panose="020B0604020202020204" pitchFamily="34" charset="0"/>
              </a:rPr>
              <a:t>.</a:t>
            </a:r>
            <a:endParaRPr lang="ar-IQ" sz="3600" b="1" dirty="0" smtClean="0">
              <a:latin typeface="Arial" panose="020B0604020202020204" pitchFamily="34" charset="0"/>
              <a:cs typeface="Arial" panose="020B0604020202020204" pitchFamily="34" charset="0"/>
            </a:endParaRPr>
          </a:p>
          <a:p>
            <a:pPr marL="1113155" indent="-571500" algn="just" rtl="1">
              <a:buFontTx/>
              <a:buChar char="-"/>
            </a:pPr>
            <a:r>
              <a:rPr lang="ar-IQ" sz="3600" b="1" dirty="0" smtClean="0">
                <a:latin typeface="Arial" panose="020B0604020202020204" pitchFamily="34" charset="0"/>
                <a:cs typeface="Arial" panose="020B0604020202020204" pitchFamily="34" charset="0"/>
              </a:rPr>
              <a:t>من آثار الهجوم (تلوث التربة والمياه الجوفية، تلوث الهواء والمياه السطحية، تضرر الزراعة والسياحة، تشوهات خلقية و ولادية)</a:t>
            </a:r>
            <a:endParaRPr lang="ar-IQ" sz="3600" b="1" dirty="0" smtClean="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a:xfrm>
            <a:off x="301842" y="1124043"/>
            <a:ext cx="11816179" cy="5232369"/>
          </a:xfrm>
        </p:spPr>
        <p:txBody>
          <a:bodyPr>
            <a:noAutofit/>
          </a:bodyPr>
          <a:lstStyle/>
          <a:p>
            <a:pPr marL="541655" indent="0" algn="just" rtl="1">
              <a:buNone/>
            </a:pPr>
            <a:r>
              <a:rPr lang="ar-IQ" sz="4800" b="1" dirty="0" smtClean="0">
                <a:solidFill>
                  <a:srgbClr val="0000FF"/>
                </a:solidFill>
                <a:latin typeface="Arial" panose="020B0604020202020204" pitchFamily="34" charset="0"/>
                <a:cs typeface="Arial" panose="020B0604020202020204" pitchFamily="34" charset="0"/>
              </a:rPr>
              <a:t>ثانياً: تدمير المدن والقرى (سياسة الأرض المحروقة)</a:t>
            </a:r>
            <a:endParaRPr lang="ar-IQ" sz="4800" b="1" dirty="0" smtClean="0">
              <a:solidFill>
                <a:srgbClr val="0000FF"/>
              </a:solidFill>
              <a:latin typeface="Arial" panose="020B0604020202020204" pitchFamily="34" charset="0"/>
              <a:cs typeface="Arial" panose="020B0604020202020204" pitchFamily="34" charset="0"/>
            </a:endParaRPr>
          </a:p>
          <a:p>
            <a:pPr marL="541655" indent="0" algn="just" rtl="1">
              <a:buNone/>
            </a:pPr>
            <a:r>
              <a:rPr lang="ar-IQ" sz="3600" dirty="0" smtClean="0">
                <a:latin typeface="Arial" panose="020B0604020202020204" pitchFamily="34" charset="0"/>
                <a:cs typeface="Arial" panose="020B0604020202020204" pitchFamily="34" charset="0"/>
              </a:rPr>
              <a:t>اتبع النظام البعثي سياسة </a:t>
            </a:r>
            <a:r>
              <a:rPr lang="ar-IQ" sz="3600" dirty="0" smtClean="0">
                <a:solidFill>
                  <a:srgbClr val="FF0000"/>
                </a:solidFill>
                <a:latin typeface="Arial" panose="020B0604020202020204" pitchFamily="34" charset="0"/>
                <a:cs typeface="Arial" panose="020B0604020202020204" pitchFamily="34" charset="0"/>
              </a:rPr>
              <a:t>الأرض المحروقة </a:t>
            </a:r>
            <a:r>
              <a:rPr lang="ar-IQ" sz="3600" dirty="0" smtClean="0">
                <a:latin typeface="Arial" panose="020B0604020202020204" pitchFamily="34" charset="0"/>
                <a:cs typeface="Arial" panose="020B0604020202020204" pitchFamily="34" charset="0"/>
              </a:rPr>
              <a:t>مع المدن والقرى التي عارضت حكمه، </a:t>
            </a:r>
            <a:r>
              <a:rPr lang="ar-IQ" sz="3600" b="1" dirty="0" smtClean="0">
                <a:solidFill>
                  <a:srgbClr val="FF0000"/>
                </a:solidFill>
                <a:latin typeface="Arial" panose="020B0604020202020204" pitchFamily="34" charset="0"/>
                <a:cs typeface="Arial" panose="020B0604020202020204" pitchFamily="34" charset="0"/>
              </a:rPr>
              <a:t>وبناءً على ذلك قام</a:t>
            </a:r>
            <a:r>
              <a:rPr lang="ar-IQ" sz="3600" b="1" dirty="0" smtClean="0">
                <a:latin typeface="Arial" panose="020B0604020202020204" pitchFamily="34" charset="0"/>
                <a:cs typeface="Arial" panose="020B0604020202020204" pitchFamily="34" charset="0"/>
              </a:rPr>
              <a:t>:</a:t>
            </a:r>
            <a:endParaRPr lang="ar-IQ" sz="3600" b="1" dirty="0" smtClean="0">
              <a:latin typeface="Arial" panose="020B0604020202020204" pitchFamily="34" charset="0"/>
              <a:cs typeface="Arial" panose="020B0604020202020204" pitchFamily="34" charset="0"/>
            </a:endParaRPr>
          </a:p>
          <a:p>
            <a:pPr marL="541655" indent="0" algn="just" rtl="1">
              <a:buNone/>
            </a:pPr>
            <a:r>
              <a:rPr lang="ar-IQ" sz="3600" dirty="0" smtClean="0">
                <a:latin typeface="Arial" panose="020B0604020202020204" pitchFamily="34" charset="0"/>
                <a:cs typeface="Arial" panose="020B0604020202020204" pitchFamily="34" charset="0"/>
              </a:rPr>
              <a:t>بــ (تسميم مياه الشرب، ردم الابار، احراق المحاصيل الزراعية، قتل الماشية والحيوانات، تدمير المؤن الغذائية)</a:t>
            </a:r>
            <a:endParaRPr lang="ar-IQ" sz="3600" dirty="0" smtClean="0">
              <a:latin typeface="Arial" panose="020B0604020202020204" pitchFamily="34" charset="0"/>
              <a:cs typeface="Arial" panose="020B0604020202020204" pitchFamily="34" charset="0"/>
            </a:endParaRPr>
          </a:p>
          <a:p>
            <a:pPr marL="541655" indent="0" algn="just" rtl="1">
              <a:buNone/>
            </a:pPr>
            <a:r>
              <a:rPr lang="ar-IQ" sz="3600" b="1" dirty="0" smtClean="0">
                <a:solidFill>
                  <a:srgbClr val="FF0000"/>
                </a:solidFill>
                <a:latin typeface="Arial" panose="020B0604020202020204" pitchFamily="34" charset="0"/>
                <a:cs typeface="Arial" panose="020B0604020202020204" pitchFamily="34" charset="0"/>
              </a:rPr>
              <a:t>مثال ذلك</a:t>
            </a:r>
            <a:r>
              <a:rPr lang="ar-IQ" sz="3600" b="1" dirty="0" smtClean="0">
                <a:latin typeface="Arial" panose="020B0604020202020204" pitchFamily="34" charset="0"/>
                <a:cs typeface="Arial" panose="020B0604020202020204" pitchFamily="34" charset="0"/>
              </a:rPr>
              <a:t>: </a:t>
            </a:r>
            <a:endParaRPr lang="ar-IQ" sz="3600" b="1" dirty="0" smtClean="0">
              <a:latin typeface="Arial" panose="020B0604020202020204" pitchFamily="34" charset="0"/>
              <a:cs typeface="Arial" panose="020B0604020202020204" pitchFamily="34" charset="0"/>
            </a:endParaRPr>
          </a:p>
          <a:p>
            <a:pPr marL="541655" indent="0" algn="just" rtl="1">
              <a:buNone/>
            </a:pPr>
            <a:r>
              <a:rPr lang="ar-IQ" sz="3600" dirty="0" smtClean="0">
                <a:latin typeface="Arial" panose="020B0604020202020204" pitchFamily="34" charset="0"/>
                <a:cs typeface="Arial" panose="020B0604020202020204" pitchFamily="34" charset="0"/>
              </a:rPr>
              <a:t>ما حصل في الانتفاضة الشعبانية، تدمير قرية آل جويبر، معركة نهر جاسم، حرق ابار النفط.</a:t>
            </a:r>
            <a:endParaRPr lang="ar-IQ" sz="3600" dirty="0">
              <a:latin typeface="Arial" panose="020B0604020202020204" pitchFamily="34" charset="0"/>
              <a:cs typeface="Arial" panose="020B0604020202020204" pitchFamily="34" charset="0"/>
            </a:endParaRPr>
          </a:p>
          <a:p>
            <a:pPr marL="541655" indent="0" algn="just" rtl="1">
              <a:buNone/>
            </a:pPr>
            <a:endParaRPr lang="ar-IQ" sz="3600" b="1" dirty="0" smtClean="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a:spLocks noGrp="1"/>
          </p:cNvSpPr>
          <p:nvPr>
            <p:ph idx="1"/>
          </p:nvPr>
        </p:nvSpPr>
        <p:spPr>
          <a:xfrm>
            <a:off x="301842" y="1124043"/>
            <a:ext cx="11816179" cy="5232369"/>
          </a:xfrm>
        </p:spPr>
        <p:txBody>
          <a:bodyPr>
            <a:noAutofit/>
          </a:bodyPr>
          <a:lstStyle/>
          <a:p>
            <a:pPr marL="541655" indent="0" algn="just" rtl="1">
              <a:buNone/>
            </a:pPr>
            <a:r>
              <a:rPr lang="ar-IQ" sz="5400" b="1" dirty="0" smtClean="0">
                <a:solidFill>
                  <a:srgbClr val="0000FF"/>
                </a:solidFill>
                <a:latin typeface="Arial" panose="020B0604020202020204" pitchFamily="34" charset="0"/>
                <a:cs typeface="Arial" panose="020B0604020202020204" pitchFamily="34" charset="0"/>
              </a:rPr>
              <a:t>ثالثاً: تجفيف الأهوار</a:t>
            </a:r>
            <a:endParaRPr lang="ar-IQ" sz="5400" b="1" dirty="0" smtClean="0">
              <a:solidFill>
                <a:srgbClr val="0000FF"/>
              </a:solidFill>
              <a:latin typeface="Arial" panose="020B0604020202020204" pitchFamily="34" charset="0"/>
              <a:cs typeface="Arial" panose="020B0604020202020204" pitchFamily="34" charset="0"/>
            </a:endParaRPr>
          </a:p>
          <a:p>
            <a:pPr marL="541655" indent="0" algn="just" rtl="1">
              <a:buNone/>
            </a:pPr>
            <a:r>
              <a:rPr lang="ar-IQ" sz="3600" dirty="0" smtClean="0">
                <a:latin typeface="Arial" panose="020B0604020202020204" pitchFamily="34" charset="0"/>
                <a:cs typeface="Arial" panose="020B0604020202020204" pitchFamily="34" charset="0"/>
              </a:rPr>
              <a:t>قام النظام في أوائل التسعينيات بتجفيف الاهوار عبر اقامة السدود والقنوات المائية لمنع وصول المياه إلى سكان الاهوار، مما ادى إلى:</a:t>
            </a:r>
            <a:endParaRPr lang="ar-IQ" sz="3600" dirty="0" smtClean="0">
              <a:latin typeface="Arial" panose="020B0604020202020204" pitchFamily="34" charset="0"/>
              <a:cs typeface="Arial" panose="020B0604020202020204" pitchFamily="34" charset="0"/>
            </a:endParaRPr>
          </a:p>
          <a:p>
            <a:pPr marL="1113155" indent="-571500" algn="just" rtl="1">
              <a:lnSpc>
                <a:spcPct val="150000"/>
              </a:lnSpc>
              <a:buFont typeface="Wingdings" panose="05000000000000000000" pitchFamily="2" charset="2"/>
              <a:buChar char="q"/>
            </a:pPr>
            <a:r>
              <a:rPr lang="ar-IQ" sz="3600" b="1" dirty="0" smtClean="0">
                <a:latin typeface="Arial" panose="020B0604020202020204" pitchFamily="34" charset="0"/>
                <a:cs typeface="Arial" panose="020B0604020202020204" pitchFamily="34" charset="0"/>
              </a:rPr>
              <a:t>الاضرار بالبيئة وانقراض العديد من الكائنات الحية.</a:t>
            </a:r>
            <a:endParaRPr lang="ar-IQ" sz="3600" b="1" dirty="0" smtClean="0">
              <a:latin typeface="Arial" panose="020B0604020202020204" pitchFamily="34" charset="0"/>
              <a:cs typeface="Arial" panose="020B0604020202020204" pitchFamily="34" charset="0"/>
            </a:endParaRPr>
          </a:p>
          <a:p>
            <a:pPr marL="1113155" indent="-571500" algn="just" rtl="1">
              <a:buFont typeface="Wingdings" panose="05000000000000000000" pitchFamily="2" charset="2"/>
              <a:buChar char="q"/>
            </a:pPr>
            <a:r>
              <a:rPr lang="ar-IQ" sz="3600" b="1" dirty="0" smtClean="0">
                <a:latin typeface="Arial" panose="020B0604020202020204" pitchFamily="34" charset="0"/>
                <a:cs typeface="Arial" panose="020B0604020202020204" pitchFamily="34" charset="0"/>
              </a:rPr>
              <a:t>اجبار السكان على ترك موطنهم قسراً والنزوح إلى مناطق أخرى ليكونوا لاجئين.</a:t>
            </a:r>
            <a:endParaRPr lang="ar-IQ" sz="3600" b="1" dirty="0" smtClean="0">
              <a:latin typeface="Arial" panose="020B0604020202020204" pitchFamily="34" charset="0"/>
              <a:cs typeface="Arial" panose="020B0604020202020204" pitchFamily="34" charset="0"/>
            </a:endParaRPr>
          </a:p>
          <a:p>
            <a:pPr marL="541655" indent="0" algn="just" rtl="1">
              <a:buNone/>
            </a:pPr>
            <a:endParaRPr lang="ar-IQ" sz="3600" dirty="0" smtClean="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a:spLocks noGrp="1"/>
          </p:cNvSpPr>
          <p:nvPr>
            <p:ph idx="1"/>
          </p:nvPr>
        </p:nvSpPr>
        <p:spPr>
          <a:xfrm>
            <a:off x="375821" y="1417006"/>
            <a:ext cx="11816179" cy="5232369"/>
          </a:xfrm>
        </p:spPr>
        <p:txBody>
          <a:bodyPr>
            <a:noAutofit/>
          </a:bodyPr>
          <a:lstStyle/>
          <a:p>
            <a:pPr marL="541655" indent="0" algn="just" rtl="1">
              <a:buNone/>
            </a:pPr>
            <a:r>
              <a:rPr lang="ar-IQ" sz="4800" b="1" dirty="0" smtClean="0">
                <a:solidFill>
                  <a:srgbClr val="0000FF"/>
                </a:solidFill>
                <a:latin typeface="Arial" panose="020B0604020202020204" pitchFamily="34" charset="0"/>
                <a:cs typeface="Arial" panose="020B0604020202020204" pitchFamily="34" charset="0"/>
              </a:rPr>
              <a:t>رابعاً: تجريف بساتين النخيل والأشجار والمزروعات</a:t>
            </a:r>
            <a:endParaRPr lang="ar-IQ" sz="4800" b="1" dirty="0" smtClean="0">
              <a:solidFill>
                <a:srgbClr val="0000FF"/>
              </a:solidFill>
              <a:latin typeface="Arial" panose="020B0604020202020204" pitchFamily="34" charset="0"/>
              <a:cs typeface="Arial" panose="020B0604020202020204" pitchFamily="34" charset="0"/>
            </a:endParaRPr>
          </a:p>
          <a:p>
            <a:pPr marL="1113155" indent="-571500" algn="just" rtl="1">
              <a:buFont typeface="Wingdings" panose="05000000000000000000" pitchFamily="2" charset="2"/>
              <a:buChar char="q"/>
            </a:pPr>
            <a:r>
              <a:rPr lang="ar-IQ" sz="3600" dirty="0" smtClean="0">
                <a:latin typeface="Arial" panose="020B0604020202020204" pitchFamily="34" charset="0"/>
                <a:cs typeface="Arial" panose="020B0604020202020204" pitchFamily="34" charset="0"/>
              </a:rPr>
              <a:t>اسهمت حروب البعث في اتلاف أكبر غابات النخيل الممتدة على طول شط العرب نتيجة قذائف الهاونات.</a:t>
            </a:r>
            <a:endParaRPr lang="ar-IQ" sz="3600" dirty="0" smtClean="0">
              <a:latin typeface="Arial" panose="020B0604020202020204" pitchFamily="34" charset="0"/>
              <a:cs typeface="Arial" panose="020B0604020202020204" pitchFamily="34" charset="0"/>
            </a:endParaRPr>
          </a:p>
          <a:p>
            <a:pPr marL="1113155" indent="-571500" algn="just" rtl="1">
              <a:buFont typeface="Wingdings" panose="05000000000000000000" pitchFamily="2" charset="2"/>
              <a:buChar char="q"/>
            </a:pPr>
            <a:r>
              <a:rPr lang="ar-IQ" sz="3600" dirty="0" smtClean="0">
                <a:latin typeface="Arial" panose="020B0604020202020204" pitchFamily="34" charset="0"/>
                <a:cs typeface="Arial" panose="020B0604020202020204" pitchFamily="34" charset="0"/>
              </a:rPr>
              <a:t>كما قام بردم مياه مجاري المبازل لتهيئة الأرض لحركة المدرعات مما أدى إلى زيادة مستويات الملوحة وموت النخيل.</a:t>
            </a:r>
            <a:endParaRPr lang="ar-IQ" sz="3600" dirty="0">
              <a:latin typeface="Arial" panose="020B0604020202020204" pitchFamily="34" charset="0"/>
              <a:cs typeface="Arial" panose="020B0604020202020204" pitchFamily="34" charset="0"/>
            </a:endParaRPr>
          </a:p>
          <a:p>
            <a:pPr marL="1113155" indent="-571500" algn="just" rtl="1">
              <a:buFont typeface="Wingdings" panose="05000000000000000000" pitchFamily="2" charset="2"/>
              <a:buChar char="q"/>
            </a:pPr>
            <a:r>
              <a:rPr lang="ar-IQ" sz="3600" dirty="0" smtClean="0">
                <a:latin typeface="Arial" panose="020B0604020202020204" pitchFamily="34" charset="0"/>
                <a:cs typeface="Arial" panose="020B0604020202020204" pitchFamily="34" charset="0"/>
              </a:rPr>
              <a:t>تعرضت مساحات شاسعة من المحافظات إلى تجريف بساتين النخيل والاشجار مثل البصرة والدجيل وكربلاء وذي قار.</a:t>
            </a:r>
            <a:endParaRPr lang="ar-IQ" sz="3600" dirty="0" smtClean="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3783" y="2311494"/>
            <a:ext cx="10972800" cy="4389120"/>
          </a:xfrm>
        </p:spPr>
        <p:txBody>
          <a:bodyPr>
            <a:normAutofit/>
          </a:bodyPr>
          <a:lstStyle/>
          <a:p>
            <a:pPr marL="0" indent="0" algn="ctr">
              <a:buNone/>
            </a:pPr>
            <a:r>
              <a:rPr lang="ar-IQ" sz="5400" b="1" dirty="0" smtClean="0">
                <a:latin typeface="Arial" panose="020B0604020202020204" pitchFamily="34" charset="0"/>
                <a:cs typeface="Arial" panose="020B0604020202020204" pitchFamily="34" charset="0"/>
              </a:rPr>
              <a:t>شكراً </a:t>
            </a:r>
            <a:endParaRPr lang="ar-IQ" sz="5400" b="1" dirty="0" smtClean="0">
              <a:latin typeface="Arial" panose="020B0604020202020204" pitchFamily="34" charset="0"/>
              <a:cs typeface="Arial" panose="020B0604020202020204" pitchFamily="34" charset="0"/>
            </a:endParaRPr>
          </a:p>
          <a:p>
            <a:pPr marL="0" indent="0" algn="ctr">
              <a:buNone/>
            </a:pPr>
            <a:r>
              <a:rPr lang="ar-IQ" sz="5400" b="1" dirty="0" smtClean="0">
                <a:latin typeface="Arial" panose="020B0604020202020204" pitchFamily="34" charset="0"/>
                <a:cs typeface="Arial" panose="020B0604020202020204" pitchFamily="34" charset="0"/>
              </a:rPr>
              <a:t>لحسن استماعكم</a:t>
            </a:r>
            <a:endParaRPr lang="en-US" sz="5400" b="1"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Business brainstorming presentation</Template>
  <TotalTime>0</TotalTime>
  <Words>2274</Words>
  <Application>WPS Presentation</Application>
  <PresentationFormat>Custom</PresentationFormat>
  <Paragraphs>48</Paragraphs>
  <Slides>9</Slides>
  <Notes>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9</vt:i4>
      </vt:variant>
    </vt:vector>
  </HeadingPairs>
  <TitlesOfParts>
    <vt:vector size="19" baseType="lpstr">
      <vt:lpstr>Arial</vt:lpstr>
      <vt:lpstr>SimSun</vt:lpstr>
      <vt:lpstr>Wingdings</vt:lpstr>
      <vt:lpstr>Wingdings 2</vt:lpstr>
      <vt:lpstr>Microsoft YaHei</vt:lpstr>
      <vt:lpstr>Arial Unicode MS</vt:lpstr>
      <vt:lpstr>Palatino Linotype</vt:lpstr>
      <vt:lpstr>Century Gothic</vt:lpstr>
      <vt:lpstr>Calibri</vt:lpstr>
      <vt:lpstr>Presentation on brainstorming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SACC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الدبلوماسية الشعبية التركية تجاه المنطقة العربية بعد عام 2002</dc:title>
  <dc:creator>Maher</dc:creator>
  <cp:lastModifiedBy>Tamara</cp:lastModifiedBy>
  <cp:revision>88</cp:revision>
  <dcterms:created xsi:type="dcterms:W3CDTF">2023-09-15T07:55:00Z</dcterms:created>
  <dcterms:modified xsi:type="dcterms:W3CDTF">2026-09-18T19:02:02Z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74069104</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y fmtid="{D5CDD505-2E9C-101B-9397-08002B2CF9AE}" pid="12" name="ICV">
    <vt:lpwstr>E335A306A45B4F8080D762541AF7C657_12</vt:lpwstr>
  </property>
  <property fmtid="{D5CDD505-2E9C-101B-9397-08002B2CF9AE}" pid="13" name="KSOProductBuildVer">
    <vt:lpwstr>1033-12.1.0.28485</vt:lpwstr>
  </property>
</Properties>
</file>