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2" r:id="rId3"/>
    <p:sldId id="276" r:id="rId5"/>
    <p:sldId id="287" r:id="rId6"/>
    <p:sldId id="317" r:id="rId7"/>
    <p:sldId id="323" r:id="rId8"/>
    <p:sldId id="319" r:id="rId9"/>
    <p:sldId id="290" r:id="rId10"/>
    <p:sldId id="28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8799B23B-EC83-4686-B30A-512413B5E67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1" d="100"/>
          <a:sy n="81" d="100"/>
        </p:scale>
        <p:origin x="-300" y="21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3B0CF2-7F87-4E02-A248-870047730F99}"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smtClean="0"/>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21A1D30-C0A0-4124-A783-34D9F15FA0FE}" type="datetime1">
              <a:rPr lang="en-US" smtClean="0"/>
            </a:fld>
            <a:endParaRPr lang="en-US"/>
          </a:p>
        </p:txBody>
      </p:sp>
      <p:sp>
        <p:nvSpPr>
          <p:cNvPr id="19" name="Footer Placeholder 18"/>
          <p:cNvSpPr>
            <a:spLocks noGrp="1"/>
          </p:cNvSpPr>
          <p:nvPr>
            <p:ph type="ftr" sz="quarter" idx="11"/>
          </p:nvPr>
        </p:nvSpPr>
        <p:spPr/>
        <p:txBody>
          <a:bodyPr/>
          <a:lstStyle/>
          <a:p>
            <a:r>
              <a:rPr lang="en-US" dirty="0" smtClean="0"/>
              <a:t>Add a footer</a:t>
            </a:r>
            <a:endParaRPr lang="en-US" dirty="0"/>
          </a:p>
        </p:txBody>
      </p:sp>
      <p:sp>
        <p:nvSpPr>
          <p:cNvPr id="27" name="Slide Number Placeholder 26"/>
          <p:cNvSpPr>
            <a:spLocks noGrp="1"/>
          </p:cNvSpPr>
          <p:nvPr>
            <p:ph type="sldNum" sz="quarter" idx="12"/>
          </p:nvPr>
        </p:nvSpPr>
        <p:spPr/>
        <p:txBody>
          <a:bodyPr/>
          <a:lstStyle/>
          <a:p>
            <a:fld id="{401CF334-2D5C-4859-84A6-CA7E6E43FAEB}" type="slidenum">
              <a:rPr lang="en-US" smtClean="0"/>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fld>
            <a:endParaRPr lang="en-US"/>
          </a:p>
        </p:txBody>
      </p:sp>
      <p:sp>
        <p:nvSpPr>
          <p:cNvPr id="5" name="Footer Placeholder 4"/>
          <p:cNvSpPr>
            <a:spLocks noGrp="1"/>
          </p:cNvSpPr>
          <p:nvPr>
            <p:ph type="ftr" sz="quarter" idx="11"/>
          </p:nvPr>
        </p:nvSpPr>
        <p:spPr/>
        <p:txBody>
          <a:bodyPr/>
          <a:lstStyle/>
          <a:p>
            <a:r>
              <a:rPr lang="en-US" dirty="0" smtClean="0"/>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endParaRPr kumimoji="0" lang="en-US" smtClean="0"/>
          </a:p>
        </p:txBody>
      </p:sp>
      <p:sp>
        <p:nvSpPr>
          <p:cNvPr id="4" name="Date Placeholder 3"/>
          <p:cNvSpPr>
            <a:spLocks noGrp="1"/>
          </p:cNvSpPr>
          <p:nvPr>
            <p:ph type="dt" sz="half" idx="10"/>
          </p:nvPr>
        </p:nvSpPr>
        <p:spPr/>
        <p:txBody>
          <a:bodyPr/>
          <a:lstStyle/>
          <a:p>
            <a:fld id="{D2DCB740-6776-4EE9-99FD-96D592FA5A23}" type="datetime1">
              <a:rPr lang="en-US" smtClean="0"/>
            </a:fld>
            <a:endParaRPr lang="en-US"/>
          </a:p>
        </p:txBody>
      </p:sp>
      <p:sp>
        <p:nvSpPr>
          <p:cNvPr id="5" name="Footer Placeholder 4"/>
          <p:cNvSpPr>
            <a:spLocks noGrp="1"/>
          </p:cNvSpPr>
          <p:nvPr>
            <p:ph type="ftr" sz="quarter" idx="11"/>
          </p:nvPr>
        </p:nvSpPr>
        <p:spPr/>
        <p:txBody>
          <a:bodyPr/>
          <a:lstStyle/>
          <a:p>
            <a:r>
              <a:rPr lang="en-US" dirty="0" smtClean="0"/>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fld>
            <a:endParaRPr lang="en-US"/>
          </a:p>
        </p:txBody>
      </p:sp>
      <p:sp>
        <p:nvSpPr>
          <p:cNvPr id="6" name="Footer Placeholder 5"/>
          <p:cNvSpPr>
            <a:spLocks noGrp="1"/>
          </p:cNvSpPr>
          <p:nvPr>
            <p:ph type="ftr" sz="quarter" idx="11"/>
          </p:nvPr>
        </p:nvSpPr>
        <p:spPr/>
        <p:txBody>
          <a:bodyPr/>
          <a:lstStyle/>
          <a:p>
            <a:r>
              <a:rPr lang="en-US" dirty="0" smtClean="0"/>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fld>
            <a:endParaRPr lang="en-US"/>
          </a:p>
        </p:txBody>
      </p:sp>
      <p:sp>
        <p:nvSpPr>
          <p:cNvPr id="8" name="Footer Placeholder 7"/>
          <p:cNvSpPr>
            <a:spLocks noGrp="1"/>
          </p:cNvSpPr>
          <p:nvPr>
            <p:ph type="ftr" sz="quarter" idx="11"/>
          </p:nvPr>
        </p:nvSpPr>
        <p:spPr/>
        <p:txBody>
          <a:bodyPr/>
          <a:lstStyle/>
          <a:p>
            <a:r>
              <a:rPr lang="en-US" dirty="0" smtClean="0"/>
              <a:t>Add a footer</a:t>
            </a:r>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55660E0-FA77-4473-A859-74127B089143}" type="datetime1">
              <a:rPr lang="en-US" smtClean="0"/>
            </a:fld>
            <a:endParaRPr lang="en-US"/>
          </a:p>
        </p:txBody>
      </p:sp>
      <p:sp>
        <p:nvSpPr>
          <p:cNvPr id="4" name="Footer Placeholder 3"/>
          <p:cNvSpPr>
            <a:spLocks noGrp="1"/>
          </p:cNvSpPr>
          <p:nvPr>
            <p:ph type="ftr" sz="quarter" idx="11"/>
          </p:nvPr>
        </p:nvSpPr>
        <p:spPr/>
        <p:txBody>
          <a:bodyPr/>
          <a:lstStyle/>
          <a:p>
            <a:r>
              <a:rPr lang="en-US" dirty="0" smtClean="0"/>
              <a:t>Add a footer</a:t>
            </a:r>
            <a:endParaRPr lang="en-US" dirty="0"/>
          </a:p>
        </p:txBody>
      </p:sp>
      <p:sp>
        <p:nvSpPr>
          <p:cNvPr id="5" name="Slide Number Placeholder 4"/>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fld>
            <a:endParaRPr lang="en-US"/>
          </a:p>
        </p:txBody>
      </p:sp>
      <p:sp>
        <p:nvSpPr>
          <p:cNvPr id="3" name="Footer Placeholder 2"/>
          <p:cNvSpPr>
            <a:spLocks noGrp="1"/>
          </p:cNvSpPr>
          <p:nvPr>
            <p:ph type="ftr" sz="quarter" idx="11"/>
          </p:nvPr>
        </p:nvSpPr>
        <p:spPr/>
        <p:txBody>
          <a:bodyPr/>
          <a:lstStyle/>
          <a:p>
            <a:r>
              <a:rPr lang="en-US" dirty="0" smtClean="0"/>
              <a:t>Add a footer</a:t>
            </a:r>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endParaRPr kumimoji="0" lang="en-US" smtClean="0"/>
          </a:p>
        </p:txBody>
      </p:sp>
      <p:sp>
        <p:nvSpPr>
          <p:cNvPr id="5" name="Date Placeholder 4"/>
          <p:cNvSpPr>
            <a:spLocks noGrp="1"/>
          </p:cNvSpPr>
          <p:nvPr>
            <p:ph type="dt" sz="half" idx="10"/>
          </p:nvPr>
        </p:nvSpPr>
        <p:spPr/>
        <p:txBody>
          <a:bodyPr/>
          <a:lstStyle/>
          <a:p>
            <a:fld id="{B5197C5C-1CD1-417D-A89C-14747F5222C7}" type="datetime1">
              <a:rPr lang="en-US" smtClean="0"/>
            </a:fld>
            <a:endParaRPr lang="en-US"/>
          </a:p>
        </p:txBody>
      </p:sp>
      <p:sp>
        <p:nvSpPr>
          <p:cNvPr id="6" name="Footer Placeholder 5"/>
          <p:cNvSpPr>
            <a:spLocks noGrp="1"/>
          </p:cNvSpPr>
          <p:nvPr>
            <p:ph type="ftr" sz="quarter" idx="11"/>
          </p:nvPr>
        </p:nvSpPr>
        <p:spPr/>
        <p:txBody>
          <a:bodyPr/>
          <a:lstStyle/>
          <a:p>
            <a:r>
              <a:rPr lang="en-US" dirty="0" smtClean="0"/>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endParaRPr kumimoji="0" lang="en-US" smtClean="0"/>
          </a:p>
        </p:txBody>
      </p:sp>
      <p:sp>
        <p:nvSpPr>
          <p:cNvPr id="5" name="Date Placeholder 4"/>
          <p:cNvSpPr>
            <a:spLocks noGrp="1"/>
          </p:cNvSpPr>
          <p:nvPr>
            <p:ph type="dt" sz="half" idx="10"/>
          </p:nvPr>
        </p:nvSpPr>
        <p:spPr/>
        <p:txBody>
          <a:bodyPr/>
          <a:lstStyle/>
          <a:p>
            <a:fld id="{1359EFBB-CFA1-4AA8-9123-F0B52DBD84FE}" type="datetime1">
              <a:rPr lang="en-US" smtClean="0"/>
            </a:fld>
            <a:endParaRPr lang="en-US"/>
          </a:p>
        </p:txBody>
      </p:sp>
      <p:sp>
        <p:nvSpPr>
          <p:cNvPr id="6" name="Footer Placeholder 5"/>
          <p:cNvSpPr>
            <a:spLocks noGrp="1"/>
          </p:cNvSpPr>
          <p:nvPr>
            <p:ph type="ftr" sz="quarter" idx="11"/>
          </p:nvPr>
        </p:nvSpPr>
        <p:spPr/>
        <p:txBody>
          <a:bodyPr/>
          <a:lstStyle/>
          <a:p>
            <a:r>
              <a:rPr lang="en-US" dirty="0" smtClean="0"/>
              <a:t>Add a footer</a:t>
            </a:r>
            <a:endParaRPr lang="en-US" dirty="0"/>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fld>
            <a:endParaRPr lang="en-US"/>
          </a:p>
        </p:txBody>
      </p:sp>
      <p:sp>
        <p:nvSpPr>
          <p:cNvPr id="10" name="Freeform 9"/>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fld>
            <a:endParaRPr lang="en-US"/>
          </a:p>
        </p:txBody>
      </p:sp>
      <p:sp>
        <p:nvSpPr>
          <p:cNvPr id="5" name="Footer Placeholder 4"/>
          <p:cNvSpPr>
            <a:spLocks noGrp="1"/>
          </p:cNvSpPr>
          <p:nvPr>
            <p:ph type="ftr" sz="quarter" idx="11"/>
          </p:nvPr>
        </p:nvSpPr>
        <p:spPr/>
        <p:txBody>
          <a:bodyPr/>
          <a:lstStyle/>
          <a:p>
            <a:r>
              <a:rPr lang="en-US" dirty="0" smtClean="0"/>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fld>
            <a:endParaRPr lang="en-US"/>
          </a:p>
        </p:txBody>
      </p:sp>
      <p:sp>
        <p:nvSpPr>
          <p:cNvPr id="5" name="Footer Placeholder 4"/>
          <p:cNvSpPr>
            <a:spLocks noGrp="1"/>
          </p:cNvSpPr>
          <p:nvPr>
            <p:ph type="ftr" sz="quarter" idx="11"/>
          </p:nvPr>
        </p:nvSpPr>
        <p:spPr/>
        <p:txBody>
          <a:bodyPr/>
          <a:lstStyle/>
          <a:p>
            <a:r>
              <a:rPr lang="en-US" dirty="0" smtClean="0"/>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endParaRPr kumimoji="0" lang="en-US" smtClean="0"/>
          </a:p>
          <a:p>
            <a:pPr lvl="1" eaLnBrk="1" latinLnBrk="0" hangingPunct="1"/>
            <a:r>
              <a:rPr kumimoji="0" lang="en-US" smtClean="0"/>
              <a:t>Second level</a:t>
            </a:r>
            <a:endParaRPr kumimoji="0" lang="en-US" smtClean="0"/>
          </a:p>
          <a:p>
            <a:pPr lvl="2" eaLnBrk="1" latinLnBrk="0" hangingPunct="1"/>
            <a:r>
              <a:rPr kumimoji="0" lang="en-US" smtClean="0"/>
              <a:t>Third level</a:t>
            </a:r>
            <a:endParaRPr kumimoji="0" lang="en-US" smtClean="0"/>
          </a:p>
          <a:p>
            <a:pPr lvl="3" eaLnBrk="1" latinLnBrk="0" hangingPunct="1"/>
            <a:r>
              <a:rPr kumimoji="0" lang="en-US" smtClean="0"/>
              <a:t>Fourth level</a:t>
            </a:r>
            <a:endParaRPr kumimoji="0" lang="en-US" smtClean="0"/>
          </a:p>
          <a:p>
            <a:pPr lvl="4" eaLnBrk="1" latinLnBrk="0" hangingPunct="1"/>
            <a:r>
              <a:rPr kumimoji="0" lang="en-US" smtClean="0"/>
              <a:t>Fifth level</a:t>
            </a:r>
            <a:endParaRPr kumimoji="0" lang="en-US" dirty="0" smtClean="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smtClean="0"/>
              <a:t>Add a footer</a:t>
            </a:r>
            <a:endParaRPr lang="en-US" dirty="0"/>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panose="05020102010507070707"/>
        <a:buChar char=""/>
        <a:defRPr kumimoji="0" sz="2600" kern="1200">
          <a:solidFill>
            <a:schemeClr val="tx1"/>
          </a:solidFill>
          <a:latin typeface="+mn-lt"/>
          <a:ea typeface="+mn-ea"/>
          <a:cs typeface="+mn-cs"/>
        </a:defRPr>
      </a:lvl1pPr>
      <a:lvl2pPr marL="640080" indent="-247015" algn="l" rtl="0" eaLnBrk="1" latinLnBrk="0" hangingPunct="1">
        <a:spcBef>
          <a:spcPct val="20000"/>
        </a:spcBef>
        <a:buClr>
          <a:schemeClr val="accent1">
            <a:lumMod val="50000"/>
          </a:schemeClr>
        </a:buClr>
        <a:buSzPct val="85000"/>
        <a:buFont typeface="Wingdings 2" panose="05020102010507070707"/>
        <a:buChar char=""/>
        <a:defRPr kumimoji="0" sz="2400" kern="1200">
          <a:solidFill>
            <a:schemeClr val="tx1"/>
          </a:solidFill>
          <a:latin typeface="+mn-lt"/>
          <a:ea typeface="+mn-ea"/>
          <a:cs typeface="+mn-cs"/>
        </a:defRPr>
      </a:lvl2pPr>
      <a:lvl3pPr marL="914400" indent="-247015" algn="l" rtl="0" eaLnBrk="1" latinLnBrk="0" hangingPunct="1">
        <a:spcBef>
          <a:spcPct val="20000"/>
        </a:spcBef>
        <a:buClr>
          <a:schemeClr val="accent2">
            <a:lumMod val="50000"/>
          </a:schemeClr>
        </a:buClr>
        <a:buSzPct val="70000"/>
        <a:buFont typeface="Wingdings 2" panose="05020102010507070707"/>
        <a:buChar char=""/>
        <a:defRPr kumimoji="0" sz="2100" kern="1200">
          <a:solidFill>
            <a:schemeClr val="tx1"/>
          </a:solidFill>
          <a:latin typeface="+mn-lt"/>
          <a:ea typeface="+mn-ea"/>
          <a:cs typeface="+mn-cs"/>
        </a:defRPr>
      </a:lvl3pPr>
      <a:lvl4pPr marL="1188720" indent="-210185" algn="l" rtl="0" eaLnBrk="1" latinLnBrk="0" hangingPunct="1">
        <a:spcBef>
          <a:spcPct val="20000"/>
        </a:spcBef>
        <a:buClr>
          <a:schemeClr val="accent3">
            <a:lumMod val="50000"/>
          </a:schemeClr>
        </a:buClr>
        <a:buSzPct val="65000"/>
        <a:buFont typeface="Wingdings 2" panose="05020102010507070707"/>
        <a:buChar char=""/>
        <a:defRPr kumimoji="0" sz="2000" kern="1200">
          <a:solidFill>
            <a:schemeClr val="tx1"/>
          </a:solidFill>
          <a:latin typeface="+mn-lt"/>
          <a:ea typeface="+mn-ea"/>
          <a:cs typeface="+mn-cs"/>
        </a:defRPr>
      </a:lvl4pPr>
      <a:lvl5pPr marL="1463040" indent="-210185" algn="l" rtl="0" eaLnBrk="1" latinLnBrk="0" hangingPunct="1">
        <a:spcBef>
          <a:spcPct val="20000"/>
        </a:spcBef>
        <a:buClr>
          <a:schemeClr val="accent4">
            <a:lumMod val="75000"/>
          </a:schemeClr>
        </a:buClr>
        <a:buSzPct val="65000"/>
        <a:buFont typeface="Wingdings 2" panose="05020102010507070707"/>
        <a:buChar char=""/>
        <a:defRPr kumimoji="0" sz="2000" kern="1200">
          <a:solidFill>
            <a:schemeClr val="tx1"/>
          </a:solidFill>
          <a:latin typeface="+mn-lt"/>
          <a:ea typeface="+mn-ea"/>
          <a:cs typeface="+mn-cs"/>
        </a:defRPr>
      </a:lvl5pPr>
      <a:lvl6pPr marL="1737360" indent="-210185" algn="l" rtl="0" eaLnBrk="1" latinLnBrk="0" hangingPunct="1">
        <a:spcBef>
          <a:spcPct val="20000"/>
        </a:spcBef>
        <a:buClr>
          <a:schemeClr val="accent5">
            <a:lumMod val="50000"/>
          </a:schemeClr>
        </a:buClr>
        <a:buSzPct val="80000"/>
        <a:buFont typeface="Wingdings 2" panose="05020102010507070707"/>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panose="05020102010507070707"/>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txBox="1"/>
          <p:nvPr/>
        </p:nvSpPr>
        <p:spPr>
          <a:xfrm>
            <a:off x="674282" y="4716054"/>
            <a:ext cx="10972800" cy="1143000"/>
          </a:xfrm>
          <a:prstGeom prst="rect">
            <a:avLst/>
          </a:prstGeom>
          <a:ln>
            <a:noFill/>
          </a:ln>
        </p:spPr>
        <p:txBody>
          <a:bodyPr vert="horz" lIns="0" tIns="0" rIns="18288" bIns="0" anchor="b">
            <a:no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tx2"/>
                </a:solidFill>
                <a:effectLst/>
                <a:latin typeface="+mj-lt"/>
                <a:ea typeface="+mj-ea"/>
                <a:cs typeface="+mj-cs"/>
              </a:defRPr>
            </a:lvl1pPr>
          </a:lstStyle>
          <a:p>
            <a:pPr algn="ctr" rtl="1">
              <a:lnSpc>
                <a:spcPct val="150000"/>
              </a:lnSpc>
            </a:pPr>
            <a:r>
              <a:rPr lang="ar-IQ" sz="4800" dirty="0" smtClean="0">
                <a:solidFill>
                  <a:schemeClr val="tx1"/>
                </a:solidFill>
                <a:latin typeface="Arial" panose="020B0604020202020204" pitchFamily="34" charset="0"/>
                <a:cs typeface="Arial" panose="020B0604020202020204" pitchFamily="34" charset="0"/>
              </a:rPr>
              <a:t>الفصل الرابع</a:t>
            </a:r>
            <a:endParaRPr lang="ar-IQ" sz="4800" dirty="0" smtClean="0">
              <a:solidFill>
                <a:schemeClr val="tx1"/>
              </a:solidFill>
              <a:latin typeface="Arial" panose="020B0604020202020204" pitchFamily="34" charset="0"/>
              <a:cs typeface="Arial" panose="020B0604020202020204" pitchFamily="34" charset="0"/>
            </a:endParaRPr>
          </a:p>
          <a:p>
            <a:pPr algn="ctr" rtl="1">
              <a:lnSpc>
                <a:spcPct val="150000"/>
              </a:lnSpc>
            </a:pPr>
            <a:r>
              <a:rPr lang="ar-IQ" sz="4800" dirty="0">
                <a:cs typeface="Akhbar MT" pitchFamily="2" charset="-78"/>
              </a:rPr>
              <a:t>جرائم المقابر الجماعية</a:t>
            </a:r>
            <a:endParaRPr lang="ar-IQ" sz="4800" dirty="0">
              <a:cs typeface="Akhbar MT" pitchFamily="2" charset="-78"/>
            </a:endParaRPr>
          </a:p>
          <a:p>
            <a:pPr algn="ctr" rtl="1">
              <a:lnSpc>
                <a:spcPct val="150000"/>
              </a:lnSpc>
            </a:pPr>
            <a:r>
              <a:rPr lang="ar-IQ" sz="4800" dirty="0">
                <a:solidFill>
                  <a:schemeClr val="tx1"/>
                </a:solidFill>
                <a:latin typeface="Arial" panose="020B0604020202020204" pitchFamily="34" charset="0"/>
                <a:cs typeface="Arial" panose="020B0604020202020204" pitchFamily="34" charset="0"/>
              </a:rPr>
              <a:t>م.د تمارا كاظم الاسدي</a:t>
            </a:r>
            <a:endParaRPr lang="ar-IQ" sz="4800" dirty="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3985" y="1372618"/>
            <a:ext cx="11611992" cy="4167047"/>
          </a:xfrm>
        </p:spPr>
        <p:txBody>
          <a:bodyPr>
            <a:noAutofit/>
          </a:bodyPr>
          <a:lstStyle/>
          <a:p>
            <a:pPr marL="0" indent="0" algn="ctr" rtl="1">
              <a:buNone/>
            </a:pPr>
            <a:r>
              <a:rPr lang="ar-IQ" sz="4000" b="1" dirty="0" smtClean="0"/>
              <a:t>المحاور</a:t>
            </a:r>
            <a:endParaRPr lang="ar-IQ" sz="4000" b="1" dirty="0" smtClean="0"/>
          </a:p>
          <a:p>
            <a:pPr algn="r" rtl="1">
              <a:buFontTx/>
              <a:buChar char="-"/>
            </a:pPr>
            <a:r>
              <a:rPr lang="ar-IQ" sz="4000" b="1" dirty="0" smtClean="0"/>
              <a:t>جرائم </a:t>
            </a:r>
            <a:r>
              <a:rPr lang="ar-IQ" sz="4000" b="1" dirty="0"/>
              <a:t>المقابر الجماعية</a:t>
            </a:r>
            <a:endParaRPr lang="ar-IQ" sz="4000" b="1" dirty="0"/>
          </a:p>
          <a:p>
            <a:pPr algn="r" rtl="1">
              <a:buFontTx/>
              <a:buChar char="-"/>
            </a:pPr>
            <a:r>
              <a:rPr lang="ar-IQ" sz="4000" b="1" dirty="0"/>
              <a:t>مفهوم المقابر الجماعية</a:t>
            </a:r>
            <a:endParaRPr lang="ar-IQ" sz="4000" b="1" dirty="0"/>
          </a:p>
          <a:p>
            <a:pPr algn="r" rtl="1">
              <a:buFontTx/>
              <a:buChar char="-"/>
            </a:pPr>
            <a:r>
              <a:rPr lang="ar-IQ" sz="4000" b="1" dirty="0"/>
              <a:t>احداث المقابر الجماعية</a:t>
            </a:r>
            <a:endParaRPr lang="ar-IQ" sz="4000" b="1" dirty="0"/>
          </a:p>
          <a:p>
            <a:pPr marL="541655" indent="0" algn="r" rtl="1">
              <a:buNone/>
            </a:pPr>
            <a:endParaRPr lang="ar-IQ" sz="4000" dirty="0" smtClean="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xfrm>
            <a:off x="266331" y="866591"/>
            <a:ext cx="11816179" cy="5232369"/>
          </a:xfrm>
        </p:spPr>
        <p:txBody>
          <a:bodyPr>
            <a:noAutofit/>
          </a:bodyPr>
          <a:lstStyle/>
          <a:p>
            <a:pPr marL="285750" lvl="0" indent="-285750" algn="justLow" defTabSz="457200" rtl="1">
              <a:spcAft>
                <a:spcPts val="600"/>
              </a:spcAft>
              <a:buClr>
                <a:srgbClr val="AB946B"/>
              </a:buClr>
              <a:buSzPct val="115000"/>
              <a:buNone/>
            </a:pPr>
            <a:r>
              <a:rPr lang="ar-IQ" sz="3200" dirty="0">
                <a:solidFill>
                  <a:prstClr val="black">
                    <a:lumMod val="85000"/>
                    <a:lumOff val="15000"/>
                  </a:prstClr>
                </a:solidFill>
                <a:latin typeface="Garamond" panose="02020404030301010803"/>
                <a:cs typeface="Arial" panose="020B0604020202020204"/>
              </a:rPr>
              <a:t>تعد المقابر الجماعية أحد أبرز وجوه جرائم الإبادة الجماعية التي ارتكبها النظام البعثي ضد أبناء العراق من الشيعة والكرد والتركمان مع جرائمه الأخرى، وقد اشتملت على أفظع الانتهاكات التي تتنافى مع القوانين والأعراف الدولية وقوانين حقوق الإنسان كما سبق ذكرها، فقد سخر البعثيون كل إمكاناتهم من أجل إخفاء جرائمهم عن المجتمع الدولي عبر إخفاء ضحاياه في المقابر الجماعية التي كشف عن المئات منها بعد سقوط نظام البعث في عام ۲۰۰۳م، بطريقة عشوائية من قبل ذوي الضحايا.</a:t>
            </a:r>
            <a:endParaRPr lang="ar-IQ" sz="3200" dirty="0">
              <a:solidFill>
                <a:prstClr val="black">
                  <a:lumMod val="85000"/>
                  <a:lumOff val="15000"/>
                </a:prstClr>
              </a:solidFill>
              <a:latin typeface="Garamond" panose="02020404030301010803"/>
              <a:cs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idx="1"/>
          </p:nvPr>
        </p:nvSpPr>
        <p:spPr>
          <a:xfrm>
            <a:off x="319596" y="1154096"/>
            <a:ext cx="11727402" cy="4554243"/>
          </a:xfrm>
        </p:spPr>
        <p:txBody>
          <a:bodyPr>
            <a:noAutofit/>
          </a:bodyPr>
          <a:lstStyle/>
          <a:p>
            <a:pPr marL="541655" indent="0" algn="just" rtl="1">
              <a:buNone/>
            </a:pPr>
            <a:r>
              <a:rPr lang="ar-IQ" sz="4400" b="1" dirty="0" smtClean="0">
                <a:solidFill>
                  <a:srgbClr val="FF0000"/>
                </a:solidFill>
                <a:latin typeface="Arial" panose="020B0604020202020204" pitchFamily="34" charset="0"/>
                <a:cs typeface="Arial" panose="020B0604020202020204" pitchFamily="34" charset="0"/>
              </a:rPr>
              <a:t>ما هي المقابر الجماعية؟</a:t>
            </a:r>
            <a:endParaRPr lang="ar-IQ" sz="4400" b="1" dirty="0" smtClean="0">
              <a:solidFill>
                <a:srgbClr val="FF0000"/>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a:xfrm>
            <a:off x="337351" y="1065320"/>
            <a:ext cx="11665257" cy="4554243"/>
          </a:xfrm>
        </p:spPr>
        <p:txBody>
          <a:bodyPr>
            <a:noAutofit/>
          </a:bodyPr>
          <a:lstStyle/>
          <a:p>
            <a:pPr marL="541655" indent="0" algn="justLow" rtl="1">
              <a:buNone/>
            </a:pPr>
            <a:r>
              <a:rPr lang="ar-IQ" sz="3200" dirty="0">
                <a:latin typeface="Arial" panose="020B0604020202020204" pitchFamily="34" charset="0"/>
                <a:cs typeface="Arial" panose="020B0604020202020204" pitchFamily="34" charset="0"/>
              </a:rPr>
              <a:t>المقابر الجماعية </a:t>
            </a:r>
            <a:r>
              <a:rPr lang="ar-IQ" sz="3200" dirty="0" smtClean="0">
                <a:latin typeface="Arial" panose="020B0604020202020204" pitchFamily="34" charset="0"/>
                <a:cs typeface="Arial" panose="020B0604020202020204" pitchFamily="34" charset="0"/>
              </a:rPr>
              <a:t>: هي </a:t>
            </a:r>
            <a:r>
              <a:rPr lang="ar-IQ" sz="3200" dirty="0">
                <a:latin typeface="Arial" panose="020B0604020202020204" pitchFamily="34" charset="0"/>
                <a:cs typeface="Arial" panose="020B0604020202020204" pitchFamily="34" charset="0"/>
              </a:rPr>
              <a:t>الأرض أو المكان الذي يضم رفات أكثر من ضحية تم دفنهم أو اخفاؤهم على نحو ثابت دون اتباع الأحكام الشرعية والقيم الإنسانية الواجب مراعاتها عند دفن الموتى وبطريقة يكون القصد منها إخفاء معالم جريمة إبادة جماعية يقوم بها فرد أو حكومة أو جماعة وتشكل انتهاكاً لحقوق الإنسان ، وعرف خبراء الطب الشرعي المقبرة الجماعية بأنها موقع يحتوي على رفات ضحيتين أو أكثر من الضحايا تم قتلهم وانتهاك </a:t>
            </a:r>
            <a:r>
              <a:rPr lang="ar-IQ" sz="3200" dirty="0" smtClean="0">
                <a:latin typeface="Arial" panose="020B0604020202020204" pitchFamily="34" charset="0"/>
                <a:cs typeface="Arial" panose="020B0604020202020204" pitchFamily="34" charset="0"/>
              </a:rPr>
              <a:t>حقوقهم.</a:t>
            </a:r>
            <a:endParaRPr lang="ar-IQ" sz="3200" dirty="0" smtClean="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a:xfrm>
            <a:off x="301842" y="1124043"/>
            <a:ext cx="11816179" cy="5232369"/>
          </a:xfrm>
        </p:spPr>
        <p:txBody>
          <a:bodyPr>
            <a:noAutofit/>
          </a:bodyPr>
          <a:lstStyle/>
          <a:p>
            <a:pPr marL="541655" indent="0" algn="ctr" rtl="1">
              <a:buNone/>
            </a:pPr>
            <a:r>
              <a:rPr lang="ar-IQ" sz="5400" b="1" dirty="0" smtClean="0">
                <a:solidFill>
                  <a:srgbClr val="0000FF"/>
                </a:solidFill>
                <a:latin typeface="Arial" panose="020B0604020202020204" pitchFamily="34" charset="0"/>
                <a:cs typeface="Arial" panose="020B0604020202020204" pitchFamily="34" charset="0"/>
              </a:rPr>
              <a:t>احداث المقابر الجماعية</a:t>
            </a:r>
            <a:endParaRPr lang="ar-IQ" sz="5400" b="1" dirty="0">
              <a:solidFill>
                <a:srgbClr val="0000FF"/>
              </a:solidFill>
              <a:latin typeface="Arial" panose="020B0604020202020204" pitchFamily="34" charset="0"/>
              <a:cs typeface="Arial" panose="020B0604020202020204" pitchFamily="34" charset="0"/>
            </a:endParaRPr>
          </a:p>
          <a:p>
            <a:pPr marL="541655" indent="0" algn="just" rtl="1">
              <a:buNone/>
            </a:pPr>
            <a:r>
              <a:rPr lang="ar-IQ" sz="5400" b="1" dirty="0" smtClean="0">
                <a:solidFill>
                  <a:srgbClr val="0000FF"/>
                </a:solidFill>
                <a:latin typeface="Arial" panose="020B0604020202020204" pitchFamily="34" charset="0"/>
                <a:cs typeface="Arial" panose="020B0604020202020204" pitchFamily="34" charset="0"/>
              </a:rPr>
              <a:t>1- احداث عام 1963:</a:t>
            </a:r>
            <a:endParaRPr lang="ar-IQ" sz="5400" b="1" dirty="0" smtClean="0">
              <a:solidFill>
                <a:srgbClr val="0000FF"/>
              </a:solidFill>
              <a:latin typeface="Arial" panose="020B0604020202020204" pitchFamily="34" charset="0"/>
              <a:cs typeface="Arial" panose="020B0604020202020204" pitchFamily="34" charset="0"/>
            </a:endParaRPr>
          </a:p>
          <a:p>
            <a:pPr marL="541655" indent="0" algn="just" rtl="1">
              <a:buNone/>
            </a:pPr>
            <a:r>
              <a:rPr lang="ar-IQ" sz="3200" b="1" dirty="0" smtClean="0">
                <a:latin typeface="Arial" panose="020B0604020202020204" pitchFamily="34" charset="0"/>
                <a:cs typeface="Arial" panose="020B0604020202020204" pitchFamily="34" charset="0"/>
              </a:rPr>
              <a:t>في عام 1963 جرى انقلاب قام به عبد السلام عارف لإقصاء البعثيين من الحكم، أدت هذه الاحداث سبباً في مقابر جماعية في محافظتي بغداد والسليمانية هما مقبرة خلكان ومقبرة </a:t>
            </a:r>
            <a:r>
              <a:rPr lang="ar-IQ" sz="3200" b="1" dirty="0" err="1" smtClean="0">
                <a:latin typeface="Arial" panose="020B0604020202020204" pitchFamily="34" charset="0"/>
                <a:cs typeface="Arial" panose="020B0604020202020204" pitchFamily="34" charset="0"/>
              </a:rPr>
              <a:t>الباوية</a:t>
            </a:r>
            <a:r>
              <a:rPr lang="ar-IQ" sz="3200" b="1" dirty="0" smtClean="0">
                <a:latin typeface="Arial" panose="020B0604020202020204" pitchFamily="34" charset="0"/>
                <a:cs typeface="Arial" panose="020B0604020202020204" pitchFamily="34" charset="0"/>
              </a:rPr>
              <a:t>، ولم يتم التعرف على اعداد الضحايا.</a:t>
            </a:r>
            <a:endParaRPr lang="ar-IQ" sz="3200" b="1" dirty="0" smtClean="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a:xfrm>
            <a:off x="375821" y="1417006"/>
            <a:ext cx="11816179" cy="5232369"/>
          </a:xfrm>
        </p:spPr>
        <p:txBody>
          <a:bodyPr>
            <a:noAutofit/>
          </a:bodyPr>
          <a:lstStyle/>
          <a:p>
            <a:pPr marL="541655" indent="0" algn="just" rtl="1">
              <a:buNone/>
            </a:pPr>
            <a:r>
              <a:rPr lang="ar-IQ" sz="3600" b="1" dirty="0">
                <a:latin typeface="Arial" panose="020B0604020202020204" pitchFamily="34" charset="0"/>
                <a:cs typeface="Arial" panose="020B0604020202020204" pitchFamily="34" charset="0"/>
              </a:rPr>
              <a:t>2- </a:t>
            </a:r>
            <a:r>
              <a:rPr lang="ar-IQ" sz="3600" b="1" dirty="0">
                <a:solidFill>
                  <a:srgbClr val="0000FF"/>
                </a:solidFill>
                <a:latin typeface="Arial" panose="020B0604020202020204" pitchFamily="34" charset="0"/>
                <a:cs typeface="Arial" panose="020B0604020202020204" pitchFamily="34" charset="0"/>
              </a:rPr>
              <a:t>الاحداث</a:t>
            </a:r>
            <a:r>
              <a:rPr lang="ar-IQ" sz="3600" b="1" dirty="0">
                <a:latin typeface="Arial" panose="020B0604020202020204" pitchFamily="34" charset="0"/>
                <a:cs typeface="Arial" panose="020B0604020202020204" pitchFamily="34" charset="0"/>
              </a:rPr>
              <a:t> </a:t>
            </a:r>
            <a:r>
              <a:rPr lang="ar-IQ" sz="3600" b="1" dirty="0">
                <a:solidFill>
                  <a:srgbClr val="0000FF"/>
                </a:solidFill>
                <a:latin typeface="Arial" panose="020B0604020202020204" pitchFamily="34" charset="0"/>
                <a:cs typeface="Arial" panose="020B0604020202020204" pitchFamily="34" charset="0"/>
              </a:rPr>
              <a:t>الممتدة</a:t>
            </a:r>
            <a:r>
              <a:rPr lang="ar-IQ" sz="3600" b="1" dirty="0">
                <a:latin typeface="Arial" panose="020B0604020202020204" pitchFamily="34" charset="0"/>
                <a:cs typeface="Arial" panose="020B0604020202020204" pitchFamily="34" charset="0"/>
              </a:rPr>
              <a:t> </a:t>
            </a:r>
            <a:r>
              <a:rPr lang="ar-IQ" sz="3600" b="1" dirty="0">
                <a:solidFill>
                  <a:srgbClr val="0000FF"/>
                </a:solidFill>
                <a:latin typeface="Arial" panose="020B0604020202020204" pitchFamily="34" charset="0"/>
                <a:cs typeface="Arial" panose="020B0604020202020204" pitchFamily="34" charset="0"/>
              </a:rPr>
              <a:t>من</a:t>
            </a:r>
            <a:r>
              <a:rPr lang="ar-IQ" sz="3600" b="1" dirty="0">
                <a:latin typeface="Arial" panose="020B0604020202020204" pitchFamily="34" charset="0"/>
                <a:cs typeface="Arial" panose="020B0604020202020204" pitchFamily="34" charset="0"/>
              </a:rPr>
              <a:t> </a:t>
            </a:r>
            <a:r>
              <a:rPr lang="ar-IQ" sz="3600" b="1" dirty="0">
                <a:solidFill>
                  <a:srgbClr val="0000FF"/>
                </a:solidFill>
                <a:latin typeface="Arial" panose="020B0604020202020204" pitchFamily="34" charset="0"/>
                <a:cs typeface="Arial" panose="020B0604020202020204" pitchFamily="34" charset="0"/>
              </a:rPr>
              <a:t>عام</a:t>
            </a:r>
            <a:r>
              <a:rPr lang="ar-IQ" sz="3600" b="1" dirty="0">
                <a:latin typeface="Arial" panose="020B0604020202020204" pitchFamily="34" charset="0"/>
                <a:cs typeface="Arial" panose="020B0604020202020204" pitchFamily="34" charset="0"/>
              </a:rPr>
              <a:t> </a:t>
            </a:r>
            <a:r>
              <a:rPr lang="ar-IQ" sz="3600" b="1" dirty="0">
                <a:solidFill>
                  <a:srgbClr val="0000FF"/>
                </a:solidFill>
                <a:latin typeface="Arial" panose="020B0604020202020204" pitchFamily="34" charset="0"/>
                <a:cs typeface="Arial" panose="020B0604020202020204" pitchFamily="34" charset="0"/>
              </a:rPr>
              <a:t>1979</a:t>
            </a:r>
            <a:r>
              <a:rPr lang="ar-IQ" sz="3600" b="1" dirty="0">
                <a:latin typeface="Arial" panose="020B0604020202020204" pitchFamily="34" charset="0"/>
                <a:cs typeface="Arial" panose="020B0604020202020204" pitchFamily="34" charset="0"/>
              </a:rPr>
              <a:t> </a:t>
            </a:r>
            <a:r>
              <a:rPr lang="ar-IQ" sz="3600" b="1" dirty="0">
                <a:solidFill>
                  <a:srgbClr val="0000FF"/>
                </a:solidFill>
                <a:latin typeface="Arial" panose="020B0604020202020204" pitchFamily="34" charset="0"/>
                <a:cs typeface="Arial" panose="020B0604020202020204" pitchFamily="34" charset="0"/>
              </a:rPr>
              <a:t>حتى</a:t>
            </a:r>
            <a:r>
              <a:rPr lang="ar-IQ" sz="3600" b="1" dirty="0">
                <a:latin typeface="Arial" panose="020B0604020202020204" pitchFamily="34" charset="0"/>
                <a:cs typeface="Arial" panose="020B0604020202020204" pitchFamily="34" charset="0"/>
              </a:rPr>
              <a:t> </a:t>
            </a:r>
            <a:r>
              <a:rPr lang="ar-IQ" sz="3600" b="1" dirty="0">
                <a:solidFill>
                  <a:srgbClr val="0000FF"/>
                </a:solidFill>
                <a:latin typeface="Arial" panose="020B0604020202020204" pitchFamily="34" charset="0"/>
                <a:cs typeface="Arial" panose="020B0604020202020204" pitchFamily="34" charset="0"/>
              </a:rPr>
              <a:t>عام</a:t>
            </a:r>
            <a:r>
              <a:rPr lang="ar-IQ" sz="3600" b="1" dirty="0">
                <a:latin typeface="Arial" panose="020B0604020202020204" pitchFamily="34" charset="0"/>
                <a:cs typeface="Arial" panose="020B0604020202020204" pitchFamily="34" charset="0"/>
              </a:rPr>
              <a:t> </a:t>
            </a:r>
            <a:r>
              <a:rPr lang="ar-IQ" sz="3600" b="1" dirty="0">
                <a:solidFill>
                  <a:srgbClr val="0000FF"/>
                </a:solidFill>
                <a:latin typeface="Arial" panose="020B0604020202020204" pitchFamily="34" charset="0"/>
                <a:cs typeface="Arial" panose="020B0604020202020204" pitchFamily="34" charset="0"/>
              </a:rPr>
              <a:t>2003</a:t>
            </a:r>
            <a:r>
              <a:rPr lang="ar-IQ" sz="3600" b="1" dirty="0">
                <a:latin typeface="Arial" panose="020B0604020202020204" pitchFamily="34" charset="0"/>
                <a:cs typeface="Arial" panose="020B0604020202020204" pitchFamily="34" charset="0"/>
              </a:rPr>
              <a:t>:</a:t>
            </a:r>
            <a:endParaRPr lang="ar-IQ" sz="3600" b="1" dirty="0">
              <a:latin typeface="Arial" panose="020B0604020202020204" pitchFamily="34" charset="0"/>
              <a:cs typeface="Arial" panose="020B0604020202020204" pitchFamily="34" charset="0"/>
            </a:endParaRPr>
          </a:p>
          <a:p>
            <a:pPr marL="541655" indent="0" algn="just" rtl="1">
              <a:buNone/>
            </a:pPr>
            <a:r>
              <a:rPr lang="ar-IQ" sz="2800" b="1" dirty="0">
                <a:latin typeface="Arial" panose="020B0604020202020204" pitchFamily="34" charset="0"/>
                <a:cs typeface="Arial" panose="020B0604020202020204" pitchFamily="34" charset="0"/>
              </a:rPr>
              <a:t>وهي احداث :</a:t>
            </a:r>
            <a:endParaRPr lang="ar-IQ" sz="2800" b="1" dirty="0">
              <a:latin typeface="Arial" panose="020B0604020202020204" pitchFamily="34" charset="0"/>
              <a:cs typeface="Arial" panose="020B0604020202020204" pitchFamily="34" charset="0"/>
            </a:endParaRPr>
          </a:p>
          <a:p>
            <a:pPr marL="541655" indent="0" algn="just" rtl="1">
              <a:buNone/>
            </a:pPr>
            <a:r>
              <a:rPr lang="ar-IQ" sz="2800" b="1" dirty="0" smtClean="0">
                <a:latin typeface="Arial" panose="020B0604020202020204" pitchFamily="34" charset="0"/>
                <a:cs typeface="Arial" panose="020B0604020202020204" pitchFamily="34" charset="0"/>
              </a:rPr>
              <a:t>- </a:t>
            </a:r>
            <a:r>
              <a:rPr lang="ar-IQ" sz="2800" b="1" dirty="0" smtClean="0">
                <a:solidFill>
                  <a:srgbClr val="C00000"/>
                </a:solidFill>
                <a:latin typeface="Arial" panose="020B0604020202020204" pitchFamily="34" charset="0"/>
                <a:cs typeface="Arial" panose="020B0604020202020204" pitchFamily="34" charset="0"/>
              </a:rPr>
              <a:t>الحرب </a:t>
            </a:r>
            <a:r>
              <a:rPr lang="ar-IQ" sz="2800" b="1" dirty="0">
                <a:solidFill>
                  <a:srgbClr val="C00000"/>
                </a:solidFill>
                <a:latin typeface="Arial" panose="020B0604020202020204" pitchFamily="34" charset="0"/>
                <a:cs typeface="Arial" panose="020B0604020202020204" pitchFamily="34" charset="0"/>
              </a:rPr>
              <a:t>العراقية الايرانية </a:t>
            </a:r>
            <a:r>
              <a:rPr lang="ar-IQ" sz="2800" b="1" dirty="0" smtClean="0">
                <a:solidFill>
                  <a:srgbClr val="C00000"/>
                </a:solidFill>
                <a:latin typeface="Arial" panose="020B0604020202020204" pitchFamily="34" charset="0"/>
                <a:cs typeface="Arial" panose="020B0604020202020204" pitchFamily="34" charset="0"/>
              </a:rPr>
              <a:t>1980-1988: </a:t>
            </a:r>
            <a:r>
              <a:rPr lang="ar-IQ" sz="2800" b="1" dirty="0" smtClean="0">
                <a:latin typeface="Arial" panose="020B0604020202020204" pitchFamily="34" charset="0"/>
                <a:cs typeface="Arial" panose="020B0604020202020204" pitchFamily="34" charset="0"/>
              </a:rPr>
              <a:t>هي مقابر بوابة الكوت ومقبرة سدة مندلي- ديالى ومقبرة سيد ذهب.</a:t>
            </a:r>
            <a:endParaRPr lang="ar-IQ" sz="2800" b="1" dirty="0">
              <a:latin typeface="Arial" panose="020B0604020202020204" pitchFamily="34" charset="0"/>
              <a:cs typeface="Arial" panose="020B0604020202020204" pitchFamily="34" charset="0"/>
            </a:endParaRPr>
          </a:p>
          <a:p>
            <a:pPr marL="541655" indent="0" algn="just" rtl="1">
              <a:buNone/>
            </a:pPr>
            <a:r>
              <a:rPr lang="ar-IQ" sz="2800" b="1" dirty="0">
                <a:latin typeface="Arial" panose="020B0604020202020204" pitchFamily="34" charset="0"/>
                <a:cs typeface="Arial" panose="020B0604020202020204" pitchFamily="34" charset="0"/>
              </a:rPr>
              <a:t>-</a:t>
            </a:r>
            <a:r>
              <a:rPr lang="ar-IQ" sz="2800" b="1" dirty="0" smtClean="0">
                <a:latin typeface="Arial" panose="020B0604020202020204" pitchFamily="34" charset="0"/>
                <a:cs typeface="Arial" panose="020B0604020202020204" pitchFamily="34" charset="0"/>
              </a:rPr>
              <a:t> </a:t>
            </a:r>
            <a:r>
              <a:rPr lang="ar-IQ" sz="2800" b="1" dirty="0" smtClean="0">
                <a:solidFill>
                  <a:srgbClr val="C00000"/>
                </a:solidFill>
                <a:latin typeface="Arial" panose="020B0604020202020204" pitchFamily="34" charset="0"/>
                <a:cs typeface="Arial" panose="020B0604020202020204" pitchFamily="34" charset="0"/>
              </a:rPr>
              <a:t>احداث </a:t>
            </a:r>
            <a:r>
              <a:rPr lang="ar-IQ" sz="2800" b="1" dirty="0">
                <a:solidFill>
                  <a:srgbClr val="C00000"/>
                </a:solidFill>
                <a:latin typeface="Arial" panose="020B0604020202020204" pitchFamily="34" charset="0"/>
                <a:cs typeface="Arial" panose="020B0604020202020204" pitchFamily="34" charset="0"/>
              </a:rPr>
              <a:t>عام 1983: </a:t>
            </a:r>
            <a:r>
              <a:rPr lang="ar-IQ" sz="2800" b="1" dirty="0">
                <a:latin typeface="Arial" panose="020B0604020202020204" pitchFamily="34" charset="0"/>
                <a:cs typeface="Arial" panose="020B0604020202020204" pitchFamily="34" charset="0"/>
              </a:rPr>
              <a:t>وهي احداث تعرض فيها الكرد </a:t>
            </a:r>
            <a:r>
              <a:rPr lang="ar-IQ" sz="2800" b="1" dirty="0" err="1" smtClean="0">
                <a:latin typeface="Arial" panose="020B0604020202020204" pitchFamily="34" charset="0"/>
                <a:cs typeface="Arial" panose="020B0604020202020204" pitchFamily="34" charset="0"/>
              </a:rPr>
              <a:t>البرزانيون</a:t>
            </a:r>
            <a:r>
              <a:rPr lang="ar-IQ" sz="2800" b="1" dirty="0" smtClean="0">
                <a:latin typeface="Arial" panose="020B0604020202020204" pitchFamily="34" charset="0"/>
                <a:cs typeface="Arial" panose="020B0604020202020204" pitchFamily="34" charset="0"/>
              </a:rPr>
              <a:t> </a:t>
            </a:r>
            <a:r>
              <a:rPr lang="ar-IQ" sz="2800" b="1" dirty="0">
                <a:latin typeface="Arial" panose="020B0604020202020204" pitchFamily="34" charset="0"/>
                <a:cs typeface="Arial" panose="020B0604020202020204" pitchFamily="34" charset="0"/>
              </a:rPr>
              <a:t>الى حملة ابادة جماعية وتم العثور على مقبرة جماعية </a:t>
            </a:r>
            <a:r>
              <a:rPr lang="ar-IQ" sz="2800" b="1" dirty="0" smtClean="0">
                <a:latin typeface="Arial" panose="020B0604020202020204" pitchFamily="34" charset="0"/>
                <a:cs typeface="Arial" panose="020B0604020202020204" pitchFamily="34" charset="0"/>
              </a:rPr>
              <a:t>للأكراد البرازينين </a:t>
            </a:r>
            <a:r>
              <a:rPr lang="ar-IQ" sz="2800" b="1" dirty="0">
                <a:latin typeface="Arial" panose="020B0604020202020204" pitchFamily="34" charset="0"/>
                <a:cs typeface="Arial" panose="020B0604020202020204" pitchFamily="34" charset="0"/>
              </a:rPr>
              <a:t>في محافظة المثنى.</a:t>
            </a:r>
            <a:endParaRPr lang="ar-IQ" sz="2800" b="1" dirty="0">
              <a:latin typeface="Arial" panose="020B0604020202020204" pitchFamily="34" charset="0"/>
              <a:cs typeface="Arial" panose="020B0604020202020204" pitchFamily="34" charset="0"/>
            </a:endParaRPr>
          </a:p>
          <a:p>
            <a:pPr marL="541655" indent="0" algn="just" rtl="1">
              <a:buNone/>
            </a:pPr>
            <a:r>
              <a:rPr lang="ar-IQ" sz="2800" b="1" dirty="0" smtClean="0">
                <a:solidFill>
                  <a:srgbClr val="FF0000"/>
                </a:solidFill>
                <a:latin typeface="Arial" panose="020B0604020202020204" pitchFamily="34" charset="0"/>
                <a:cs typeface="Arial" panose="020B0604020202020204" pitchFamily="34" charset="0"/>
              </a:rPr>
              <a:t>- احداث عام 1987- 1988: </a:t>
            </a:r>
            <a:r>
              <a:rPr lang="ar-IQ" sz="2800" b="1" dirty="0" smtClean="0">
                <a:latin typeface="Arial" panose="020B0604020202020204" pitchFamily="34" charset="0"/>
                <a:cs typeface="Arial" panose="020B0604020202020204" pitchFamily="34" charset="0"/>
              </a:rPr>
              <a:t>التي حصلت خلال هذهِ المدة حملات الانفال وبلغت ستين مقبرة مثل مقبرة سهل عكاز في الانبار.</a:t>
            </a:r>
            <a:endParaRPr lang="ar-IQ" sz="2800" b="1" dirty="0" smtClean="0">
              <a:latin typeface="Arial" panose="020B0604020202020204" pitchFamily="34" charset="0"/>
              <a:cs typeface="Arial" panose="020B0604020202020204" pitchFamily="34" charset="0"/>
            </a:endParaRPr>
          </a:p>
          <a:p>
            <a:pPr marL="541655" indent="0" algn="just" rtl="1">
              <a:buNone/>
            </a:pPr>
            <a:r>
              <a:rPr lang="ar-IQ" sz="2800" b="1" dirty="0" smtClean="0">
                <a:solidFill>
                  <a:srgbClr val="FF0000"/>
                </a:solidFill>
                <a:latin typeface="Arial" panose="020B0604020202020204" pitchFamily="34" charset="0"/>
                <a:cs typeface="Arial" panose="020B0604020202020204" pitchFamily="34" charset="0"/>
              </a:rPr>
              <a:t>-احداث الانتفاضة </a:t>
            </a:r>
            <a:r>
              <a:rPr lang="ar-IQ" sz="2800" b="1" dirty="0" err="1" smtClean="0">
                <a:solidFill>
                  <a:srgbClr val="FF0000"/>
                </a:solidFill>
                <a:latin typeface="Arial" panose="020B0604020202020204" pitchFamily="34" charset="0"/>
                <a:cs typeface="Arial" panose="020B0604020202020204" pitchFamily="34" charset="0"/>
              </a:rPr>
              <a:t>الشعبانية</a:t>
            </a:r>
            <a:r>
              <a:rPr lang="ar-IQ" sz="2800" b="1" dirty="0" smtClean="0">
                <a:solidFill>
                  <a:srgbClr val="FF0000"/>
                </a:solidFill>
                <a:latin typeface="Arial" panose="020B0604020202020204" pitchFamily="34" charset="0"/>
                <a:cs typeface="Arial" panose="020B0604020202020204" pitchFamily="34" charset="0"/>
              </a:rPr>
              <a:t> عام 1991: </a:t>
            </a:r>
            <a:r>
              <a:rPr lang="ar-IQ" sz="2800" b="1" dirty="0" smtClean="0">
                <a:latin typeface="Arial" panose="020B0604020202020204" pitchFamily="34" charset="0"/>
                <a:cs typeface="Arial" panose="020B0604020202020204" pitchFamily="34" charset="0"/>
              </a:rPr>
              <a:t>بلغت فيها المقابر 92 مقبرة مثل مقبرة موقع شهداء السلام ومقبرة شهداء طريق كربلاء</a:t>
            </a:r>
            <a:endParaRPr lang="ar-IQ" sz="2800" b="1" dirty="0" smtClean="0">
              <a:latin typeface="Arial" panose="020B0604020202020204" pitchFamily="34" charset="0"/>
              <a:cs typeface="Arial" panose="020B0604020202020204" pitchFamily="34" charset="0"/>
            </a:endParaRPr>
          </a:p>
          <a:p>
            <a:pPr marL="998855" indent="-457200" algn="just" rtl="1">
              <a:buFontTx/>
              <a:buChar char="-"/>
            </a:pPr>
            <a:endParaRPr lang="ar-IQ" sz="3200" b="1" dirty="0" smtClean="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3783" y="2311494"/>
            <a:ext cx="10972800" cy="4389120"/>
          </a:xfrm>
        </p:spPr>
        <p:txBody>
          <a:bodyPr>
            <a:normAutofit/>
          </a:bodyPr>
          <a:lstStyle/>
          <a:p>
            <a:pPr marL="0" indent="0" algn="ctr">
              <a:buNone/>
            </a:pPr>
            <a:r>
              <a:rPr lang="ar-IQ" sz="5400" b="1" dirty="0" smtClean="0">
                <a:latin typeface="Arial" panose="020B0604020202020204" pitchFamily="34" charset="0"/>
                <a:cs typeface="Arial" panose="020B0604020202020204" pitchFamily="34" charset="0"/>
              </a:rPr>
              <a:t>شكراً </a:t>
            </a:r>
            <a:endParaRPr lang="ar-IQ" sz="5400" b="1" dirty="0" smtClean="0">
              <a:latin typeface="Arial" panose="020B0604020202020204" pitchFamily="34" charset="0"/>
              <a:cs typeface="Arial" panose="020B0604020202020204" pitchFamily="34" charset="0"/>
            </a:endParaRPr>
          </a:p>
          <a:p>
            <a:pPr marL="0" indent="0" algn="ctr">
              <a:buNone/>
            </a:pPr>
            <a:r>
              <a:rPr lang="ar-IQ" sz="5400" b="1" dirty="0" smtClean="0">
                <a:latin typeface="Arial" panose="020B0604020202020204" pitchFamily="34" charset="0"/>
                <a:cs typeface="Arial" panose="020B0604020202020204" pitchFamily="34" charset="0"/>
              </a:rPr>
              <a:t>لحسن استماعكم</a:t>
            </a:r>
            <a:endParaRPr lang="en-US" sz="5400" b="1"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 brainstorming presentation</Template>
  <TotalTime>0</TotalTime>
  <Words>1792</Words>
  <Application>WPS Presentation</Application>
  <PresentationFormat>مخصص</PresentationFormat>
  <Paragraphs>31</Paragraphs>
  <Slides>8</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8</vt:i4>
      </vt:variant>
    </vt:vector>
  </HeadingPairs>
  <TitlesOfParts>
    <vt:vector size="23" baseType="lpstr">
      <vt:lpstr>Arial</vt:lpstr>
      <vt:lpstr>SimSun</vt:lpstr>
      <vt:lpstr>Wingdings</vt:lpstr>
      <vt:lpstr>Wingdings 2</vt:lpstr>
      <vt:lpstr>Akhbar MT</vt:lpstr>
      <vt:lpstr>Segoe Print</vt:lpstr>
      <vt:lpstr>Garamond</vt:lpstr>
      <vt:lpstr>Arial</vt:lpstr>
      <vt:lpstr>Microsoft YaHei</vt:lpstr>
      <vt:lpstr>Arial Unicode MS</vt:lpstr>
      <vt:lpstr>Palatino Linotype</vt:lpstr>
      <vt:lpstr>Century Gothic</vt:lpstr>
      <vt:lpstr>Calibri</vt:lpstr>
      <vt:lpstr>Tahoma</vt:lpstr>
      <vt:lpstr>Presentation on brainstorming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الدبلوماسية الشعبية التركية تجاه المنطقة العربية بعد عام 2002</dc:title>
  <dc:creator>Maher</dc:creator>
  <cp:lastModifiedBy>Tamara</cp:lastModifiedBy>
  <cp:revision>98</cp:revision>
  <dcterms:created xsi:type="dcterms:W3CDTF">2023-09-15T07:55:00Z</dcterms:created>
  <dcterms:modified xsi:type="dcterms:W3CDTF">2026-09-18T19:03:25Z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74069104</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y fmtid="{D5CDD505-2E9C-101B-9397-08002B2CF9AE}" pid="12" name="ICV">
    <vt:lpwstr>109246FE61164CE8B825F56B6F0193E3_12</vt:lpwstr>
  </property>
  <property fmtid="{D5CDD505-2E9C-101B-9397-08002B2CF9AE}" pid="13" name="KSOProductBuildVer">
    <vt:lpwstr>1033-12.1.0.28485</vt:lpwstr>
  </property>
</Properties>
</file>