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6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07/07/1438</a:t>
            </a:fld>
            <a:endParaRPr lang="ar-SA" dirty="0"/>
          </a:p>
        </p:txBody>
      </p:sp>
      <p:sp>
        <p:nvSpPr>
          <p:cNvPr id="5" name="Footer Placeholder 4"/>
          <p:cNvSpPr>
            <a:spLocks noGrp="1"/>
          </p:cNvSpPr>
          <p:nvPr>
            <p:ph type="ftr" sz="quarter" idx="11"/>
          </p:nvPr>
        </p:nvSpPr>
        <p:spPr bwMode="white"/>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07/07/1438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07/07/1438</a:t>
            </a:fld>
            <a:endParaRPr lang="ar-SA"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solidFill>
                  <a:srgbClr val="C00000"/>
                </a:solidFill>
              </a:rPr>
              <a:t>التطورات الاقتصادية والسياسية في تركيا 1923-1933</a:t>
            </a:r>
            <a:endParaRPr lang="ar-IQ" dirty="0">
              <a:solidFill>
                <a:srgbClr val="C00000"/>
              </a:solidFill>
            </a:endParaRPr>
          </a:p>
        </p:txBody>
      </p:sp>
    </p:spTree>
    <p:extLst>
      <p:ext uri="{BB962C8B-B14F-4D97-AF65-F5344CB8AC3E}">
        <p14:creationId xmlns:p14="http://schemas.microsoft.com/office/powerpoint/2010/main" val="383308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indent="0">
              <a:buNone/>
            </a:pPr>
            <a:r>
              <a:rPr lang="ar-IQ" sz="2400" dirty="0" smtClean="0">
                <a:solidFill>
                  <a:srgbClr val="C00000"/>
                </a:solidFill>
              </a:rPr>
              <a:t>س1: اقتنع مصطفى كمال انه لاالعثمانية ولا الجامعة الاسلامية    </a:t>
            </a:r>
          </a:p>
          <a:p>
            <a:pPr indent="0">
              <a:buNone/>
            </a:pPr>
            <a:r>
              <a:rPr lang="ar-IQ" sz="2400" dirty="0">
                <a:solidFill>
                  <a:srgbClr val="C00000"/>
                </a:solidFill>
              </a:rPr>
              <a:t> </a:t>
            </a:r>
            <a:r>
              <a:rPr lang="ar-IQ" sz="2400" dirty="0" smtClean="0">
                <a:solidFill>
                  <a:srgbClr val="C00000"/>
                </a:solidFill>
              </a:rPr>
              <a:t>      ولاالطورانية قدرة على تقديم الاسس التي تدعم قيام دولة </a:t>
            </a:r>
          </a:p>
          <a:p>
            <a:pPr indent="0">
              <a:buNone/>
            </a:pPr>
            <a:r>
              <a:rPr lang="ar-IQ" sz="2400" dirty="0">
                <a:solidFill>
                  <a:srgbClr val="C00000"/>
                </a:solidFill>
              </a:rPr>
              <a:t> </a:t>
            </a:r>
            <a:r>
              <a:rPr lang="ar-IQ" sz="2400" dirty="0" smtClean="0">
                <a:solidFill>
                  <a:srgbClr val="C00000"/>
                </a:solidFill>
              </a:rPr>
              <a:t>     عصرية قادرة على حل المهمات الماثلة امام تركيا . وضح </a:t>
            </a:r>
          </a:p>
          <a:p>
            <a:pPr indent="0">
              <a:buNone/>
            </a:pPr>
            <a:r>
              <a:rPr lang="ar-IQ" sz="2400" dirty="0">
                <a:solidFill>
                  <a:srgbClr val="C00000"/>
                </a:solidFill>
              </a:rPr>
              <a:t> </a:t>
            </a:r>
            <a:r>
              <a:rPr lang="ar-IQ" sz="2400" dirty="0" smtClean="0">
                <a:solidFill>
                  <a:srgbClr val="C00000"/>
                </a:solidFill>
              </a:rPr>
              <a:t>     اهم تلك المهمات من وجهة نظر مصطفى كمال .</a:t>
            </a:r>
            <a:endParaRPr lang="ar-IQ" sz="2400" dirty="0">
              <a:solidFill>
                <a:srgbClr val="C00000"/>
              </a:solidFill>
            </a:endParaRPr>
          </a:p>
        </p:txBody>
      </p:sp>
    </p:spTree>
    <p:extLst>
      <p:ext uri="{BB962C8B-B14F-4D97-AF65-F5344CB8AC3E}">
        <p14:creationId xmlns:p14="http://schemas.microsoft.com/office/powerpoint/2010/main" val="38013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indent="0">
              <a:buNone/>
            </a:pPr>
            <a:r>
              <a:rPr lang="ar-IQ" sz="3200" dirty="0" smtClean="0">
                <a:solidFill>
                  <a:srgbClr val="00B050"/>
                </a:solidFill>
              </a:rPr>
              <a:t>ج1: أ: معالجة الوضع الاقتصادي المتدهور </a:t>
            </a:r>
          </a:p>
          <a:p>
            <a:pPr indent="0">
              <a:buNone/>
            </a:pPr>
            <a:r>
              <a:rPr lang="ar-IQ" sz="3200" dirty="0">
                <a:solidFill>
                  <a:srgbClr val="00B050"/>
                </a:solidFill>
              </a:rPr>
              <a:t> </a:t>
            </a:r>
            <a:r>
              <a:rPr lang="ar-IQ" sz="3200" dirty="0" smtClean="0">
                <a:solidFill>
                  <a:srgbClr val="00B050"/>
                </a:solidFill>
              </a:rPr>
              <a:t>      ب – ايجاد هوية قومية ملائمة</a:t>
            </a:r>
          </a:p>
          <a:p>
            <a:pPr indent="0">
              <a:buNone/>
            </a:pPr>
            <a:r>
              <a:rPr lang="ar-IQ" sz="3200" dirty="0">
                <a:solidFill>
                  <a:srgbClr val="00B050"/>
                </a:solidFill>
              </a:rPr>
              <a:t> </a:t>
            </a:r>
            <a:r>
              <a:rPr lang="ar-IQ" sz="3200" dirty="0" smtClean="0">
                <a:solidFill>
                  <a:srgbClr val="00B050"/>
                </a:solidFill>
              </a:rPr>
              <a:t>      ج – اعداد نظام سياسي قوي </a:t>
            </a:r>
          </a:p>
          <a:p>
            <a:pPr indent="0">
              <a:buNone/>
            </a:pPr>
            <a:r>
              <a:rPr lang="ar-IQ" sz="3200" dirty="0">
                <a:solidFill>
                  <a:srgbClr val="00B050"/>
                </a:solidFill>
              </a:rPr>
              <a:t> </a:t>
            </a:r>
            <a:r>
              <a:rPr lang="ar-IQ" sz="3200" dirty="0" smtClean="0">
                <a:solidFill>
                  <a:srgbClr val="00B050"/>
                </a:solidFill>
              </a:rPr>
              <a:t>       د – حل قضية التحديث</a:t>
            </a:r>
            <a:endParaRPr lang="ar-IQ" sz="3200" dirty="0">
              <a:solidFill>
                <a:srgbClr val="00B050"/>
              </a:solidFill>
            </a:endParaRPr>
          </a:p>
        </p:txBody>
      </p:sp>
    </p:spTree>
    <p:extLst>
      <p:ext uri="{BB962C8B-B14F-4D97-AF65-F5344CB8AC3E}">
        <p14:creationId xmlns:p14="http://schemas.microsoft.com/office/powerpoint/2010/main" val="2440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indent="0">
              <a:buNone/>
            </a:pPr>
            <a:r>
              <a:rPr lang="ar-IQ" sz="3200" dirty="0" smtClean="0">
                <a:solidFill>
                  <a:srgbClr val="C00000"/>
                </a:solidFill>
              </a:rPr>
              <a:t>س2: كيف تبرهن صحة العبارة الاتية  (كان الوضع الاقتصادي في تركيا ينذر بالخطر)</a:t>
            </a:r>
            <a:endParaRPr lang="ar-IQ" sz="3200" dirty="0">
              <a:solidFill>
                <a:srgbClr val="C00000"/>
              </a:solidFill>
            </a:endParaRPr>
          </a:p>
        </p:txBody>
      </p:sp>
    </p:spTree>
    <p:extLst>
      <p:ext uri="{BB962C8B-B14F-4D97-AF65-F5344CB8AC3E}">
        <p14:creationId xmlns:p14="http://schemas.microsoft.com/office/powerpoint/2010/main" val="289484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2420888"/>
            <a:ext cx="6400800" cy="3048001"/>
          </a:xfrm>
        </p:spPr>
        <p:txBody>
          <a:bodyPr>
            <a:noAutofit/>
          </a:bodyPr>
          <a:lstStyle/>
          <a:p>
            <a:pPr indent="0">
              <a:buNone/>
            </a:pPr>
            <a:r>
              <a:rPr lang="ar-IQ" sz="1600" dirty="0" smtClean="0">
                <a:solidFill>
                  <a:srgbClr val="00B050"/>
                </a:solidFill>
              </a:rPr>
              <a:t>يمكن برهنة العبارة اعلاه بالاتي : </a:t>
            </a:r>
          </a:p>
          <a:p>
            <a:pPr indent="0">
              <a:buNone/>
            </a:pPr>
            <a:r>
              <a:rPr lang="ar-IQ" sz="1600" dirty="0">
                <a:solidFill>
                  <a:srgbClr val="00B050"/>
                </a:solidFill>
              </a:rPr>
              <a:t> </a:t>
            </a:r>
            <a:r>
              <a:rPr lang="ar-IQ" sz="1600" dirty="0" smtClean="0">
                <a:solidFill>
                  <a:srgbClr val="00B050"/>
                </a:solidFill>
              </a:rPr>
              <a:t>1- كان الخراب شاملا والبنى الاساسية منهارة بعد سنوات الحرب العالمية الاولى.</a:t>
            </a:r>
          </a:p>
          <a:p>
            <a:pPr indent="0">
              <a:buNone/>
            </a:pPr>
            <a:r>
              <a:rPr lang="ar-IQ" sz="1600" dirty="0">
                <a:solidFill>
                  <a:srgbClr val="00B050"/>
                </a:solidFill>
              </a:rPr>
              <a:t> </a:t>
            </a:r>
            <a:r>
              <a:rPr lang="ar-IQ" sz="1600" dirty="0" smtClean="0">
                <a:solidFill>
                  <a:srgbClr val="00B050"/>
                </a:solidFill>
              </a:rPr>
              <a:t> 2- تفاقم الوضع الاقتصادي نتيجة النقص الكبير في رأس المال االضروري لعملية التنمية</a:t>
            </a:r>
          </a:p>
          <a:p>
            <a:pPr indent="0">
              <a:buNone/>
            </a:pPr>
            <a:r>
              <a:rPr lang="ar-IQ" sz="1600" dirty="0">
                <a:solidFill>
                  <a:srgbClr val="00B050"/>
                </a:solidFill>
              </a:rPr>
              <a:t> </a:t>
            </a:r>
            <a:r>
              <a:rPr lang="ar-IQ" sz="1600" dirty="0" smtClean="0">
                <a:solidFill>
                  <a:srgbClr val="00B050"/>
                </a:solidFill>
              </a:rPr>
              <a:t>  3- كانت المصارف الاجنبية واصحاب رؤوس الاموال الخاصة يعزفون عن استثمار رؤوس اموالهم داخل الجمهورية التركية الجديدة .</a:t>
            </a:r>
          </a:p>
          <a:p>
            <a:pPr indent="0">
              <a:buNone/>
            </a:pPr>
            <a:r>
              <a:rPr lang="ar-IQ" sz="1600" dirty="0">
                <a:solidFill>
                  <a:srgbClr val="00B050"/>
                </a:solidFill>
              </a:rPr>
              <a:t> </a:t>
            </a:r>
            <a:r>
              <a:rPr lang="ar-IQ" sz="1600" dirty="0" smtClean="0">
                <a:solidFill>
                  <a:srgbClr val="00B050"/>
                </a:solidFill>
              </a:rPr>
              <a:t>  4- ان تركيا تفتقر للقوى العاملة المدربة مهنيا التي تحتاجها عملية التنمية.</a:t>
            </a:r>
          </a:p>
          <a:p>
            <a:pPr indent="0">
              <a:buNone/>
            </a:pPr>
            <a:r>
              <a:rPr lang="ar-IQ" sz="1600" dirty="0">
                <a:solidFill>
                  <a:srgbClr val="00B050"/>
                </a:solidFill>
              </a:rPr>
              <a:t> </a:t>
            </a:r>
            <a:r>
              <a:rPr lang="ar-IQ" sz="1600" dirty="0" smtClean="0">
                <a:solidFill>
                  <a:srgbClr val="00B050"/>
                </a:solidFill>
              </a:rPr>
              <a:t>  5- كانت التجارة بايادي مجموعات عرقية غير تركية كالارمن واليونانيين</a:t>
            </a:r>
            <a:endParaRPr lang="ar-IQ" sz="1600" dirty="0">
              <a:solidFill>
                <a:srgbClr val="00B050"/>
              </a:solidFill>
            </a:endParaRPr>
          </a:p>
        </p:txBody>
      </p:sp>
    </p:spTree>
    <p:extLst>
      <p:ext uri="{BB962C8B-B14F-4D97-AF65-F5344CB8AC3E}">
        <p14:creationId xmlns:p14="http://schemas.microsoft.com/office/powerpoint/2010/main" val="167456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indent="0">
              <a:buNone/>
            </a:pPr>
            <a:r>
              <a:rPr lang="ar-IQ" sz="3200" dirty="0" smtClean="0">
                <a:solidFill>
                  <a:srgbClr val="C00000"/>
                </a:solidFill>
              </a:rPr>
              <a:t>س3:ماهي المقررات التي جاء بها مؤتمر ازمير الاقتصادي الذي انعقد للفترة من 17 شباط – 24 اذار 1923</a:t>
            </a:r>
            <a:endParaRPr lang="ar-IQ" sz="3200" dirty="0">
              <a:solidFill>
                <a:srgbClr val="C00000"/>
              </a:solidFill>
            </a:endParaRPr>
          </a:p>
        </p:txBody>
      </p:sp>
    </p:spTree>
    <p:extLst>
      <p:ext uri="{BB962C8B-B14F-4D97-AF65-F5344CB8AC3E}">
        <p14:creationId xmlns:p14="http://schemas.microsoft.com/office/powerpoint/2010/main" val="256796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indent="0">
              <a:buNone/>
            </a:pPr>
            <a:r>
              <a:rPr lang="ar-IQ" dirty="0" smtClean="0">
                <a:solidFill>
                  <a:srgbClr val="00B050"/>
                </a:solidFill>
              </a:rPr>
              <a:t>ج3:من اهم ماجاء به المؤتمر هو فرض الحماية الكمركية والغاء الامتيازات الاجنبية وفسح لمجال امام راس المال الاجنبي للعمل في البلاد وفق الشروط الحكومة التركية والتاكيد على انشاء البنك الوطني كما نص ايضا على تحسين شروط العمل وحماية العمال من اصحاب رؤوس الاموال والعناية بالصحة العامة وتحديد ساعات العمل وايضا تطرق المؤتمرون الى ضرورة الغاء ضريبة العشر وتقديم القروض للفلاحين والاهتمام بالصناعة والمواصلات وضرورة مشاركة الدولة في النشاط الاقتصادي بما يخدم المشاريع ذات النفع العام وزيادة الانتاج المؤدية الى الرفاهية .</a:t>
            </a:r>
            <a:endParaRPr lang="ar-IQ" dirty="0">
              <a:solidFill>
                <a:srgbClr val="00B050"/>
              </a:solidFill>
            </a:endParaRPr>
          </a:p>
        </p:txBody>
      </p:sp>
    </p:spTree>
    <p:extLst>
      <p:ext uri="{BB962C8B-B14F-4D97-AF65-F5344CB8AC3E}">
        <p14:creationId xmlns:p14="http://schemas.microsoft.com/office/powerpoint/2010/main" val="40623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indent="0">
              <a:buNone/>
            </a:pPr>
            <a:r>
              <a:rPr lang="ar-IQ" sz="2800" dirty="0" smtClean="0">
                <a:solidFill>
                  <a:srgbClr val="C00000"/>
                </a:solidFill>
              </a:rPr>
              <a:t>س4: على الرغم من المكاسب الاقتصاديةالتي  </a:t>
            </a:r>
          </a:p>
          <a:p>
            <a:pPr indent="0">
              <a:buNone/>
            </a:pPr>
            <a:r>
              <a:rPr lang="ar-IQ" sz="2800" dirty="0">
                <a:solidFill>
                  <a:srgbClr val="C00000"/>
                </a:solidFill>
              </a:rPr>
              <a:t> </a:t>
            </a:r>
            <a:r>
              <a:rPr lang="ar-IQ" sz="2800" dirty="0" smtClean="0">
                <a:solidFill>
                  <a:srgbClr val="C00000"/>
                </a:solidFill>
              </a:rPr>
              <a:t>      حصلت عليها تركيا من معاهدة لوزان </a:t>
            </a:r>
          </a:p>
          <a:p>
            <a:pPr indent="0">
              <a:buNone/>
            </a:pPr>
            <a:r>
              <a:rPr lang="ar-IQ" sz="2800" dirty="0">
                <a:solidFill>
                  <a:srgbClr val="C00000"/>
                </a:solidFill>
              </a:rPr>
              <a:t> </a:t>
            </a:r>
            <a:r>
              <a:rPr lang="ar-IQ" sz="2800" dirty="0" smtClean="0">
                <a:solidFill>
                  <a:srgbClr val="C00000"/>
                </a:solidFill>
              </a:rPr>
              <a:t>     الاانها فرضت عليها شروطا ثقيلة . ماهي </a:t>
            </a:r>
          </a:p>
          <a:p>
            <a:pPr indent="0">
              <a:buNone/>
            </a:pPr>
            <a:r>
              <a:rPr lang="ar-IQ" sz="2800" dirty="0">
                <a:solidFill>
                  <a:srgbClr val="C00000"/>
                </a:solidFill>
              </a:rPr>
              <a:t> </a:t>
            </a:r>
            <a:r>
              <a:rPr lang="ar-IQ" sz="2800" dirty="0" smtClean="0">
                <a:solidFill>
                  <a:srgbClr val="C00000"/>
                </a:solidFill>
              </a:rPr>
              <a:t>      تلك الشروط؟ </a:t>
            </a:r>
            <a:endParaRPr lang="ar-IQ" sz="2800" dirty="0">
              <a:solidFill>
                <a:srgbClr val="C00000"/>
              </a:solidFill>
            </a:endParaRPr>
          </a:p>
        </p:txBody>
      </p:sp>
    </p:spTree>
    <p:extLst>
      <p:ext uri="{BB962C8B-B14F-4D97-AF65-F5344CB8AC3E}">
        <p14:creationId xmlns:p14="http://schemas.microsoft.com/office/powerpoint/2010/main" val="88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indent="0">
              <a:buNone/>
            </a:pPr>
            <a:r>
              <a:rPr lang="ar-IQ" dirty="0" smtClean="0">
                <a:solidFill>
                  <a:srgbClr val="00B050"/>
                </a:solidFill>
              </a:rPr>
              <a:t>من ضمن لشروط هو الاتي : </a:t>
            </a:r>
          </a:p>
          <a:p>
            <a:pPr indent="0">
              <a:buNone/>
            </a:pPr>
            <a:r>
              <a:rPr lang="ar-IQ" dirty="0">
                <a:solidFill>
                  <a:srgbClr val="00B050"/>
                </a:solidFill>
              </a:rPr>
              <a:t> </a:t>
            </a:r>
            <a:r>
              <a:rPr lang="ar-IQ" dirty="0" smtClean="0">
                <a:solidFill>
                  <a:srgbClr val="00B050"/>
                </a:solidFill>
              </a:rPr>
              <a:t> 1- ابقاء الدين العثماني</a:t>
            </a:r>
          </a:p>
          <a:p>
            <a:pPr indent="0">
              <a:buNone/>
            </a:pPr>
            <a:r>
              <a:rPr lang="ar-IQ" dirty="0">
                <a:solidFill>
                  <a:srgbClr val="00B050"/>
                </a:solidFill>
              </a:rPr>
              <a:t> </a:t>
            </a:r>
            <a:r>
              <a:rPr lang="ar-IQ" dirty="0" smtClean="0">
                <a:solidFill>
                  <a:srgbClr val="00B050"/>
                </a:solidFill>
              </a:rPr>
              <a:t>  2- ابقاء التعريفة الكمركية على البضائع المستوردة على ماكانت عليه في العام 1916    </a:t>
            </a:r>
          </a:p>
          <a:p>
            <a:pPr indent="0">
              <a:buNone/>
            </a:pPr>
            <a:r>
              <a:rPr lang="ar-IQ" dirty="0">
                <a:solidFill>
                  <a:srgbClr val="00B050"/>
                </a:solidFill>
              </a:rPr>
              <a:t> </a:t>
            </a:r>
            <a:r>
              <a:rPr lang="ar-IQ" dirty="0" smtClean="0">
                <a:solidFill>
                  <a:srgbClr val="00B050"/>
                </a:solidFill>
              </a:rPr>
              <a:t>      سارة المفعول لمدة خمس سنوات</a:t>
            </a:r>
          </a:p>
          <a:p>
            <a:pPr indent="0">
              <a:buNone/>
            </a:pPr>
            <a:r>
              <a:rPr lang="ar-IQ" dirty="0">
                <a:solidFill>
                  <a:srgbClr val="00B050"/>
                </a:solidFill>
              </a:rPr>
              <a:t> </a:t>
            </a:r>
            <a:r>
              <a:rPr lang="ar-IQ" dirty="0" smtClean="0">
                <a:solidFill>
                  <a:srgbClr val="00B050"/>
                </a:solidFill>
              </a:rPr>
              <a:t>   3- مراعات التباين الحاصل في سعر صرف العملات الاجنبية للدول المؤتمرة في </a:t>
            </a:r>
          </a:p>
          <a:p>
            <a:pPr indent="0">
              <a:buNone/>
            </a:pPr>
            <a:r>
              <a:rPr lang="ar-IQ" dirty="0">
                <a:solidFill>
                  <a:srgbClr val="00B050"/>
                </a:solidFill>
              </a:rPr>
              <a:t> </a:t>
            </a:r>
            <a:r>
              <a:rPr lang="ar-IQ" dirty="0" smtClean="0">
                <a:solidFill>
                  <a:srgbClr val="00B050"/>
                </a:solidFill>
              </a:rPr>
              <a:t>       لوزان ازاء الليرة التركية</a:t>
            </a:r>
            <a:endParaRPr lang="ar-IQ" dirty="0">
              <a:solidFill>
                <a:srgbClr val="00B050"/>
              </a:solidFill>
            </a:endParaRPr>
          </a:p>
        </p:txBody>
      </p:sp>
    </p:spTree>
    <p:extLst>
      <p:ext uri="{BB962C8B-B14F-4D97-AF65-F5344CB8AC3E}">
        <p14:creationId xmlns:p14="http://schemas.microsoft.com/office/powerpoint/2010/main" val="3253862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52</TotalTime>
  <Words>343</Words>
  <Application>Microsoft Office PowerPoint</Application>
  <PresentationFormat>عرض على الشاشة (3:4)‏</PresentationFormat>
  <Paragraphs>28</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فن الخياطه الرفيعة</vt:lpstr>
      <vt:lpstr>التطورات الاقتصادية والسياسية في تركيا 1923-1933</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media</dc:creator>
  <cp:lastModifiedBy>media</cp:lastModifiedBy>
  <cp:revision>11</cp:revision>
  <dcterms:created xsi:type="dcterms:W3CDTF">2017-03-25T04:11:02Z</dcterms:created>
  <dcterms:modified xsi:type="dcterms:W3CDTF">2017-04-03T21:05:51Z</dcterms:modified>
</cp:coreProperties>
</file>