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61"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06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E6E6252-24CE-43B8-A31E-C80F927A4025}"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2CC394-EA59-4432-A7E5-B9C12C54F6C1}"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E6E6252-24CE-43B8-A31E-C80F927A4025}"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E6E6252-24CE-43B8-A31E-C80F927A4025}"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E6E6252-24CE-43B8-A31E-C80F927A4025}"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CE6E6252-24CE-43B8-A31E-C80F927A4025}" type="datetimeFigureOut">
              <a:rPr lang="ar-IQ" smtClean="0"/>
              <a:t>04/06/1439</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502CC394-EA59-4432-A7E5-B9C12C54F6C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CE6E6252-24CE-43B8-A31E-C80F927A4025}"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CE6E6252-24CE-43B8-A31E-C80F927A4025}" type="datetimeFigureOut">
              <a:rPr lang="ar-IQ" smtClean="0"/>
              <a:t>04/06/1439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E6E6252-24CE-43B8-A31E-C80F927A4025}" type="datetimeFigureOut">
              <a:rPr lang="ar-IQ" smtClean="0"/>
              <a:t>04/06/1439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E6252-24CE-43B8-A31E-C80F927A4025}" type="datetimeFigureOut">
              <a:rPr lang="ar-IQ" smtClean="0"/>
              <a:t>04/06/1439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02CC394-EA59-4432-A7E5-B9C12C54F6C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E6E6252-24CE-43B8-A31E-C80F927A4025}"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2CC394-EA59-4432-A7E5-B9C12C54F6C1}"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CE6E6252-24CE-43B8-A31E-C80F927A4025}"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2CC394-EA59-4432-A7E5-B9C12C54F6C1}"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E6E6252-24CE-43B8-A31E-C80F927A4025}" type="datetimeFigureOut">
              <a:rPr lang="ar-IQ" smtClean="0"/>
              <a:t>04/06/1439</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02CC394-EA59-4432-A7E5-B9C12C54F6C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7999"/>
          </a:xfrm>
        </p:spPr>
        <p:txBody>
          <a:bodyPr>
            <a:normAutofit/>
          </a:bodyPr>
          <a:lstStyle/>
          <a:p>
            <a:pPr algn="r">
              <a:lnSpc>
                <a:spcPct val="115000"/>
              </a:lnSpc>
              <a:spcAft>
                <a:spcPts val="1000"/>
              </a:spcAft>
            </a:pPr>
            <a:r>
              <a:rPr lang="ar-IQ" b="1" dirty="0">
                <a:ea typeface="Calibri"/>
                <a:cs typeface="Arial"/>
              </a:rPr>
              <a:t>الجهاز العصبي المركزي</a:t>
            </a:r>
            <a:r>
              <a:rPr lang="en-US" sz="2000" dirty="0">
                <a:ea typeface="Calibri"/>
                <a:cs typeface="Arial"/>
              </a:rPr>
              <a:t/>
            </a:r>
            <a:br>
              <a:rPr lang="en-US" sz="2000" dirty="0">
                <a:ea typeface="Calibri"/>
                <a:cs typeface="Arial"/>
              </a:rPr>
            </a:br>
            <a:endParaRPr lang="ar-IQ" dirty="0"/>
          </a:p>
        </p:txBody>
      </p:sp>
      <p:sp>
        <p:nvSpPr>
          <p:cNvPr id="3" name="عنوان فرعي 2"/>
          <p:cNvSpPr>
            <a:spLocks noGrp="1"/>
          </p:cNvSpPr>
          <p:nvPr>
            <p:ph type="subTitle" idx="1"/>
          </p:nvPr>
        </p:nvSpPr>
        <p:spPr/>
        <p:txBody>
          <a:bodyPr/>
          <a:lstStyle/>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44008" cy="6858000"/>
          </a:xfrm>
          <a:prstGeom prst="rect">
            <a:avLst/>
          </a:prstGeom>
        </p:spPr>
      </p:pic>
    </p:spTree>
    <p:extLst>
      <p:ext uri="{BB962C8B-B14F-4D97-AF65-F5344CB8AC3E}">
        <p14:creationId xmlns:p14="http://schemas.microsoft.com/office/powerpoint/2010/main" val="1621689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440160"/>
          </a:xfrm>
        </p:spPr>
        <p:txBody>
          <a:bodyPr>
            <a:noAutofit/>
          </a:bodyPr>
          <a:lstStyle/>
          <a:p>
            <a:pPr>
              <a:lnSpc>
                <a:spcPct val="115000"/>
              </a:lnSpc>
              <a:spcAft>
                <a:spcPts val="1000"/>
              </a:spcAft>
            </a:pPr>
            <a:r>
              <a:rPr lang="ar-SA" sz="4400" b="1" dirty="0">
                <a:solidFill>
                  <a:schemeClr val="tx1"/>
                </a:solidFill>
                <a:ea typeface="Calibri"/>
                <a:cs typeface="Arial"/>
              </a:rPr>
              <a:t>التحكم في حركه الجسم واجزائه في الفراغ</a:t>
            </a:r>
            <a:r>
              <a:rPr lang="en-US" sz="2800" dirty="0">
                <a:solidFill>
                  <a:schemeClr val="tx1"/>
                </a:solidFill>
                <a:ea typeface="Calibri"/>
                <a:cs typeface="Arial"/>
              </a:rPr>
              <a:t/>
            </a:r>
            <a:br>
              <a:rPr lang="en-US" sz="2800" dirty="0">
                <a:solidFill>
                  <a:schemeClr val="tx1"/>
                </a:solidFill>
                <a:ea typeface="Calibri"/>
                <a:cs typeface="Arial"/>
              </a:rPr>
            </a:br>
            <a:endParaRPr lang="ar-IQ" sz="4400" dirty="0">
              <a:solidFill>
                <a:schemeClr val="tx1"/>
              </a:solidFill>
            </a:endParaRPr>
          </a:p>
        </p:txBody>
      </p:sp>
      <p:sp>
        <p:nvSpPr>
          <p:cNvPr id="3" name="عنصر نائب للمحتوى 2"/>
          <p:cNvSpPr>
            <a:spLocks noGrp="1"/>
          </p:cNvSpPr>
          <p:nvPr>
            <p:ph idx="1"/>
          </p:nvPr>
        </p:nvSpPr>
        <p:spPr/>
        <p:txBody>
          <a:bodyPr>
            <a:normAutofit fontScale="92500" lnSpcReduction="10000"/>
          </a:bodyPr>
          <a:lstStyle/>
          <a:p>
            <a:r>
              <a:rPr lang="ar-SA" sz="3600" b="1" dirty="0">
                <a:solidFill>
                  <a:schemeClr val="tx1"/>
                </a:solidFill>
                <a:ea typeface="Calibri"/>
              </a:rPr>
              <a:t>هو </a:t>
            </a:r>
            <a:r>
              <a:rPr lang="ar-SA" sz="3600" b="1" dirty="0" err="1">
                <a:solidFill>
                  <a:schemeClr val="tx1"/>
                </a:solidFill>
                <a:ea typeface="Calibri"/>
              </a:rPr>
              <a:t>المسافه</a:t>
            </a:r>
            <a:r>
              <a:rPr lang="ar-SA" sz="3600" b="1" dirty="0">
                <a:solidFill>
                  <a:schemeClr val="tx1"/>
                </a:solidFill>
                <a:ea typeface="Calibri"/>
              </a:rPr>
              <a:t> الموجودة والتي يتم في أطارها حركة الجسم ، وللفراغ حدود معينه قد تكون هذه المرور كبيرة أو </a:t>
            </a:r>
            <a:r>
              <a:rPr lang="ar-SA" sz="3600" b="1" dirty="0" smtClean="0">
                <a:solidFill>
                  <a:schemeClr val="tx1"/>
                </a:solidFill>
                <a:ea typeface="Calibri"/>
              </a:rPr>
              <a:t>صغيرة</a:t>
            </a:r>
            <a:r>
              <a:rPr lang="en-US" sz="3600" b="1" dirty="0" smtClean="0">
                <a:solidFill>
                  <a:schemeClr val="tx1"/>
                </a:solidFill>
                <a:ea typeface="Calibri"/>
                <a:cs typeface="Arial"/>
              </a:rPr>
              <a:t>.</a:t>
            </a:r>
          </a:p>
          <a:p>
            <a:r>
              <a:rPr lang="ar-SA" sz="3600" b="1" dirty="0">
                <a:solidFill>
                  <a:schemeClr val="tx1"/>
                </a:solidFill>
                <a:ea typeface="Calibri"/>
              </a:rPr>
              <a:t>والفراغ قد يكون فراغ شخصية أو فراغ عام يتضمن الفراغ الشخصي فراغ يمكن الفرد من الوصول له من خلال حركات الجسم الالتوائية او الامتدادية ، اما الفراغ العام فأنه يحتوي على المسافة التي يتحرك خلالها الفرد أو مجموعة من الافراد </a:t>
            </a:r>
            <a:endParaRPr lang="en-US" sz="3600" b="1" dirty="0" smtClean="0">
              <a:solidFill>
                <a:schemeClr val="tx1"/>
              </a:solidFill>
              <a:ea typeface="Calibri"/>
            </a:endParaRPr>
          </a:p>
          <a:p>
            <a:r>
              <a:rPr lang="en-US" b="1" dirty="0">
                <a:ea typeface="Calibri"/>
                <a:cs typeface="Arial"/>
              </a:rPr>
              <a:t/>
            </a:r>
            <a:br>
              <a:rPr lang="en-US" b="1" dirty="0">
                <a:ea typeface="Calibri"/>
                <a:cs typeface="Arial"/>
              </a:rPr>
            </a:br>
            <a:endParaRPr lang="ar-IQ" dirty="0"/>
          </a:p>
        </p:txBody>
      </p:sp>
    </p:spTree>
    <p:extLst>
      <p:ext uri="{BB962C8B-B14F-4D97-AF65-F5344CB8AC3E}">
        <p14:creationId xmlns:p14="http://schemas.microsoft.com/office/powerpoint/2010/main" val="151520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96752"/>
            <a:ext cx="8229600" cy="1080120"/>
          </a:xfrm>
        </p:spPr>
        <p:txBody>
          <a:bodyPr>
            <a:noAutofit/>
          </a:bodyPr>
          <a:lstStyle/>
          <a:p>
            <a:pPr algn="r"/>
            <a:r>
              <a:rPr lang="ar-SA" sz="5400" b="1" dirty="0" smtClean="0">
                <a:solidFill>
                  <a:schemeClr val="tx1"/>
                </a:solidFill>
                <a:effectLst/>
                <a:ea typeface="Calibri"/>
                <a:cs typeface="Arial"/>
              </a:rPr>
              <a:t>التحكم في زمن </a:t>
            </a:r>
            <a:r>
              <a:rPr lang="ar-SA" sz="5400" b="1" dirty="0" err="1" smtClean="0">
                <a:solidFill>
                  <a:schemeClr val="tx1"/>
                </a:solidFill>
                <a:effectLst/>
                <a:ea typeface="Calibri"/>
                <a:cs typeface="Arial"/>
              </a:rPr>
              <a:t>الحركه</a:t>
            </a:r>
            <a:r>
              <a:rPr lang="en-US" sz="5400" b="1" dirty="0" smtClean="0">
                <a:solidFill>
                  <a:srgbClr val="333333"/>
                </a:solidFill>
                <a:effectLst/>
                <a:latin typeface="Arial"/>
                <a:ea typeface="Calibri"/>
              </a:rPr>
              <a:t/>
            </a:r>
            <a:br>
              <a:rPr lang="en-US" sz="5400" b="1" dirty="0" smtClean="0">
                <a:solidFill>
                  <a:srgbClr val="333333"/>
                </a:solidFill>
                <a:effectLst/>
                <a:latin typeface="Arial"/>
                <a:ea typeface="Calibri"/>
              </a:rPr>
            </a:br>
            <a:endParaRPr lang="ar-IQ" sz="5400" dirty="0"/>
          </a:p>
        </p:txBody>
      </p:sp>
      <p:sp>
        <p:nvSpPr>
          <p:cNvPr id="3" name="عنصر نائب للمحتوى 2"/>
          <p:cNvSpPr>
            <a:spLocks noGrp="1"/>
          </p:cNvSpPr>
          <p:nvPr>
            <p:ph idx="1"/>
          </p:nvPr>
        </p:nvSpPr>
        <p:spPr>
          <a:xfrm>
            <a:off x="0" y="1844824"/>
            <a:ext cx="9144000" cy="5013176"/>
          </a:xfrm>
        </p:spPr>
        <p:txBody>
          <a:bodyPr/>
          <a:lstStyle/>
          <a:p>
            <a:r>
              <a:rPr lang="ar-IQ" dirty="0" smtClean="0">
                <a:effectLst/>
                <a:ea typeface="Calibri"/>
                <a:cs typeface="Simplified Arabic"/>
              </a:rPr>
              <a:t>هي الصفات والخصائص المحددة لنوعية الحركة واختلافها يتم من خلال الزمن والقوة والانسيابية</a:t>
            </a:r>
            <a:endParaRPr lang="en-US" dirty="0" smtClean="0">
              <a:effectLst/>
              <a:ea typeface="Calibri"/>
              <a:cs typeface="Simplified Arabic"/>
            </a:endParaRPr>
          </a:p>
          <a:p>
            <a:r>
              <a:rPr lang="ar-IQ" dirty="0" smtClean="0">
                <a:effectLst/>
                <a:ea typeface="Calibri"/>
                <a:cs typeface="Simplified Arabic"/>
              </a:rPr>
              <a:t>حيث إن الزمن يحدد سرعة الحركة فكلما قل الزمن أصبحت الحركة أسرع </a:t>
            </a:r>
            <a:endParaRPr lang="en-US" dirty="0" smtClean="0">
              <a:effectLst/>
              <a:ea typeface="Calibri"/>
              <a:cs typeface="Simplified Arabic"/>
            </a:endParaRPr>
          </a:p>
          <a:p>
            <a:r>
              <a:rPr lang="ar-IQ" dirty="0" smtClean="0">
                <a:cs typeface="Simplified Arabic"/>
              </a:rPr>
              <a:t>وكلما قلت </a:t>
            </a:r>
            <a:r>
              <a:rPr lang="ar-IQ" dirty="0" err="1" smtClean="0">
                <a:cs typeface="Simplified Arabic"/>
              </a:rPr>
              <a:t>السرعه</a:t>
            </a:r>
            <a:r>
              <a:rPr lang="ar-IQ" dirty="0" smtClean="0">
                <a:cs typeface="Simplified Arabic"/>
              </a:rPr>
              <a:t> اصبح الزمن اكثر </a:t>
            </a:r>
            <a:endParaRPr lang="ar-IQ" dirty="0"/>
          </a:p>
        </p:txBody>
      </p:sp>
    </p:spTree>
    <p:extLst>
      <p:ext uri="{BB962C8B-B14F-4D97-AF65-F5344CB8AC3E}">
        <p14:creationId xmlns:p14="http://schemas.microsoft.com/office/powerpoint/2010/main" val="115330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SA" b="1" dirty="0" smtClean="0">
                <a:ea typeface="Calibri"/>
                <a:cs typeface="Arial"/>
              </a:rPr>
              <a:t>ال</a:t>
            </a:r>
            <a:r>
              <a:rPr lang="ar-IQ" b="1" dirty="0" smtClean="0">
                <a:ea typeface="Calibri"/>
                <a:cs typeface="Arial"/>
              </a:rPr>
              <a:t>ـــــــــــــــــ</a:t>
            </a:r>
            <a:r>
              <a:rPr lang="ar-SA" b="1" dirty="0" smtClean="0">
                <a:ea typeface="Calibri"/>
                <a:cs typeface="Arial"/>
              </a:rPr>
              <a:t>نخاع ال</a:t>
            </a:r>
            <a:r>
              <a:rPr lang="ar-IQ" b="1" dirty="0" smtClean="0">
                <a:ea typeface="Calibri"/>
                <a:cs typeface="Arial"/>
              </a:rPr>
              <a:t>ــــــــــــــ</a:t>
            </a:r>
            <a:r>
              <a:rPr lang="ar-SA" b="1" dirty="0" smtClean="0">
                <a:ea typeface="Calibri"/>
                <a:cs typeface="Arial"/>
              </a:rPr>
              <a:t>شوكي</a:t>
            </a:r>
            <a:r>
              <a:rPr lang="en-US" sz="2000" dirty="0">
                <a:ea typeface="Calibri"/>
                <a:cs typeface="Arial"/>
              </a:rPr>
              <a:t/>
            </a:r>
            <a:br>
              <a:rPr lang="en-US" sz="2000" dirty="0">
                <a:ea typeface="Calibri"/>
                <a:cs typeface="Arial"/>
              </a:rPr>
            </a:br>
            <a:endParaRPr lang="ar-IQ" dirty="0"/>
          </a:p>
        </p:txBody>
      </p:sp>
      <p:sp>
        <p:nvSpPr>
          <p:cNvPr id="3" name="عنصر نائب للمحتوى 2"/>
          <p:cNvSpPr>
            <a:spLocks noGrp="1"/>
          </p:cNvSpPr>
          <p:nvPr>
            <p:ph idx="1"/>
          </p:nvPr>
        </p:nvSpPr>
        <p:spPr>
          <a:xfrm>
            <a:off x="0" y="1124744"/>
            <a:ext cx="9144000" cy="5733256"/>
          </a:xfrm>
        </p:spPr>
        <p:txBody>
          <a:bodyPr>
            <a:normAutofit/>
          </a:bodyPr>
          <a:lstStyle/>
          <a:p>
            <a:r>
              <a:rPr lang="ar-SA" sz="3200" dirty="0">
                <a:solidFill>
                  <a:schemeClr val="tx1"/>
                </a:solidFill>
                <a:ea typeface="Calibri"/>
              </a:rPr>
              <a:t>هو أحد أجزاء الجهاز العصبي المركزي في الإنسان وهو يبتدأ في القاعدة الموجوده في الدماغ ويمر من خلال َنفق موجود بالعمود الفقري وهو على شكل انبوب فيه </a:t>
            </a:r>
            <a:r>
              <a:rPr lang="ar-SA" sz="3200" dirty="0" smtClean="0">
                <a:solidFill>
                  <a:schemeClr val="tx1"/>
                </a:solidFill>
                <a:ea typeface="Calibri"/>
              </a:rPr>
              <a:t>م</a:t>
            </a:r>
            <a:r>
              <a:rPr lang="ar-IQ" sz="3200" dirty="0" smtClean="0">
                <a:solidFill>
                  <a:schemeClr val="tx1"/>
                </a:solidFill>
                <a:ea typeface="Calibri"/>
              </a:rPr>
              <a:t>ج</a:t>
            </a:r>
            <a:r>
              <a:rPr lang="ar-SA" sz="3200" dirty="0" smtClean="0">
                <a:solidFill>
                  <a:schemeClr val="tx1"/>
                </a:solidFill>
                <a:ea typeface="Calibri"/>
              </a:rPr>
              <a:t>موعةً </a:t>
            </a:r>
            <a:r>
              <a:rPr lang="ar-SA" sz="3200" dirty="0">
                <a:solidFill>
                  <a:schemeClr val="tx1"/>
                </a:solidFill>
                <a:ea typeface="Calibri"/>
              </a:rPr>
              <a:t>كبيرهً من الاعصاب مربوطة مع </a:t>
            </a:r>
            <a:r>
              <a:rPr lang="ar-SA" sz="3200" dirty="0" smtClean="0">
                <a:solidFill>
                  <a:schemeClr val="tx1"/>
                </a:solidFill>
                <a:ea typeface="Calibri"/>
              </a:rPr>
              <a:t>الدماغ</a:t>
            </a:r>
            <a:r>
              <a:rPr lang="ar-IQ" sz="3200" dirty="0" smtClean="0">
                <a:solidFill>
                  <a:schemeClr val="tx1"/>
                </a:solidFill>
                <a:ea typeface="Calibri"/>
              </a:rPr>
              <a:t>.</a:t>
            </a:r>
            <a:endParaRPr lang="ar-IQ" sz="3200" dirty="0" smtClean="0">
              <a:solidFill>
                <a:schemeClr val="tx1"/>
              </a:solidFill>
              <a:ea typeface="Calibri"/>
            </a:endParaRPr>
          </a:p>
          <a:p>
            <a:r>
              <a:rPr lang="ar-SA" sz="3200" dirty="0">
                <a:solidFill>
                  <a:schemeClr val="tx1"/>
                </a:solidFill>
                <a:ea typeface="Calibri"/>
              </a:rPr>
              <a:t>هو على شكل حبل طويل يبلغ طوله 45 سم داخل القناة الظَهرية في العمود </a:t>
            </a:r>
            <a:r>
              <a:rPr lang="ar-SA" sz="3200" dirty="0" smtClean="0">
                <a:solidFill>
                  <a:schemeClr val="tx1"/>
                </a:solidFill>
                <a:ea typeface="Calibri"/>
              </a:rPr>
              <a:t>الفقري</a:t>
            </a:r>
            <a:r>
              <a:rPr lang="ar-IQ" sz="3200" dirty="0" smtClean="0">
                <a:solidFill>
                  <a:schemeClr val="tx1"/>
                </a:solidFill>
                <a:ea typeface="Calibri"/>
              </a:rPr>
              <a:t>.</a:t>
            </a:r>
            <a:endParaRPr lang="ar-IQ" sz="3200" dirty="0" smtClean="0">
              <a:solidFill>
                <a:schemeClr val="tx1"/>
              </a:solidFill>
              <a:ea typeface="Calibri"/>
            </a:endParaRPr>
          </a:p>
          <a:p>
            <a:r>
              <a:rPr lang="ar-SA" sz="3200" dirty="0">
                <a:solidFill>
                  <a:schemeClr val="tx1"/>
                </a:solidFill>
                <a:ea typeface="Calibri"/>
              </a:rPr>
              <a:t>الوظيفةَ الرئيسيّة للنخاع الشوكي الموجود في العمود الفقري هي نقل مجموعة النبضات العصبية من الدماغ وإليه وإعادة توصيلها لمجموعة الأعصاب الفَرعية في الجسم </a:t>
            </a:r>
            <a:endParaRPr lang="ar-IQ" sz="3200" dirty="0">
              <a:solidFill>
                <a:schemeClr val="tx1"/>
              </a:solidFill>
            </a:endParaRPr>
          </a:p>
        </p:txBody>
      </p:sp>
    </p:spTree>
    <p:extLst>
      <p:ext uri="{BB962C8B-B14F-4D97-AF65-F5344CB8AC3E}">
        <p14:creationId xmlns:p14="http://schemas.microsoft.com/office/powerpoint/2010/main" val="3198518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شكل النخاع الشوكي</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805781"/>
            <a:ext cx="4425280" cy="4779302"/>
          </a:xfrm>
        </p:spPr>
      </p:pic>
    </p:spTree>
    <p:extLst>
      <p:ext uri="{BB962C8B-B14F-4D97-AF65-F5344CB8AC3E}">
        <p14:creationId xmlns:p14="http://schemas.microsoft.com/office/powerpoint/2010/main" val="3703136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الفعل المنعكس</a:t>
            </a:r>
            <a:endParaRPr lang="ar-IQ" dirty="0"/>
          </a:p>
        </p:txBody>
      </p:sp>
      <p:sp>
        <p:nvSpPr>
          <p:cNvPr id="3" name="عنصر نائب للمحتوى 2"/>
          <p:cNvSpPr>
            <a:spLocks noGrp="1"/>
          </p:cNvSpPr>
          <p:nvPr>
            <p:ph idx="1"/>
          </p:nvPr>
        </p:nvSpPr>
        <p:spPr/>
        <p:txBody>
          <a:bodyPr>
            <a:normAutofit/>
          </a:bodyPr>
          <a:lstStyle/>
          <a:p>
            <a:pPr algn="ctr">
              <a:lnSpc>
                <a:spcPct val="115000"/>
              </a:lnSpc>
              <a:spcAft>
                <a:spcPts val="1000"/>
              </a:spcAft>
            </a:pPr>
            <a:r>
              <a:rPr lang="ar-SA" sz="4400" dirty="0">
                <a:solidFill>
                  <a:schemeClr val="tx1"/>
                </a:solidFill>
                <a:ea typeface="Calibri"/>
              </a:rPr>
              <a:t>هي استجابة فورية لمحفز ما أو حركة لا إرادية</a:t>
            </a:r>
            <a:r>
              <a:rPr lang="ar-SA" sz="4400" dirty="0" smtClean="0">
                <a:solidFill>
                  <a:schemeClr val="tx1"/>
                </a:solidFill>
                <a:ea typeface="Calibri"/>
              </a:rPr>
              <a:t>،</a:t>
            </a:r>
            <a:endParaRPr lang="en-US" sz="4400" dirty="0" smtClean="0">
              <a:solidFill>
                <a:schemeClr val="tx1"/>
              </a:solidFill>
              <a:ea typeface="Calibri"/>
            </a:endParaRPr>
          </a:p>
          <a:p>
            <a:pPr algn="ctr">
              <a:lnSpc>
                <a:spcPct val="115000"/>
              </a:lnSpc>
              <a:spcAft>
                <a:spcPts val="1000"/>
              </a:spcAft>
            </a:pPr>
            <a:r>
              <a:rPr lang="en-US" dirty="0" err="1" smtClean="0">
                <a:ea typeface="Calibri"/>
                <a:cs typeface="Arial"/>
              </a:rPr>
              <a:t>هو</a:t>
            </a:r>
            <a:r>
              <a:rPr lang="en-US" dirty="0" smtClean="0">
                <a:ea typeface="Calibri"/>
                <a:cs typeface="Arial"/>
              </a:rPr>
              <a:t> </a:t>
            </a:r>
            <a:r>
              <a:rPr lang="en-US" dirty="0" err="1">
                <a:ea typeface="Calibri"/>
                <a:cs typeface="Arial"/>
              </a:rPr>
              <a:t>إعطاء</a:t>
            </a:r>
            <a:r>
              <a:rPr lang="en-US" dirty="0">
                <a:ea typeface="Calibri"/>
                <a:cs typeface="Arial"/>
              </a:rPr>
              <a:t> </a:t>
            </a:r>
            <a:r>
              <a:rPr lang="en-US" dirty="0" err="1">
                <a:ea typeface="Calibri"/>
                <a:cs typeface="Arial"/>
              </a:rPr>
              <a:t>رد</a:t>
            </a:r>
            <a:r>
              <a:rPr lang="en-US" dirty="0">
                <a:ea typeface="Calibri"/>
                <a:cs typeface="Arial"/>
              </a:rPr>
              <a:t> </a:t>
            </a:r>
            <a:r>
              <a:rPr lang="en-US" dirty="0" err="1">
                <a:ea typeface="Calibri"/>
                <a:cs typeface="Arial"/>
              </a:rPr>
              <a:t>فعل</a:t>
            </a:r>
            <a:r>
              <a:rPr lang="en-US" dirty="0">
                <a:ea typeface="Calibri"/>
                <a:cs typeface="Arial"/>
              </a:rPr>
              <a:t> </a:t>
            </a:r>
            <a:r>
              <a:rPr lang="en-US" dirty="0" err="1">
                <a:ea typeface="Calibri"/>
                <a:cs typeface="Arial"/>
              </a:rPr>
              <a:t>سريع</a:t>
            </a:r>
            <a:r>
              <a:rPr lang="en-US" dirty="0">
                <a:ea typeface="Calibri"/>
                <a:cs typeface="Arial"/>
              </a:rPr>
              <a:t> </a:t>
            </a:r>
            <a:r>
              <a:rPr lang="en-US" dirty="0" err="1">
                <a:ea typeface="Calibri"/>
                <a:cs typeface="Arial"/>
              </a:rPr>
              <a:t>لبعض</a:t>
            </a:r>
            <a:r>
              <a:rPr lang="en-US" dirty="0">
                <a:ea typeface="Calibri"/>
                <a:cs typeface="Arial"/>
              </a:rPr>
              <a:t> </a:t>
            </a:r>
            <a:r>
              <a:rPr lang="en-US" dirty="0" err="1">
                <a:ea typeface="Calibri"/>
                <a:cs typeface="Arial"/>
              </a:rPr>
              <a:t>المؤثرات</a:t>
            </a:r>
            <a:r>
              <a:rPr lang="en-US" dirty="0">
                <a:ea typeface="Calibri"/>
                <a:cs typeface="Arial"/>
              </a:rPr>
              <a:t> </a:t>
            </a:r>
            <a:r>
              <a:rPr lang="en-US" dirty="0" err="1">
                <a:ea typeface="Calibri"/>
                <a:cs typeface="Arial"/>
              </a:rPr>
              <a:t>الخارجية</a:t>
            </a:r>
            <a:r>
              <a:rPr lang="en-US" dirty="0">
                <a:ea typeface="Calibri"/>
                <a:cs typeface="Arial"/>
              </a:rPr>
              <a:t> و </a:t>
            </a:r>
            <a:r>
              <a:rPr lang="en-US" dirty="0" err="1">
                <a:ea typeface="Calibri"/>
                <a:cs typeface="Arial"/>
              </a:rPr>
              <a:t>منها</a:t>
            </a:r>
            <a:r>
              <a:rPr lang="en-US" dirty="0">
                <a:ea typeface="Calibri"/>
                <a:cs typeface="Arial"/>
              </a:rPr>
              <a:t> </a:t>
            </a:r>
            <a:r>
              <a:rPr lang="en-US" dirty="0" err="1">
                <a:ea typeface="Calibri"/>
                <a:cs typeface="Arial"/>
              </a:rPr>
              <a:t>منعكس</a:t>
            </a:r>
            <a:r>
              <a:rPr lang="en-US" dirty="0">
                <a:ea typeface="Calibri"/>
                <a:cs typeface="Arial"/>
              </a:rPr>
              <a:t> </a:t>
            </a:r>
            <a:r>
              <a:rPr lang="en-US" dirty="0" err="1">
                <a:ea typeface="Calibri"/>
                <a:cs typeface="Arial"/>
              </a:rPr>
              <a:t>الحركة</a:t>
            </a:r>
            <a:r>
              <a:rPr lang="en-US" dirty="0">
                <a:ea typeface="Calibri"/>
                <a:cs typeface="Arial"/>
              </a:rPr>
              <a:t> </a:t>
            </a:r>
            <a:r>
              <a:rPr lang="en-US" dirty="0" err="1">
                <a:ea typeface="Calibri"/>
                <a:cs typeface="Arial"/>
              </a:rPr>
              <a:t>عند</a:t>
            </a:r>
            <a:r>
              <a:rPr lang="en-US" dirty="0">
                <a:ea typeface="Calibri"/>
                <a:cs typeface="Arial"/>
              </a:rPr>
              <a:t> </a:t>
            </a:r>
            <a:r>
              <a:rPr lang="en-US" dirty="0" err="1">
                <a:ea typeface="Calibri"/>
                <a:cs typeface="Arial"/>
              </a:rPr>
              <a:t>الأطفال</a:t>
            </a:r>
            <a:endParaRPr lang="en-US" dirty="0">
              <a:ea typeface="Calibri"/>
              <a:cs typeface="Arial"/>
            </a:endParaRPr>
          </a:p>
          <a:p>
            <a:endParaRPr lang="ar-IQ" dirty="0"/>
          </a:p>
        </p:txBody>
      </p:sp>
    </p:spTree>
    <p:extLst>
      <p:ext uri="{BB962C8B-B14F-4D97-AF65-F5344CB8AC3E}">
        <p14:creationId xmlns:p14="http://schemas.microsoft.com/office/powerpoint/2010/main" val="998958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t>اشكال الافعال </a:t>
            </a:r>
            <a:r>
              <a:rPr lang="ar-IQ" dirty="0" err="1" smtClean="0"/>
              <a:t>الانعكاسيه</a:t>
            </a:r>
            <a:r>
              <a:rPr lang="ar-IQ" dirty="0" smtClean="0"/>
              <a:t> خلال الاداء الحركي</a:t>
            </a:r>
            <a:endParaRPr lang="ar-IQ" dirty="0"/>
          </a:p>
        </p:txBody>
      </p:sp>
      <p:sp>
        <p:nvSpPr>
          <p:cNvPr id="3" name="عنصر نائب للمحتوى 2"/>
          <p:cNvSpPr>
            <a:spLocks noGrp="1"/>
          </p:cNvSpPr>
          <p:nvPr>
            <p:ph idx="1"/>
          </p:nvPr>
        </p:nvSpPr>
        <p:spPr>
          <a:xfrm>
            <a:off x="0" y="1600200"/>
            <a:ext cx="9144000" cy="5257800"/>
          </a:xfrm>
        </p:spPr>
        <p:txBody>
          <a:bodyPr>
            <a:normAutofit/>
          </a:bodyPr>
          <a:lstStyle/>
          <a:p>
            <a:pPr marL="47625" marR="76200" algn="just">
              <a:lnSpc>
                <a:spcPct val="115000"/>
              </a:lnSpc>
              <a:spcBef>
                <a:spcPts val="225"/>
              </a:spcBef>
              <a:spcAft>
                <a:spcPts val="225"/>
              </a:spcAft>
            </a:pPr>
            <a:r>
              <a:rPr lang="ar-SA" sz="2800" dirty="0">
                <a:solidFill>
                  <a:schemeClr val="tx1"/>
                </a:solidFill>
                <a:ea typeface="Times New Roman"/>
                <a:cs typeface="Tahoma"/>
              </a:rPr>
              <a:t>أ</a:t>
            </a:r>
            <a:r>
              <a:rPr lang="ar-SA" sz="3600" dirty="0">
                <a:solidFill>
                  <a:schemeClr val="tx1"/>
                </a:solidFill>
                <a:ea typeface="Times New Roman"/>
                <a:cs typeface="Tahoma"/>
              </a:rPr>
              <a:t>. </a:t>
            </a:r>
            <a:r>
              <a:rPr lang="ar-SA" sz="3200" dirty="0">
                <a:solidFill>
                  <a:schemeClr val="tx1"/>
                </a:solidFill>
                <a:ea typeface="Times New Roman"/>
                <a:cs typeface="Tahoma"/>
              </a:rPr>
              <a:t>منعكس الزحف: بعمل حركات الزحف مستخدما الذراعين والرجلين.</a:t>
            </a:r>
            <a:endParaRPr lang="en-US" sz="3200" dirty="0">
              <a:solidFill>
                <a:schemeClr val="tx1"/>
              </a:solidFill>
              <a:ea typeface="Calibri"/>
              <a:cs typeface="Arial"/>
            </a:endParaRPr>
          </a:p>
          <a:p>
            <a:pPr marL="47625" marR="76200" algn="just">
              <a:lnSpc>
                <a:spcPct val="115000"/>
              </a:lnSpc>
              <a:spcBef>
                <a:spcPts val="225"/>
              </a:spcBef>
              <a:spcAft>
                <a:spcPts val="225"/>
              </a:spcAft>
            </a:pPr>
            <a:r>
              <a:rPr lang="ar-SA" sz="3200" dirty="0">
                <a:solidFill>
                  <a:schemeClr val="tx1"/>
                </a:solidFill>
                <a:ea typeface="Times New Roman"/>
                <a:cs typeface="Tahoma"/>
              </a:rPr>
              <a:t>ب. منعكس الخطو (المشي): اذ ثبت في الوضع القائم فانه يقوم بحركات خطو تبادلية.</a:t>
            </a:r>
            <a:endParaRPr lang="en-US" sz="3200" dirty="0">
              <a:solidFill>
                <a:schemeClr val="tx1"/>
              </a:solidFill>
              <a:ea typeface="Calibri"/>
              <a:cs typeface="Arial"/>
            </a:endParaRPr>
          </a:p>
          <a:p>
            <a:pPr marL="47625" marR="76200" algn="just">
              <a:lnSpc>
                <a:spcPct val="115000"/>
              </a:lnSpc>
              <a:spcBef>
                <a:spcPts val="225"/>
              </a:spcBef>
              <a:spcAft>
                <a:spcPts val="225"/>
              </a:spcAft>
            </a:pPr>
            <a:r>
              <a:rPr lang="ar-SA" sz="3200" dirty="0">
                <a:solidFill>
                  <a:schemeClr val="tx1"/>
                </a:solidFill>
                <a:ea typeface="Times New Roman"/>
                <a:cs typeface="Tahoma"/>
              </a:rPr>
              <a:t>ج. منعكس السباحة: عندما يوضع منبطح على الماء فانه يقوم بحركات السباحة التبادلية مستخدماً الذراعين والرجلين ويقترن معه منعكس كتم النفس عند وضع وجه الغريق في الماء.</a:t>
            </a:r>
            <a:endParaRPr lang="en-US" sz="3200" dirty="0">
              <a:solidFill>
                <a:schemeClr val="tx1"/>
              </a:solidFill>
              <a:ea typeface="Calibri"/>
              <a:cs typeface="Arial"/>
            </a:endParaRPr>
          </a:p>
          <a:p>
            <a:endParaRPr lang="ar-IQ" dirty="0"/>
          </a:p>
        </p:txBody>
      </p:sp>
    </p:spTree>
    <p:extLst>
      <p:ext uri="{BB962C8B-B14F-4D97-AF65-F5344CB8AC3E}">
        <p14:creationId xmlns:p14="http://schemas.microsoft.com/office/powerpoint/2010/main" val="3280531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التحكم الحركي</a:t>
            </a:r>
            <a:endParaRPr lang="ar-IQ" dirty="0"/>
          </a:p>
        </p:txBody>
      </p:sp>
      <p:sp>
        <p:nvSpPr>
          <p:cNvPr id="3" name="عنصر نائب للمحتوى 2"/>
          <p:cNvSpPr>
            <a:spLocks noGrp="1"/>
          </p:cNvSpPr>
          <p:nvPr>
            <p:ph idx="1"/>
          </p:nvPr>
        </p:nvSpPr>
        <p:spPr>
          <a:xfrm>
            <a:off x="0" y="1412776"/>
            <a:ext cx="9144000" cy="5445224"/>
          </a:xfrm>
        </p:spPr>
        <p:txBody>
          <a:bodyPr>
            <a:normAutofit/>
          </a:bodyPr>
          <a:lstStyle/>
          <a:p>
            <a:r>
              <a:rPr lang="en-US" dirty="0">
                <a:ea typeface="Calibri"/>
                <a:cs typeface="Arial"/>
              </a:rPr>
              <a:t>   </a:t>
            </a:r>
            <a:r>
              <a:rPr lang="ar-SA" dirty="0">
                <a:ea typeface="Calibri"/>
              </a:rPr>
              <a:t>إن السيطرة </a:t>
            </a:r>
            <a:r>
              <a:rPr lang="ar-SA" dirty="0" smtClean="0">
                <a:ea typeface="Calibri"/>
              </a:rPr>
              <a:t>الحركية</a:t>
            </a:r>
            <a:r>
              <a:rPr lang="ar-IQ" dirty="0" smtClean="0">
                <a:ea typeface="Calibri"/>
              </a:rPr>
              <a:t> (التحكم الحركي)</a:t>
            </a:r>
            <a:r>
              <a:rPr lang="ar-SA" dirty="0" smtClean="0">
                <a:ea typeface="Calibri"/>
              </a:rPr>
              <a:t> </a:t>
            </a:r>
            <a:r>
              <a:rPr lang="ar-SA" dirty="0">
                <a:ea typeface="Calibri"/>
              </a:rPr>
              <a:t>هو منظم ومكمل لعمل البرنامج الحركي لان أساس عمل البرنامج الحركي هو تنظيم المعلومات بصورة مرتبة ومنسقة في الدماغ والسيطرة الحركية هي إمكانية التحكم في تنفيذ ه المعلومات المبرمجة بصورة دقيقة لإنتاج الحركة أو الواجب الحركي المطلوب</a:t>
            </a:r>
            <a:r>
              <a:rPr lang="en-US" dirty="0">
                <a:ea typeface="Calibri"/>
                <a:cs typeface="Arial"/>
              </a:rPr>
              <a:t> .</a:t>
            </a:r>
            <a:br>
              <a:rPr lang="en-US" dirty="0">
                <a:ea typeface="Calibri"/>
                <a:cs typeface="Arial"/>
              </a:rPr>
            </a:br>
            <a:r>
              <a:rPr lang="ar-SA" dirty="0" smtClean="0">
                <a:ea typeface="Calibri"/>
              </a:rPr>
              <a:t>وان </a:t>
            </a:r>
            <a:r>
              <a:rPr lang="ar-SA" dirty="0">
                <a:ea typeface="Calibri"/>
              </a:rPr>
              <a:t>السيطرة في البرنامج الحركي تتم من خلال تنظيم القشرة الدماغية للبرنامج الحركي بواسطة طرائق هرمية تدخل في قاع بناء الدماغ تؤدي إلى إعطاء إشارات للعضلات الهيكلية بعد إعطاء الحوافز الحركية الذاهبة إلى النخاع ألشوكي ومنه إلى العضلات وعلى هذا الأساس فأن المعلومات ترسل إلى الموقع المستهدف من قشرة الدماغ للاتحاد مع معلومات أخرى لإعطاء الأمر للعضلات المناسبة للتحرك</a:t>
            </a:r>
            <a:endParaRPr lang="ar-IQ" dirty="0"/>
          </a:p>
        </p:txBody>
      </p:sp>
    </p:spTree>
    <p:extLst>
      <p:ext uri="{BB962C8B-B14F-4D97-AF65-F5344CB8AC3E}">
        <p14:creationId xmlns:p14="http://schemas.microsoft.com/office/powerpoint/2010/main" val="151088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32656"/>
            <a:ext cx="8229600" cy="1296144"/>
          </a:xfrm>
        </p:spPr>
        <p:txBody>
          <a:bodyPr>
            <a:normAutofit fontScale="90000"/>
          </a:bodyPr>
          <a:lstStyle/>
          <a:p>
            <a:pPr algn="r">
              <a:lnSpc>
                <a:spcPct val="115000"/>
              </a:lnSpc>
              <a:spcAft>
                <a:spcPts val="1000"/>
              </a:spcAft>
            </a:pPr>
            <a:r>
              <a:rPr lang="ar-IQ" b="1" dirty="0">
                <a:ea typeface="Calibri"/>
                <a:cs typeface="Arial"/>
              </a:rPr>
              <a:t>الجهاز العصبي المركزي</a:t>
            </a:r>
            <a:r>
              <a:rPr lang="en-US" sz="2000" dirty="0">
                <a:ea typeface="Calibri"/>
                <a:cs typeface="Arial"/>
              </a:rPr>
              <a:t/>
            </a:r>
            <a:br>
              <a:rPr lang="en-US" sz="2000" dirty="0">
                <a:ea typeface="Calibri"/>
                <a:cs typeface="Arial"/>
              </a:rPr>
            </a:br>
            <a:endParaRPr lang="ar-IQ" dirty="0"/>
          </a:p>
        </p:txBody>
      </p:sp>
      <p:sp>
        <p:nvSpPr>
          <p:cNvPr id="3" name="عنصر نائب للمحتوى 2"/>
          <p:cNvSpPr>
            <a:spLocks noGrp="1"/>
          </p:cNvSpPr>
          <p:nvPr>
            <p:ph idx="1"/>
          </p:nvPr>
        </p:nvSpPr>
        <p:spPr>
          <a:xfrm>
            <a:off x="395536" y="2060848"/>
            <a:ext cx="8229600" cy="4525963"/>
          </a:xfrm>
        </p:spPr>
        <p:txBody>
          <a:bodyPr/>
          <a:lstStyle/>
          <a:p>
            <a:r>
              <a:rPr lang="ar-SA" sz="4000" dirty="0">
                <a:solidFill>
                  <a:schemeClr val="tx1"/>
                </a:solidFill>
                <a:latin typeface="DroidArabicKufi"/>
                <a:ea typeface="Calibri"/>
              </a:rPr>
              <a:t>هو جزء من الجهاز العصبي المسؤول عن تلقي المعلومات من جميع أعضاء </a:t>
            </a:r>
            <a:r>
              <a:rPr lang="ar-SA" sz="4000" dirty="0" smtClean="0">
                <a:solidFill>
                  <a:schemeClr val="tx1"/>
                </a:solidFill>
                <a:latin typeface="DroidArabicKufi"/>
                <a:ea typeface="Calibri"/>
              </a:rPr>
              <a:t>الجسم</a:t>
            </a:r>
            <a:endParaRPr lang="ar-IQ" sz="4000" dirty="0" smtClean="0">
              <a:solidFill>
                <a:schemeClr val="tx1"/>
              </a:solidFill>
              <a:latin typeface="DroidArabicKufi"/>
              <a:ea typeface="Calibri"/>
            </a:endParaRPr>
          </a:p>
          <a:p>
            <a:r>
              <a:rPr lang="ar-SA" sz="4000" dirty="0">
                <a:solidFill>
                  <a:schemeClr val="tx1"/>
                </a:solidFill>
                <a:latin typeface="DroidArabicKufi"/>
                <a:ea typeface="Calibri"/>
              </a:rPr>
              <a:t>يلعب الدماغ دورا </a:t>
            </a:r>
            <a:r>
              <a:rPr lang="ar-SA" sz="4000" dirty="0" smtClean="0">
                <a:solidFill>
                  <a:schemeClr val="tx1"/>
                </a:solidFill>
                <a:latin typeface="DroidArabicKufi"/>
                <a:ea typeface="Calibri"/>
              </a:rPr>
              <a:t>ريئسيا </a:t>
            </a:r>
            <a:r>
              <a:rPr lang="ar-SA" sz="4000" dirty="0">
                <a:solidFill>
                  <a:schemeClr val="tx1"/>
                </a:solidFill>
                <a:latin typeface="DroidArabicKufi"/>
                <a:ea typeface="Calibri"/>
              </a:rPr>
              <a:t>في السيطرة على معظم وظائف الجسم، بما في ذلك الوعي، والحركات، والأحاسيس، والأفكار والكلام </a:t>
            </a:r>
            <a:r>
              <a:rPr lang="ar-SA" sz="4000" dirty="0" smtClean="0">
                <a:solidFill>
                  <a:schemeClr val="tx1"/>
                </a:solidFill>
                <a:latin typeface="DroidArabicKufi"/>
                <a:ea typeface="Calibri"/>
              </a:rPr>
              <a:t>والذاكرة.</a:t>
            </a:r>
            <a:endParaRPr lang="ar-IQ" sz="4000" dirty="0" smtClean="0">
              <a:solidFill>
                <a:schemeClr val="tx1"/>
              </a:solidFill>
              <a:latin typeface="DroidArabicKufi"/>
              <a:ea typeface="Calibri"/>
            </a:endParaRPr>
          </a:p>
          <a:p>
            <a:endParaRPr lang="ar-IQ" dirty="0"/>
          </a:p>
        </p:txBody>
      </p:sp>
    </p:spTree>
    <p:extLst>
      <p:ext uri="{BB962C8B-B14F-4D97-AF65-F5344CB8AC3E}">
        <p14:creationId xmlns:p14="http://schemas.microsoft.com/office/powerpoint/2010/main" val="86717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اجزاء الدماغ البشري</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7875" y="1643856"/>
            <a:ext cx="5048250" cy="4438650"/>
          </a:xfrm>
        </p:spPr>
      </p:pic>
    </p:spTree>
    <p:extLst>
      <p:ext uri="{BB962C8B-B14F-4D97-AF65-F5344CB8AC3E}">
        <p14:creationId xmlns:p14="http://schemas.microsoft.com/office/powerpoint/2010/main" val="805980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b="1" dirty="0">
                <a:ea typeface="Calibri"/>
                <a:cs typeface="Arial"/>
              </a:rPr>
              <a:t>يتكون الجهاز العصبي المركزي من:-</a:t>
            </a:r>
            <a:r>
              <a:rPr lang="en-US" sz="2800" dirty="0">
                <a:ea typeface="Calibri"/>
                <a:cs typeface="Arial"/>
              </a:rPr>
              <a:t/>
            </a:r>
            <a:br>
              <a:rPr lang="en-US" sz="2800" dirty="0">
                <a:ea typeface="Calibri"/>
                <a:cs typeface="Arial"/>
              </a:rPr>
            </a:br>
            <a:endParaRPr lang="ar-IQ" dirty="0"/>
          </a:p>
        </p:txBody>
      </p:sp>
      <p:sp>
        <p:nvSpPr>
          <p:cNvPr id="3" name="عنصر نائب للمحتوى 2"/>
          <p:cNvSpPr>
            <a:spLocks noGrp="1"/>
          </p:cNvSpPr>
          <p:nvPr>
            <p:ph idx="1"/>
          </p:nvPr>
        </p:nvSpPr>
        <p:spPr>
          <a:xfrm>
            <a:off x="0" y="1124744"/>
            <a:ext cx="9137848" cy="5733256"/>
          </a:xfrm>
        </p:spPr>
        <p:txBody>
          <a:bodyPr>
            <a:normAutofit/>
          </a:bodyPr>
          <a:lstStyle/>
          <a:p>
            <a:pPr>
              <a:lnSpc>
                <a:spcPct val="115000"/>
              </a:lnSpc>
              <a:spcAft>
                <a:spcPts val="1000"/>
              </a:spcAft>
            </a:pPr>
            <a:r>
              <a:rPr lang="ar-IQ" sz="4000" b="1" dirty="0" smtClean="0">
                <a:ea typeface="Calibri"/>
              </a:rPr>
              <a:t>1-الدماغ:ويتكون الدماغ من:-    </a:t>
            </a:r>
            <a:r>
              <a:rPr lang="ar-IQ" sz="4400" b="1" dirty="0" smtClean="0">
                <a:solidFill>
                  <a:schemeClr val="tx1"/>
                </a:solidFill>
                <a:ea typeface="Calibri"/>
              </a:rPr>
              <a:t>أ-</a:t>
            </a:r>
            <a:r>
              <a:rPr lang="ar-IQ" sz="4800" b="1" dirty="0" smtClean="0">
                <a:solidFill>
                  <a:schemeClr val="tx1"/>
                </a:solidFill>
                <a:ea typeface="Calibri"/>
              </a:rPr>
              <a:t>المخ</a:t>
            </a:r>
            <a:r>
              <a:rPr lang="ar-IQ" sz="4800" b="1" dirty="0" smtClean="0">
                <a:solidFill>
                  <a:schemeClr val="tx1"/>
                </a:solidFill>
                <a:latin typeface="DroidArabicKufi"/>
                <a:ea typeface="Calibri"/>
              </a:rPr>
              <a:t>:</a:t>
            </a:r>
            <a:r>
              <a:rPr lang="ar-SA" sz="2800" dirty="0" smtClean="0">
                <a:solidFill>
                  <a:schemeClr val="tx1"/>
                </a:solidFill>
                <a:latin typeface="DroidArabicKufi"/>
                <a:ea typeface="Calibri"/>
              </a:rPr>
              <a:t>هو أكبر جزء من الدماغ وتسيطر على العمل الطوعي، الكلام، والحواس والفكر </a:t>
            </a:r>
            <a:r>
              <a:rPr lang="ar-SA" sz="2800" dirty="0" smtClean="0">
                <a:solidFill>
                  <a:schemeClr val="tx1"/>
                </a:solidFill>
                <a:latin typeface="DroidArabicKufi"/>
                <a:ea typeface="Calibri"/>
              </a:rPr>
              <a:t>والذاكرة</a:t>
            </a:r>
            <a:r>
              <a:rPr lang="ar-IQ" sz="4400" b="1" dirty="0" smtClean="0">
                <a:solidFill>
                  <a:schemeClr val="tx1"/>
                </a:solidFill>
                <a:ea typeface="Calibri"/>
              </a:rPr>
              <a:t>. </a:t>
            </a:r>
            <a:r>
              <a:rPr lang="ar-IQ" sz="4400" b="1" dirty="0" smtClean="0">
                <a:solidFill>
                  <a:schemeClr val="tx1"/>
                </a:solidFill>
                <a:ea typeface="Calibri"/>
              </a:rPr>
              <a:t>ب-المخيخ :</a:t>
            </a:r>
            <a:r>
              <a:rPr lang="ar-IQ" sz="2800" dirty="0" smtClean="0">
                <a:solidFill>
                  <a:schemeClr val="tx1"/>
                </a:solidFill>
                <a:latin typeface="DroidArabicKufi"/>
                <a:ea typeface="Calibri"/>
              </a:rPr>
              <a:t> </a:t>
            </a:r>
            <a:r>
              <a:rPr lang="ar-SA" sz="2800" dirty="0" smtClean="0">
                <a:solidFill>
                  <a:schemeClr val="tx1"/>
                </a:solidFill>
                <a:latin typeface="DroidArabicKufi"/>
                <a:ea typeface="Calibri"/>
              </a:rPr>
              <a:t>يقوم بالتحكم بالتوازن و التنسيق الحركي، وتسهم ايضا في توليد التوتر العضلي</a:t>
            </a:r>
            <a:r>
              <a:rPr lang="ar-SA" sz="2800" dirty="0" smtClean="0">
                <a:solidFill>
                  <a:schemeClr val="tx1"/>
                </a:solidFill>
                <a:ea typeface="Calibri"/>
                <a:cs typeface="DroidArabicKufi"/>
              </a:rPr>
              <a:t> </a:t>
            </a:r>
            <a:r>
              <a:rPr lang="en-US" sz="2800" dirty="0" smtClean="0">
                <a:solidFill>
                  <a:schemeClr val="tx1"/>
                </a:solidFill>
                <a:effectLst/>
                <a:latin typeface="DroidArabicKufi"/>
                <a:ea typeface="Calibri"/>
                <a:cs typeface="Arial"/>
              </a:rPr>
              <a:t>.</a:t>
            </a:r>
            <a:r>
              <a:rPr lang="ar-IQ" sz="4400" b="1" dirty="0" smtClean="0">
                <a:solidFill>
                  <a:schemeClr val="tx1"/>
                </a:solidFill>
                <a:ea typeface="Calibri"/>
              </a:rPr>
              <a:t> ج- النخاع المستطيل:</a:t>
            </a:r>
            <a:r>
              <a:rPr lang="ar-IQ" sz="2800" dirty="0" smtClean="0">
                <a:solidFill>
                  <a:schemeClr val="tx1"/>
                </a:solidFill>
                <a:latin typeface="DroidArabicKufi"/>
                <a:ea typeface="Calibri"/>
              </a:rPr>
              <a:t> </a:t>
            </a:r>
            <a:r>
              <a:rPr lang="ar-SA" sz="2800" dirty="0" smtClean="0">
                <a:solidFill>
                  <a:schemeClr val="tx1"/>
                </a:solidFill>
                <a:latin typeface="DroidArabicKufi"/>
                <a:ea typeface="Calibri"/>
              </a:rPr>
              <a:t>اي ضرر في جذع الدماغ يؤثر على عدد من وظائف الجسم مثل فقدان وظيفة الحركة (الشلل) و حدوث شذوذ في حركة العين. و يقوم النخاع المستطيل يساعد أيضا في تنظيم الحركات </a:t>
            </a:r>
            <a:r>
              <a:rPr lang="ar-SA" sz="2800" dirty="0" err="1" smtClean="0">
                <a:solidFill>
                  <a:schemeClr val="tx1"/>
                </a:solidFill>
                <a:latin typeface="DroidArabicKufi"/>
                <a:ea typeface="Calibri"/>
              </a:rPr>
              <a:t>اللاارادية</a:t>
            </a:r>
            <a:r>
              <a:rPr lang="ar-SA" sz="2800" dirty="0" smtClean="0">
                <a:solidFill>
                  <a:schemeClr val="tx1"/>
                </a:solidFill>
                <a:latin typeface="DroidArabicKufi"/>
                <a:ea typeface="Calibri"/>
              </a:rPr>
              <a:t>،</a:t>
            </a:r>
            <a:endParaRPr lang="en-US" sz="2800" dirty="0" smtClean="0">
              <a:solidFill>
                <a:schemeClr val="tx1"/>
              </a:solidFill>
              <a:ea typeface="Calibri"/>
              <a:cs typeface="Arial"/>
            </a:endParaRPr>
          </a:p>
          <a:p>
            <a:endParaRPr lang="ar-IQ" dirty="0"/>
          </a:p>
        </p:txBody>
      </p:sp>
    </p:spTree>
    <p:extLst>
      <p:ext uri="{BB962C8B-B14F-4D97-AF65-F5344CB8AC3E}">
        <p14:creationId xmlns:p14="http://schemas.microsoft.com/office/powerpoint/2010/main" val="2515086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41" y="2852936"/>
            <a:ext cx="8782718" cy="3501008"/>
          </a:xfrm>
          <a:prstGeom prst="rect">
            <a:avLst/>
          </a:prstGeom>
        </p:spPr>
      </p:pic>
      <p:sp>
        <p:nvSpPr>
          <p:cNvPr id="5" name="Rectangle 4"/>
          <p:cNvSpPr/>
          <p:nvPr/>
        </p:nvSpPr>
        <p:spPr>
          <a:xfrm>
            <a:off x="755576" y="404664"/>
            <a:ext cx="8136904" cy="2045368"/>
          </a:xfrm>
          <a:prstGeom prst="rect">
            <a:avLst/>
          </a:prstGeom>
        </p:spPr>
        <p:txBody>
          <a:bodyPr wrap="square">
            <a:spAutoFit/>
          </a:bodyPr>
          <a:lstStyle/>
          <a:p>
            <a:pPr>
              <a:lnSpc>
                <a:spcPct val="115000"/>
              </a:lnSpc>
              <a:spcAft>
                <a:spcPts val="1000"/>
              </a:spcAft>
            </a:pPr>
            <a:r>
              <a:rPr lang="ar-IQ" sz="3600" b="1" dirty="0">
                <a:ea typeface="Calibri"/>
              </a:rPr>
              <a:t>2-الحبل الشوكي</a:t>
            </a:r>
            <a:r>
              <a:rPr lang="ar-IQ" sz="4000" b="1" dirty="0">
                <a:ea typeface="Calibri"/>
              </a:rPr>
              <a:t>:</a:t>
            </a:r>
            <a:r>
              <a:rPr lang="ar-IQ" sz="2400" dirty="0">
                <a:latin typeface="DroidArabicKufi"/>
                <a:ea typeface="Calibri"/>
              </a:rPr>
              <a:t> </a:t>
            </a:r>
            <a:r>
              <a:rPr lang="ar-SA" sz="2400" b="1" dirty="0">
                <a:latin typeface="DroidArabicKufi"/>
                <a:ea typeface="Calibri"/>
              </a:rPr>
              <a:t>يتصل الحبل الشوكي بجذع الدماغ، ويمر عبر القناة الشوكية.. تخرج الجذور العصبية من الحبل الشوكي و تمتد لتصل الى كلا الجانبين من الجسم. الحبل الشوكي يحمل إشارات عصبية (رسائل) ذهابا وإيابا و ينقلها بين الدماغ والأعصاب الطرفية المتوزعة على انحاء الجسم</a:t>
            </a:r>
            <a:endParaRPr lang="en-US" sz="2400" dirty="0">
              <a:ea typeface="Calibri"/>
              <a:cs typeface="Arial"/>
            </a:endParaRPr>
          </a:p>
        </p:txBody>
      </p:sp>
    </p:spTree>
    <p:extLst>
      <p:ext uri="{BB962C8B-B14F-4D97-AF65-F5344CB8AC3E}">
        <p14:creationId xmlns:p14="http://schemas.microsoft.com/office/powerpoint/2010/main" val="352686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24744"/>
          </a:xfrm>
        </p:spPr>
        <p:txBody>
          <a:bodyPr/>
          <a:lstStyle/>
          <a:p>
            <a:pPr algn="r"/>
            <a:r>
              <a:rPr lang="ar-IQ" dirty="0" smtClean="0"/>
              <a:t>المــــــــــخ</a:t>
            </a:r>
            <a:endParaRPr lang="ar-IQ" dirty="0"/>
          </a:p>
        </p:txBody>
      </p:sp>
      <p:sp>
        <p:nvSpPr>
          <p:cNvPr id="3" name="عنصر نائب للمحتوى 2"/>
          <p:cNvSpPr>
            <a:spLocks noGrp="1"/>
          </p:cNvSpPr>
          <p:nvPr>
            <p:ph idx="1"/>
          </p:nvPr>
        </p:nvSpPr>
        <p:spPr>
          <a:xfrm>
            <a:off x="0" y="1052736"/>
            <a:ext cx="9144000" cy="5805264"/>
          </a:xfrm>
        </p:spPr>
        <p:txBody>
          <a:bodyPr/>
          <a:lstStyle/>
          <a:p>
            <a:r>
              <a:rPr lang="ar-SA" dirty="0">
                <a:ea typeface="Calibri"/>
              </a:rPr>
              <a:t>يعد المخ أكبر جزء في الجهاز العصبي </a:t>
            </a:r>
            <a:r>
              <a:rPr lang="ar-SA" dirty="0" smtClean="0">
                <a:ea typeface="Calibri"/>
              </a:rPr>
              <a:t>المركزي</a:t>
            </a:r>
            <a:endParaRPr lang="ar-IQ" dirty="0" smtClean="0">
              <a:ea typeface="Calibri"/>
            </a:endParaRPr>
          </a:p>
          <a:p>
            <a:r>
              <a:rPr lang="ar-SA" dirty="0" smtClean="0">
                <a:ea typeface="Calibri"/>
              </a:rPr>
              <a:t> </a:t>
            </a:r>
            <a:r>
              <a:rPr lang="ar-SA" dirty="0">
                <a:ea typeface="Calibri"/>
              </a:rPr>
              <a:t>ويبلغ وزن المخ عند الولادة 350 غرام ولكن يزن في الرجل البالغ حوالي 1400 غرام ويقل وزنه قليلاً في المرأة </a:t>
            </a:r>
            <a:endParaRPr lang="ar-IQ" dirty="0" smtClean="0">
              <a:ea typeface="Calibri"/>
            </a:endParaRPr>
          </a:p>
          <a:p>
            <a:r>
              <a:rPr lang="ar-IQ" dirty="0" smtClean="0">
                <a:ea typeface="Calibri"/>
              </a:rPr>
              <a:t>يحيط بالمخ ثلاث اغشيه </a:t>
            </a:r>
            <a:r>
              <a:rPr lang="ar-SA" dirty="0" smtClean="0">
                <a:ea typeface="Calibri"/>
              </a:rPr>
              <a:t>وظيفتها </a:t>
            </a:r>
            <a:r>
              <a:rPr lang="ar-SA" dirty="0">
                <a:ea typeface="Calibri"/>
              </a:rPr>
              <a:t>الوقاية والتغذية </a:t>
            </a:r>
            <a:endParaRPr lang="ar-IQ" dirty="0" smtClean="0">
              <a:ea typeface="Calibri"/>
            </a:endParaRPr>
          </a:p>
          <a:p>
            <a:endParaRPr lang="ar-IQ" dirty="0" smtClean="0"/>
          </a:p>
          <a:p>
            <a:r>
              <a:rPr lang="ar-IQ" dirty="0" smtClean="0"/>
              <a:t>1-الام </a:t>
            </a:r>
            <a:r>
              <a:rPr lang="ar-IQ" dirty="0" err="1" smtClean="0"/>
              <a:t>الجافيه</a:t>
            </a:r>
            <a:r>
              <a:rPr lang="ar-IQ" dirty="0" smtClean="0"/>
              <a:t> </a:t>
            </a:r>
          </a:p>
          <a:p>
            <a:r>
              <a:rPr lang="ar-IQ" dirty="0" smtClean="0"/>
              <a:t>2-الام </a:t>
            </a:r>
            <a:r>
              <a:rPr lang="ar-IQ" dirty="0" err="1" smtClean="0"/>
              <a:t>العنكبوتيه</a:t>
            </a:r>
            <a:r>
              <a:rPr lang="ar-IQ" dirty="0" smtClean="0"/>
              <a:t> </a:t>
            </a:r>
          </a:p>
          <a:p>
            <a:r>
              <a:rPr lang="ar-IQ" dirty="0" smtClean="0"/>
              <a:t>3-الام الحنون</a:t>
            </a:r>
            <a:endParaRPr lang="ar-IQ" dirty="0"/>
          </a:p>
        </p:txBody>
      </p:sp>
    </p:spTree>
    <p:extLst>
      <p:ext uri="{BB962C8B-B14F-4D97-AF65-F5344CB8AC3E}">
        <p14:creationId xmlns:p14="http://schemas.microsoft.com/office/powerpoint/2010/main" val="1056250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طبقات قشرة الدماغ</a:t>
            </a:r>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5126" y="1600200"/>
            <a:ext cx="6973748" cy="4525963"/>
          </a:xfrm>
        </p:spPr>
      </p:pic>
    </p:spTree>
    <p:extLst>
      <p:ext uri="{BB962C8B-B14F-4D97-AF65-F5344CB8AC3E}">
        <p14:creationId xmlns:p14="http://schemas.microsoft.com/office/powerpoint/2010/main" val="714988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وظيفه المـــــــــــــخ</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8875" y="2005806"/>
            <a:ext cx="4286250" cy="3714750"/>
          </a:xfrm>
        </p:spPr>
      </p:pic>
    </p:spTree>
    <p:extLst>
      <p:ext uri="{BB962C8B-B14F-4D97-AF65-F5344CB8AC3E}">
        <p14:creationId xmlns:p14="http://schemas.microsoft.com/office/powerpoint/2010/main" val="42252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1187624" y="476672"/>
            <a:ext cx="7499176" cy="1440160"/>
          </a:xfrm>
        </p:spPr>
        <p:txBody>
          <a:bodyPr>
            <a:noAutofit/>
          </a:bodyPr>
          <a:lstStyle/>
          <a:p>
            <a:pPr algn="r">
              <a:lnSpc>
                <a:spcPct val="115000"/>
              </a:lnSpc>
              <a:spcAft>
                <a:spcPts val="1000"/>
              </a:spcAft>
            </a:pPr>
            <a:r>
              <a:rPr lang="ar-SA" sz="4800" b="1" dirty="0">
                <a:solidFill>
                  <a:schemeClr val="tx1"/>
                </a:solidFill>
                <a:ea typeface="Calibri"/>
              </a:rPr>
              <a:t>التحكم في القوه </a:t>
            </a:r>
            <a:r>
              <a:rPr lang="ar-SA" sz="4800" b="1" dirty="0" err="1">
                <a:solidFill>
                  <a:schemeClr val="tx1"/>
                </a:solidFill>
                <a:ea typeface="Calibri"/>
              </a:rPr>
              <a:t>العضليه</a:t>
            </a:r>
            <a:r>
              <a:rPr lang="en-US" sz="2400" dirty="0">
                <a:solidFill>
                  <a:schemeClr val="tx1"/>
                </a:solidFill>
                <a:ea typeface="Calibri"/>
                <a:cs typeface="Arial"/>
              </a:rPr>
              <a:t/>
            </a:r>
            <a:br>
              <a:rPr lang="en-US" sz="2400" dirty="0">
                <a:solidFill>
                  <a:schemeClr val="tx1"/>
                </a:solidFill>
                <a:ea typeface="Calibri"/>
                <a:cs typeface="Arial"/>
              </a:rPr>
            </a:br>
            <a:endParaRPr lang="ar-IQ" sz="4800" dirty="0">
              <a:solidFill>
                <a:schemeClr val="tx1"/>
              </a:solidFill>
            </a:endParaRPr>
          </a:p>
        </p:txBody>
      </p:sp>
      <p:sp>
        <p:nvSpPr>
          <p:cNvPr id="3" name="عنصر نائب للمحتوى 2"/>
          <p:cNvSpPr>
            <a:spLocks noGrp="1"/>
          </p:cNvSpPr>
          <p:nvPr>
            <p:ph idx="1"/>
          </p:nvPr>
        </p:nvSpPr>
        <p:spPr>
          <a:xfrm>
            <a:off x="0" y="1600200"/>
            <a:ext cx="9144000" cy="5257800"/>
          </a:xfrm>
        </p:spPr>
        <p:txBody>
          <a:bodyPr>
            <a:normAutofit lnSpcReduction="10000"/>
          </a:bodyPr>
          <a:lstStyle/>
          <a:p>
            <a:pPr algn="ctr"/>
            <a:r>
              <a:rPr lang="ar-SA" sz="3600" dirty="0">
                <a:solidFill>
                  <a:schemeClr val="tx1"/>
                </a:solidFill>
                <a:ea typeface="Calibri"/>
              </a:rPr>
              <a:t>العضلاتُ هي المسؤولة عن القوّة والحركة في جسم </a:t>
            </a:r>
            <a:r>
              <a:rPr lang="ar-SA" sz="3600" dirty="0" smtClean="0">
                <a:solidFill>
                  <a:schemeClr val="tx1"/>
                </a:solidFill>
                <a:ea typeface="Calibri"/>
              </a:rPr>
              <a:t>الإنسان</a:t>
            </a:r>
            <a:r>
              <a:rPr lang="en-US" sz="3600" dirty="0">
                <a:solidFill>
                  <a:schemeClr val="tx1"/>
                </a:solidFill>
                <a:latin typeface="Arial"/>
                <a:ea typeface="Calibri"/>
              </a:rPr>
              <a:t> </a:t>
            </a:r>
            <a:r>
              <a:rPr lang="ar-SA" sz="3600" dirty="0" smtClean="0">
                <a:solidFill>
                  <a:schemeClr val="tx1"/>
                </a:solidFill>
                <a:effectLst/>
                <a:latin typeface="Arial"/>
                <a:ea typeface="Calibri"/>
              </a:rPr>
              <a:t>حيث تُشكّل </a:t>
            </a:r>
            <a:r>
              <a:rPr lang="en-US" sz="3600" dirty="0" smtClean="0">
                <a:solidFill>
                  <a:schemeClr val="tx1"/>
                </a:solidFill>
                <a:effectLst/>
                <a:latin typeface="Arial"/>
                <a:ea typeface="Calibri"/>
              </a:rPr>
              <a:t>40% </a:t>
            </a:r>
            <a:r>
              <a:rPr lang="ar-SA" sz="3600" dirty="0" smtClean="0">
                <a:solidFill>
                  <a:schemeClr val="tx1"/>
                </a:solidFill>
                <a:effectLst/>
                <a:latin typeface="Arial"/>
                <a:ea typeface="Calibri"/>
              </a:rPr>
              <a:t>من وزن الجسم</a:t>
            </a:r>
            <a:endParaRPr lang="en-US" sz="3600" dirty="0" smtClean="0">
              <a:solidFill>
                <a:schemeClr val="tx1"/>
              </a:solidFill>
              <a:effectLst/>
              <a:latin typeface="Arial"/>
              <a:ea typeface="Calibri"/>
            </a:endParaRPr>
          </a:p>
          <a:p>
            <a:r>
              <a:rPr lang="ar-IQ" sz="3600" dirty="0">
                <a:solidFill>
                  <a:schemeClr val="tx1"/>
                </a:solidFill>
              </a:rPr>
              <a:t>نجد أن الزيادة في المقاومة تحتاج إلى زيادة في القوة </a:t>
            </a:r>
            <a:r>
              <a:rPr lang="ar-IQ" sz="3600" dirty="0" smtClean="0">
                <a:solidFill>
                  <a:schemeClr val="tx1"/>
                </a:solidFill>
              </a:rPr>
              <a:t>التي </a:t>
            </a:r>
            <a:r>
              <a:rPr lang="ar-IQ" sz="3600" dirty="0">
                <a:solidFill>
                  <a:schemeClr val="tx1"/>
                </a:solidFill>
              </a:rPr>
              <a:t>يجب أن تبذل للتغلب عليها، أي زيادة في نسبة القوة العضلية القصوى، وأن التناقص في المقاومة تحتاج إلى الزيادة في سرعة الأداء وتناقص في القوة، أي تناقص في نسبة القوة العضلية القصوى التي يحتاج إليها الرياضي للعمل بقدرة انفجارية عالية، وهكذا وعن طريق تحليل متطلبات الفعالية التي يمارسها الرياضي يتمكن من تقدير </a:t>
            </a:r>
            <a:r>
              <a:rPr lang="ar-IQ" sz="3600" dirty="0" err="1">
                <a:solidFill>
                  <a:schemeClr val="tx1"/>
                </a:solidFill>
              </a:rPr>
              <a:t>آمية</a:t>
            </a:r>
            <a:r>
              <a:rPr lang="ar-IQ" sz="3600" dirty="0">
                <a:solidFill>
                  <a:schemeClr val="tx1"/>
                </a:solidFill>
              </a:rPr>
              <a:t> القوة </a:t>
            </a:r>
            <a:r>
              <a:rPr lang="ar-IQ" sz="3600" dirty="0" err="1">
                <a:solidFill>
                  <a:schemeClr val="tx1"/>
                </a:solidFill>
              </a:rPr>
              <a:t>وآمية</a:t>
            </a:r>
            <a:r>
              <a:rPr lang="ar-IQ" sz="3600" dirty="0">
                <a:solidFill>
                  <a:schemeClr val="tx1"/>
                </a:solidFill>
              </a:rPr>
              <a:t> السرعة التي يحتاج إليها للأداء بمستوى عال.</a:t>
            </a:r>
          </a:p>
        </p:txBody>
      </p:sp>
    </p:spTree>
    <p:extLst>
      <p:ext uri="{BB962C8B-B14F-4D97-AF65-F5344CB8AC3E}">
        <p14:creationId xmlns:p14="http://schemas.microsoft.com/office/powerpoint/2010/main" val="3959167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113</TotalTime>
  <Words>606</Words>
  <Application>Microsoft Office PowerPoint</Application>
  <PresentationFormat>On-screen Show (4:3)</PresentationFormat>
  <Paragraphs>43</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DroidArabicKufi</vt:lpstr>
      <vt:lpstr>Simplified Arabic</vt:lpstr>
      <vt:lpstr>Tahoma</vt:lpstr>
      <vt:lpstr>Times New Roman</vt:lpstr>
      <vt:lpstr>Tw Cen MT</vt:lpstr>
      <vt:lpstr>غماء</vt:lpstr>
      <vt:lpstr>الجهاز العصبي المركزي </vt:lpstr>
      <vt:lpstr>الجهاز العصبي المركزي </vt:lpstr>
      <vt:lpstr>اجزاء الدماغ البشري</vt:lpstr>
      <vt:lpstr>يتكون الجهاز العصبي المركزي من:- </vt:lpstr>
      <vt:lpstr>PowerPoint Presentation</vt:lpstr>
      <vt:lpstr>المــــــــــخ</vt:lpstr>
      <vt:lpstr>طبقات قشرة الدماغ</vt:lpstr>
      <vt:lpstr>وظيفه المـــــــــــــخ</vt:lpstr>
      <vt:lpstr>التحكم في القوه العضليه </vt:lpstr>
      <vt:lpstr>التحكم في حركه الجسم واجزائه في الفراغ </vt:lpstr>
      <vt:lpstr>التحكم في زمن الحركه </vt:lpstr>
      <vt:lpstr>الـــــــــــــــــنخاع الــــــــــــــشوكي </vt:lpstr>
      <vt:lpstr>شكل النخاع الشوكي</vt:lpstr>
      <vt:lpstr>الفعل المنعكس</vt:lpstr>
      <vt:lpstr>اشكال الافعال الانعكاسيه خلال الاداء الحركي</vt:lpstr>
      <vt:lpstr>التحكم الحركي</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العصبي المركزي</dc:title>
  <dc:creator>DR.Ahmed Saker 2O14</dc:creator>
  <cp:lastModifiedBy>mustafa</cp:lastModifiedBy>
  <cp:revision>15</cp:revision>
  <dcterms:created xsi:type="dcterms:W3CDTF">2017-11-06T07:34:06Z</dcterms:created>
  <dcterms:modified xsi:type="dcterms:W3CDTF">2018-02-19T19:37:50Z</dcterms:modified>
</cp:coreProperties>
</file>