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9" r:id="rId3"/>
    <p:sldId id="268" r:id="rId4"/>
    <p:sldId id="267" r:id="rId5"/>
    <p:sldId id="266" r:id="rId6"/>
    <p:sldId id="265" r:id="rId7"/>
    <p:sldId id="264" r:id="rId8"/>
    <p:sldId id="263" r:id="rId9"/>
    <p:sldId id="262" r:id="rId10"/>
    <p:sldId id="261" r:id="rId11"/>
    <p:sldId id="260" r:id="rId12"/>
    <p:sldId id="259" r:id="rId13"/>
    <p:sldId id="257" r:id="rId14"/>
    <p:sldId id="258" r:id="rId15"/>
    <p:sldId id="270" r:id="rId16"/>
    <p:sldId id="271" r:id="rId17"/>
    <p:sldId id="273" r:id="rId18"/>
    <p:sldId id="272" r:id="rId19"/>
    <p:sldId id="274" r:id="rId20"/>
    <p:sldId id="275" r:id="rId21"/>
    <p:sldId id="276" r:id="rId22"/>
    <p:sldId id="277" r:id="rId23"/>
    <p:sldId id="278"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80" d="100"/>
          <a:sy n="80" d="100"/>
        </p:scale>
        <p:origin x="-1086"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9EF2B5F1-C7DD-4965-B7D3-3B2139635ABA}" type="datetimeFigureOut">
              <a:rPr lang="ar-IQ" smtClean="0"/>
              <a:pPr/>
              <a:t>30/07/1439</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B74A7AF3-682A-4395-A0BE-52DDCC16208F}"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EF2B5F1-C7DD-4965-B7D3-3B2139635ABA}" type="datetimeFigureOut">
              <a:rPr lang="ar-IQ" smtClean="0"/>
              <a:pPr/>
              <a:t>30/07/1439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74A7AF3-682A-4395-A0BE-52DDCC16208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EF2B5F1-C7DD-4965-B7D3-3B2139635ABA}" type="datetimeFigureOut">
              <a:rPr lang="ar-IQ" smtClean="0"/>
              <a:pPr/>
              <a:t>30/07/1439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74A7AF3-682A-4395-A0BE-52DDCC16208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EF2B5F1-C7DD-4965-B7D3-3B2139635ABA}" type="datetimeFigureOut">
              <a:rPr lang="ar-IQ" smtClean="0"/>
              <a:pPr/>
              <a:t>30/07/1439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74A7AF3-682A-4395-A0BE-52DDCC16208F}"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EF2B5F1-C7DD-4965-B7D3-3B2139635ABA}" type="datetimeFigureOut">
              <a:rPr lang="ar-IQ" smtClean="0"/>
              <a:pPr/>
              <a:t>30/07/1439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74A7AF3-682A-4395-A0BE-52DDCC16208F}"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EF2B5F1-C7DD-4965-B7D3-3B2139635ABA}" type="datetimeFigureOut">
              <a:rPr lang="ar-IQ" smtClean="0"/>
              <a:pPr/>
              <a:t>30/07/1439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74A7AF3-682A-4395-A0BE-52DDCC16208F}"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9EF2B5F1-C7DD-4965-B7D3-3B2139635ABA}" type="datetimeFigureOut">
              <a:rPr lang="ar-IQ" smtClean="0"/>
              <a:pPr/>
              <a:t>30/07/1439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74A7AF3-682A-4395-A0BE-52DDCC16208F}"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9EF2B5F1-C7DD-4965-B7D3-3B2139635ABA}" type="datetimeFigureOut">
              <a:rPr lang="ar-IQ" smtClean="0"/>
              <a:pPr/>
              <a:t>30/07/1439</a:t>
            </a:fld>
            <a:endParaRPr lang="ar-IQ"/>
          </a:p>
        </p:txBody>
      </p:sp>
      <p:sp>
        <p:nvSpPr>
          <p:cNvPr id="8" name="عنصر نائب لرقم الشريحة 7"/>
          <p:cNvSpPr>
            <a:spLocks noGrp="1"/>
          </p:cNvSpPr>
          <p:nvPr>
            <p:ph type="sldNum" sz="quarter" idx="11"/>
          </p:nvPr>
        </p:nvSpPr>
        <p:spPr/>
        <p:txBody>
          <a:bodyPr/>
          <a:lstStyle/>
          <a:p>
            <a:fld id="{B74A7AF3-682A-4395-A0BE-52DDCC16208F}" type="slidenum">
              <a:rPr lang="ar-IQ" smtClean="0"/>
              <a:pPr/>
              <a:t>‹#›</a:t>
            </a:fld>
            <a:endParaRPr lang="ar-IQ"/>
          </a:p>
        </p:txBody>
      </p:sp>
      <p:sp>
        <p:nvSpPr>
          <p:cNvPr id="9" name="عنصر نائب للتذييل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EF2B5F1-C7DD-4965-B7D3-3B2139635ABA}" type="datetimeFigureOut">
              <a:rPr lang="ar-IQ" smtClean="0"/>
              <a:pPr/>
              <a:t>30/07/1439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74A7AF3-682A-4395-A0BE-52DDCC16208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EF2B5F1-C7DD-4965-B7D3-3B2139635ABA}" type="datetimeFigureOut">
              <a:rPr lang="ar-IQ" smtClean="0"/>
              <a:pPr/>
              <a:t>30/07/1439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156448" y="6422064"/>
            <a:ext cx="762000" cy="365125"/>
          </a:xfrm>
        </p:spPr>
        <p:txBody>
          <a:bodyPr/>
          <a:lstStyle/>
          <a:p>
            <a:fld id="{B74A7AF3-682A-4395-A0BE-52DDCC16208F}"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9EF2B5F1-C7DD-4965-B7D3-3B2139635ABA}" type="datetimeFigureOut">
              <a:rPr lang="ar-IQ" smtClean="0"/>
              <a:pPr/>
              <a:t>30/07/1439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74A7AF3-682A-4395-A0BE-52DDCC16208F}"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EF2B5F1-C7DD-4965-B7D3-3B2139635ABA}" type="datetimeFigureOut">
              <a:rPr lang="ar-IQ" smtClean="0"/>
              <a:pPr/>
              <a:t>30/07/1439</a:t>
            </a:fld>
            <a:endParaRPr lang="ar-IQ"/>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74A7AF3-682A-4395-A0BE-52DDCC16208F}"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awraq.com/filemanager.php?action=image&amp;id=17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9064" y="2428868"/>
            <a:ext cx="8143464" cy="3209932"/>
          </a:xfrm>
        </p:spPr>
        <p:txBody>
          <a:bodyPr>
            <a:normAutofit/>
          </a:bodyPr>
          <a:lstStyle/>
          <a:p>
            <a:r>
              <a:rPr lang="ar-SA" sz="4800" dirty="0" smtClean="0"/>
              <a:t>التطبيق العملي للنظريات العلمية في الإرشاد والعلاج النفسي</a:t>
            </a:r>
            <a:endParaRPr lang="ar-IQ" dirty="0"/>
          </a:p>
        </p:txBody>
      </p:sp>
      <p:pic>
        <p:nvPicPr>
          <p:cNvPr id="4" name="صورة 3" descr="http://www.eawraq.com/filemanager.php?action=image&amp;id=172">
            <a:hlinkClick r:id="rId2"/>
          </p:cNvPr>
          <p:cNvPicPr/>
          <p:nvPr/>
        </p:nvPicPr>
        <p:blipFill>
          <a:blip r:embed="rId3"/>
          <a:srcRect/>
          <a:stretch>
            <a:fillRect/>
          </a:stretch>
        </p:blipFill>
        <p:spPr bwMode="auto">
          <a:xfrm>
            <a:off x="2928926" y="4714884"/>
            <a:ext cx="1819275" cy="1304925"/>
          </a:xfrm>
          <a:prstGeom prst="rect">
            <a:avLst/>
          </a:prstGeom>
          <a:noFill/>
          <a:ln w="9525">
            <a:noFill/>
            <a:miter lim="800000"/>
            <a:headEnd/>
            <a:tailEnd/>
          </a:ln>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2800" dirty="0" smtClean="0"/>
              <a:t>4</a:t>
            </a:r>
            <a:r>
              <a:rPr lang="ar-SA" sz="1600" dirty="0" smtClean="0"/>
              <a:t>) </a:t>
            </a:r>
            <a:r>
              <a:rPr lang="ar-SA" sz="3200" dirty="0" smtClean="0"/>
              <a:t>تطور الشخصية ناتج عن:-</a:t>
            </a:r>
            <a:endParaRPr lang="ar-IQ" dirty="0"/>
          </a:p>
        </p:txBody>
      </p:sp>
      <p:sp>
        <p:nvSpPr>
          <p:cNvPr id="3" name="عنصر نائب للمحتوى 2"/>
          <p:cNvSpPr>
            <a:spLocks noGrp="1"/>
          </p:cNvSpPr>
          <p:nvPr>
            <p:ph idx="1"/>
          </p:nvPr>
        </p:nvSpPr>
        <p:spPr/>
        <p:txBody>
          <a:bodyPr/>
          <a:lstStyle/>
          <a:p>
            <a:r>
              <a:rPr lang="ar-SA" dirty="0" smtClean="0"/>
              <a:t/>
            </a:r>
            <a:br>
              <a:rPr lang="ar-SA" dirty="0" smtClean="0"/>
            </a:br>
            <a:r>
              <a:rPr lang="ar-SA" dirty="0" smtClean="0"/>
              <a:t>- النضج الطبيعي للفرد.</a:t>
            </a:r>
            <a:br>
              <a:rPr lang="ar-SA" dirty="0" smtClean="0"/>
            </a:br>
            <a:r>
              <a:rPr lang="ar-SA" dirty="0" smtClean="0"/>
              <a:t>- تعلم الفرد لتخفيف التوتر والقلق الناتج عن الصراع والإحباط والمخاوف التي خبرها، فتنمو الشخصية لتعلم الفرد بأن يتمثل الوسائل والأساليب الدفاعية للمحافظة على الذات .</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58204" cy="1143000"/>
          </a:xfrm>
        </p:spPr>
        <p:txBody>
          <a:bodyPr/>
          <a:lstStyle/>
          <a:p>
            <a:pPr algn="r"/>
            <a:r>
              <a:rPr lang="ar-SA" b="1" dirty="0" smtClean="0"/>
              <a:t>السلوك المضطرب :-</a:t>
            </a:r>
            <a:endParaRPr lang="ar-IQ" dirty="0"/>
          </a:p>
        </p:txBody>
      </p:sp>
      <p:sp>
        <p:nvSpPr>
          <p:cNvPr id="3" name="عنصر نائب للمحتوى 2"/>
          <p:cNvSpPr>
            <a:spLocks noGrp="1"/>
          </p:cNvSpPr>
          <p:nvPr>
            <p:ph idx="1"/>
          </p:nvPr>
        </p:nvSpPr>
        <p:spPr>
          <a:xfrm>
            <a:off x="457200" y="1600200"/>
            <a:ext cx="8043890" cy="4525963"/>
          </a:xfrm>
        </p:spPr>
        <p:txBody>
          <a:bodyPr>
            <a:normAutofit/>
          </a:bodyPr>
          <a:lstStyle/>
          <a:p>
            <a:r>
              <a:rPr lang="ar-SA" dirty="0" smtClean="0"/>
              <a:t/>
            </a:r>
            <a:br>
              <a:rPr lang="ar-SA" dirty="0" smtClean="0"/>
            </a:br>
            <a:r>
              <a:rPr lang="ar-SA" dirty="0" smtClean="0"/>
              <a:t>يكمن في الاختلال في وظائف الفرد النفسية، وهذا يعود لضعف الأنا وعدم تماسكها، وفشلها في التوفيق بين متطلبات كل من النظامين الآخرين( </a:t>
            </a:r>
            <a:r>
              <a:rPr lang="ar-SA" dirty="0" err="1" smtClean="0"/>
              <a:t>الهو</a:t>
            </a:r>
            <a:r>
              <a:rPr lang="ar-SA" dirty="0" smtClean="0"/>
              <a:t> والأنا الأعلى)، حيث يبالغ الفرد في اللجوء والميل إلى استخدام وسائل الدفاع الأولية من تقمص ونكوص وتبرير وتعويض ليحمي نفسه ضد التوتر.</a:t>
            </a:r>
            <a:br>
              <a:rPr lang="ar-SA" dirty="0" smtClean="0"/>
            </a:b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115328" cy="5626121"/>
          </a:xfrm>
        </p:spPr>
        <p:txBody>
          <a:bodyPr/>
          <a:lstStyle/>
          <a:p>
            <a:r>
              <a:rPr lang="ar-SA" b="1" dirty="0" smtClean="0"/>
              <a:t>ثانيا : الاتجاه السلوكي ( </a:t>
            </a:r>
            <a:r>
              <a:rPr lang="ar-SA" b="1" dirty="0" err="1" smtClean="0"/>
              <a:t>بافلوف</a:t>
            </a:r>
            <a:r>
              <a:rPr lang="ar-SA" b="1" dirty="0" smtClean="0"/>
              <a:t> واطسون </a:t>
            </a:r>
            <a:r>
              <a:rPr lang="ar-SA" b="1" dirty="0" err="1" smtClean="0"/>
              <a:t>سكنر</a:t>
            </a:r>
            <a:r>
              <a:rPr lang="ar-SA" b="1" dirty="0" smtClean="0"/>
              <a:t> </a:t>
            </a:r>
            <a:r>
              <a:rPr lang="ar-SA" b="1" dirty="0" err="1" smtClean="0"/>
              <a:t>ثورندايك</a:t>
            </a:r>
            <a:r>
              <a:rPr lang="ar-SA" b="1" dirty="0" smtClean="0"/>
              <a:t> </a:t>
            </a:r>
            <a:r>
              <a:rPr lang="ar-SA" b="1" dirty="0" err="1" smtClean="0"/>
              <a:t>ميللر</a:t>
            </a:r>
            <a:r>
              <a:rPr lang="ar-SA" b="1" dirty="0" smtClean="0"/>
              <a:t> </a:t>
            </a:r>
            <a:r>
              <a:rPr lang="ar-SA" b="1" dirty="0" err="1" smtClean="0"/>
              <a:t>باندورا</a:t>
            </a:r>
            <a:r>
              <a:rPr lang="ar-SA" b="1" dirty="0" smtClean="0"/>
              <a:t>):</a:t>
            </a:r>
            <a:endParaRPr lang="en-US" dirty="0" smtClean="0"/>
          </a:p>
          <a:p>
            <a:r>
              <a:rPr lang="ar-SA" b="1" dirty="0" smtClean="0"/>
              <a:t/>
            </a:r>
            <a:br>
              <a:rPr lang="ar-SA" b="1" dirty="0" smtClean="0"/>
            </a:br>
            <a:r>
              <a:rPr lang="ar-SA" dirty="0" smtClean="0"/>
              <a:t>يتركز اهتمام النظرية السلوكية على السلوك الظاهر الملاحظ، بتعلمه وتعديله وتغييره، ويقوم الإرشاد السلوكي على نظريات التعلم بصفة عامة والتعلم الشرطي بصفة خاصة.</a:t>
            </a:r>
            <a:endParaRPr lang="ar-IQ"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714356"/>
            <a:ext cx="8115328" cy="5411807"/>
          </a:xfrm>
        </p:spPr>
        <p:txBody>
          <a:bodyPr/>
          <a:lstStyle/>
          <a:p>
            <a:r>
              <a:rPr lang="ar-SA" b="1" dirty="0" smtClean="0"/>
              <a:t> مفاهيم في النظرية :-</a:t>
            </a:r>
            <a:r>
              <a:rPr lang="ar-SA" dirty="0" smtClean="0"/>
              <a:t/>
            </a:r>
            <a:br>
              <a:rPr lang="ar-SA" dirty="0" smtClean="0"/>
            </a:br>
            <a:r>
              <a:rPr lang="ar-SA" dirty="0" smtClean="0"/>
              <a:t>-  معظم السلوك الإنساني متعلم</a:t>
            </a:r>
            <a:br>
              <a:rPr lang="ar-SA" dirty="0" smtClean="0"/>
            </a:br>
            <a:r>
              <a:rPr lang="ar-SA" dirty="0" smtClean="0"/>
              <a:t>-  الكائن الحي يستجيب للمثيرات البيئية وفقا لتوقعاته المنتظرة منها</a:t>
            </a:r>
            <a:br>
              <a:rPr lang="ar-SA" dirty="0" smtClean="0"/>
            </a:br>
            <a:r>
              <a:rPr lang="ar-SA" dirty="0" smtClean="0"/>
              <a:t>-  تركز على المثير والاستجابة</a:t>
            </a:r>
            <a:br>
              <a:rPr lang="ar-SA" dirty="0" smtClean="0"/>
            </a:br>
            <a:r>
              <a:rPr lang="ar-SA" dirty="0" smtClean="0"/>
              <a:t>-  الدافعية: </a:t>
            </a:r>
            <a:r>
              <a:rPr lang="ar-SA" dirty="0" err="1" smtClean="0"/>
              <a:t>فلاتعلم</a:t>
            </a:r>
            <a:r>
              <a:rPr lang="ar-SA" dirty="0" smtClean="0"/>
              <a:t> دون دوافع، والدوافع إما فسيولوجية أولية كالجوع أو ثانوية مكتسبة كالخوف، والدوافع هي محركات وموجهات ومحافظات على استمرارية السلوك، فهي التي تدفع الفرد للاستجابة.</a:t>
            </a:r>
            <a:br>
              <a:rPr lang="ar-SA" dirty="0" smtClean="0"/>
            </a:br>
            <a:endParaRPr lang="ar-IQ"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115328" cy="5626121"/>
          </a:xfrm>
        </p:spPr>
        <p:txBody>
          <a:bodyPr>
            <a:normAutofit fontScale="85000" lnSpcReduction="20000"/>
          </a:bodyPr>
          <a:lstStyle/>
          <a:p>
            <a:r>
              <a:rPr lang="ar-SA" dirty="0" smtClean="0"/>
              <a:t>-  </a:t>
            </a:r>
            <a:r>
              <a:rPr lang="ar-SA" dirty="0" smtClean="0">
                <a:solidFill>
                  <a:srgbClr val="FF0000"/>
                </a:solidFill>
              </a:rPr>
              <a:t>التعزيز: </a:t>
            </a:r>
            <a:r>
              <a:rPr lang="ar-SA" dirty="0" smtClean="0"/>
              <a:t>هو إجراء يهدف إلى تقوية وتثبيت السلوك بالإثابة، وإضعاف ومحو السلوك بالعقاب.</a:t>
            </a:r>
            <a:br>
              <a:rPr lang="ar-SA" dirty="0" smtClean="0"/>
            </a:br>
            <a:r>
              <a:rPr lang="ar-SA" dirty="0" smtClean="0">
                <a:solidFill>
                  <a:srgbClr val="FF0000"/>
                </a:solidFill>
              </a:rPr>
              <a:t>-  الانطفاء: </a:t>
            </a:r>
            <a:r>
              <a:rPr lang="ar-SA" dirty="0" smtClean="0"/>
              <a:t>وهو اختفاء السلوك إذا لم يمارس ويعزز.</a:t>
            </a:r>
            <a:br>
              <a:rPr lang="ar-SA" dirty="0" smtClean="0"/>
            </a:br>
            <a:r>
              <a:rPr lang="ar-SA" dirty="0" smtClean="0"/>
              <a:t>-  </a:t>
            </a:r>
            <a:r>
              <a:rPr lang="ar-SA" dirty="0" smtClean="0">
                <a:solidFill>
                  <a:srgbClr val="FF0000"/>
                </a:solidFill>
              </a:rPr>
              <a:t>التعميم: </a:t>
            </a:r>
            <a:r>
              <a:rPr lang="ar-SA" dirty="0" smtClean="0"/>
              <a:t>وهو ميل الفرد إلى إظهار الاستجابة المتعلمة في مواقف مشابهة للمواقف التي حصل فيها التعلم .</a:t>
            </a:r>
            <a:br>
              <a:rPr lang="ar-SA" dirty="0" smtClean="0"/>
            </a:br>
            <a:r>
              <a:rPr lang="ar-SA" dirty="0" smtClean="0"/>
              <a:t>-  العادة: وهي رابطة قوية بين مثير واستجابة، تكونت عن طريق التعلم وتكرار الممارسة.</a:t>
            </a:r>
            <a:br>
              <a:rPr lang="ar-SA" dirty="0" smtClean="0"/>
            </a:br>
            <a:r>
              <a:rPr lang="ar-SA" dirty="0" smtClean="0"/>
              <a:t>-  التعلم ومحو التعلم، وإعادة التعلم: التعلم هو تغير دائم نسبيا في الطاقة السلوكية للفرد ناتج عن الممارسة والتدريب ويستدل عليه من الأداء. أما </a:t>
            </a:r>
            <a:r>
              <a:rPr lang="ar-SA" dirty="0" err="1" smtClean="0"/>
              <a:t>محوالتعلم</a:t>
            </a:r>
            <a:r>
              <a:rPr lang="ar-SA" dirty="0" smtClean="0"/>
              <a:t> فهو إطفاء السلوكيات المتعلمة وحذفها، وإعادة التعلم هو عودة السلوك المتعلم إلى الظهور بعد انطفائه.</a:t>
            </a:r>
            <a:br>
              <a:rPr lang="ar-SA" dirty="0" smtClean="0"/>
            </a:br>
            <a:r>
              <a:rPr lang="ar-SA" dirty="0" smtClean="0"/>
              <a:t>- نظرة السلوكية للطبيعة الإنسانية : فالإنسان يأتي إنسانا طبيعيا لديه استعداد للخير والشر وطريقة نموه هي التي تؤهله.</a:t>
            </a:r>
            <a:br>
              <a:rPr lang="ar-SA" dirty="0" smtClean="0"/>
            </a:br>
            <a:endParaRPr lang="ar-IQ"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smtClean="0"/>
              <a:t>السلوك المضطرب :-</a:t>
            </a:r>
            <a:endParaRPr lang="ar-IQ" sz="3200" dirty="0"/>
          </a:p>
        </p:txBody>
      </p:sp>
      <p:sp>
        <p:nvSpPr>
          <p:cNvPr id="3" name="عنصر نائب للمحتوى 2"/>
          <p:cNvSpPr>
            <a:spLocks noGrp="1"/>
          </p:cNvSpPr>
          <p:nvPr>
            <p:ph idx="1"/>
          </p:nvPr>
        </p:nvSpPr>
        <p:spPr>
          <a:xfrm>
            <a:off x="457200" y="1600200"/>
            <a:ext cx="8043890" cy="4525963"/>
          </a:xfrm>
        </p:spPr>
        <p:txBody>
          <a:bodyPr/>
          <a:lstStyle/>
          <a:p>
            <a:r>
              <a:rPr lang="ar-SA" b="1" dirty="0" smtClean="0"/>
              <a:t>السلوك المضطرب :-</a:t>
            </a:r>
            <a:r>
              <a:rPr lang="ar-SA" dirty="0" smtClean="0"/>
              <a:t/>
            </a:r>
            <a:br>
              <a:rPr lang="ar-SA" dirty="0" smtClean="0"/>
            </a:br>
            <a:r>
              <a:rPr lang="ar-SA" dirty="0" smtClean="0"/>
              <a:t>الاضطراب في السلوك هو تعلم </a:t>
            </a:r>
            <a:r>
              <a:rPr lang="ar-SA" dirty="0" err="1" smtClean="0"/>
              <a:t>خاطىء</a:t>
            </a:r>
            <a:r>
              <a:rPr lang="ar-SA" dirty="0" smtClean="0"/>
              <a:t> حدث خلال الخبرات الحياتية المكتسبة، فهو تعلم سيء لعادات من السلوك من أجل التكيف مع مؤثرات المحيط.</a:t>
            </a:r>
            <a:br>
              <a:rPr lang="ar-SA" dirty="0" smtClean="0"/>
            </a:br>
            <a:endParaRPr lang="ar-IQ"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7901014" cy="5483245"/>
          </a:xfrm>
        </p:spPr>
        <p:txBody>
          <a:bodyPr/>
          <a:lstStyle/>
          <a:p>
            <a:r>
              <a:rPr lang="ar-SA" b="1" dirty="0" smtClean="0"/>
              <a:t>ثالثا : الاتجاه الإنساني  ( روجرز) :</a:t>
            </a:r>
            <a:endParaRPr lang="en-US" dirty="0" smtClean="0"/>
          </a:p>
          <a:p>
            <a:r>
              <a:rPr lang="ar-SA" b="1" dirty="0" smtClean="0"/>
              <a:t/>
            </a:r>
            <a:br>
              <a:rPr lang="ar-SA" b="1" dirty="0" smtClean="0"/>
            </a:br>
            <a:r>
              <a:rPr lang="ar-SA" dirty="0" smtClean="0"/>
              <a:t>يؤكد هذا الاتجاه على دور الخبرة الشعورية للفرد، وإن للطبيعة الإنسانية والخبرة دورا هاما فاعلا في عملية التعلم، حيث يعتبر الإنسان مالكا لحرية الإرادة والاختيار، وأن لديه القدرة الخلاقة على النمو والإبداع والتوافق</a:t>
            </a:r>
            <a:endParaRPr lang="ar-IQ"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1143000"/>
            <a:ext cx="8258175" cy="4983163"/>
          </a:xfrm>
        </p:spPr>
        <p:txBody>
          <a:bodyPr>
            <a:normAutofit fontScale="85000" lnSpcReduction="20000"/>
          </a:bodyPr>
          <a:lstStyle/>
          <a:p>
            <a:r>
              <a:rPr lang="ar-SA" b="1" dirty="0" smtClean="0"/>
              <a:t>مفاهيم في النظرية :-</a:t>
            </a:r>
            <a:r>
              <a:rPr lang="ar-SA" dirty="0" smtClean="0"/>
              <a:t/>
            </a:r>
            <a:br>
              <a:rPr lang="ar-SA" dirty="0" smtClean="0"/>
            </a:br>
            <a:r>
              <a:rPr lang="ar-SA" dirty="0" smtClean="0"/>
              <a:t>-  الإرشاد </a:t>
            </a:r>
            <a:r>
              <a:rPr lang="ar-SA" dirty="0" err="1" smtClean="0"/>
              <a:t>الروجري</a:t>
            </a:r>
            <a:r>
              <a:rPr lang="ar-SA" dirty="0" smtClean="0"/>
              <a:t> يتمركز حول الفرد المسترشد لأنه يسمح للفرد المسترشد أن يصل إلى حلول لمشكلاته التي يراها بنفسه مناسبة، مع أقصى درجه من الحرية والإرادة. (أبو غزالة،1985،ص29)</a:t>
            </a:r>
            <a:br>
              <a:rPr lang="ar-SA" dirty="0" smtClean="0"/>
            </a:br>
            <a:r>
              <a:rPr lang="ar-SA" dirty="0" smtClean="0"/>
              <a:t>-    الدافع الأساسي عند الإنسان تحقيق الذات، والفرد المتوافق من يدرك ذاته والبيئة المحيطة </a:t>
            </a:r>
            <a:r>
              <a:rPr lang="ar-SA" dirty="0" err="1" smtClean="0"/>
              <a:t>به</a:t>
            </a:r>
            <a:r>
              <a:rPr lang="ar-SA" dirty="0" smtClean="0"/>
              <a:t> بصورة واقعية ولديه تقدير عال لذاته.</a:t>
            </a:r>
            <a:br>
              <a:rPr lang="ar-SA" dirty="0" smtClean="0"/>
            </a:br>
            <a:r>
              <a:rPr lang="ar-SA" dirty="0" smtClean="0"/>
              <a:t>-    الطبيعة الإنسانية تكون في الأصل ايجابية وأن الإنسان كائن اجتماعي، طموح، منطقي ، يتوافق مع طبيعته إلا في حالات الاضطراب التي تنشأ من عدم التطابق بين حاجة الفرد للتعبير عن مشاعره الحقيقة، وبين الرغبة في الحصول على احترام الآخرين وتقديرهم.  </a:t>
            </a:r>
            <a:br>
              <a:rPr lang="ar-SA" dirty="0" smtClean="0"/>
            </a:b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7972452" cy="5411807"/>
          </a:xfrm>
        </p:spPr>
        <p:txBody>
          <a:bodyPr>
            <a:normAutofit lnSpcReduction="10000"/>
          </a:bodyPr>
          <a:lstStyle/>
          <a:p>
            <a:r>
              <a:rPr lang="ar-SA" b="1" dirty="0" smtClean="0"/>
              <a:t>-    تتلخص التصورات الرئيسية:-</a:t>
            </a:r>
            <a:r>
              <a:rPr lang="ar-SA" dirty="0" smtClean="0"/>
              <a:t/>
            </a:r>
            <a:br>
              <a:rPr lang="ar-SA" dirty="0" smtClean="0"/>
            </a:br>
            <a:r>
              <a:rPr lang="ar-SA" dirty="0" smtClean="0"/>
              <a:t>الكائن العضوي وهو الفرد بكليته.</a:t>
            </a:r>
            <a:br>
              <a:rPr lang="ar-SA" dirty="0" smtClean="0"/>
            </a:br>
            <a:r>
              <a:rPr lang="ar-SA" dirty="0" smtClean="0"/>
              <a:t> المجال الظاهري وهو مجموعة الخبرة.</a:t>
            </a:r>
            <a:br>
              <a:rPr lang="ar-SA" dirty="0" smtClean="0"/>
            </a:br>
            <a:r>
              <a:rPr lang="ar-SA" dirty="0" smtClean="0"/>
              <a:t> الذات وهو الجزء المتمايز من المجال الظاهري.</a:t>
            </a:r>
            <a:br>
              <a:rPr lang="ar-SA" dirty="0" smtClean="0"/>
            </a:br>
            <a:r>
              <a:rPr lang="ar-SA" dirty="0" smtClean="0"/>
              <a:t>- فالكائن العضوي يمتلك خصائص منها يستجيب الكائن الحي للمجال الظاهري، أن له دافعا أساسيا واحدا هو تحقيق وصون الذات </a:t>
            </a:r>
            <a:r>
              <a:rPr lang="ar-SA" dirty="0" err="1" smtClean="0"/>
              <a:t>و</a:t>
            </a:r>
            <a:r>
              <a:rPr lang="ar-SA" dirty="0" smtClean="0"/>
              <a:t> أنه قد يرمز إلى خبراته بحيث تصبح شعورية أو قد ينكرها فتبقى لاشعورية.</a:t>
            </a:r>
            <a:br>
              <a:rPr lang="ar-SA" dirty="0" smtClean="0"/>
            </a:br>
            <a:r>
              <a:rPr lang="ar-SA" dirty="0" smtClean="0"/>
              <a:t>- للمجال الظاهري خاصية أن يكون شعوريا أو لاشعوريا.</a:t>
            </a:r>
            <a:br>
              <a:rPr lang="ar-SA" dirty="0" smtClean="0"/>
            </a:br>
            <a:r>
              <a:rPr lang="ar-SA" dirty="0" smtClean="0"/>
              <a:t>- الذات: وهي فكرة الفرد عن نفسه.</a:t>
            </a:r>
            <a:endParaRPr lang="ar-IQ"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b="1" dirty="0" smtClean="0"/>
              <a:t>السلوك المضطرب :-</a:t>
            </a:r>
            <a:br>
              <a:rPr lang="ar-SA" b="1" dirty="0" smtClean="0"/>
            </a:br>
            <a:r>
              <a:rPr lang="ar-SA" dirty="0" smtClean="0"/>
              <a:t>بما أن الذات حجر الأساس في البناء الشخصي للفرد، لذلك فإن أي إحباط يعيق، أو يهدد إشباع الحاجات الأساسية للفرد، وعلى رأسها تدعيم صورة الفرد ينتج عنه تقييم سيء للذات، وبالتالي نقص احترام الفرد لذاته ويؤثر الحرمان أو الإحباط في اضطراب الشخصية.</a:t>
            </a:r>
            <a:endParaRPr lang="ar-IQ"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401080" cy="1143000"/>
          </a:xfrm>
        </p:spPr>
        <p:txBody>
          <a:bodyPr>
            <a:noAutofit/>
          </a:bodyPr>
          <a:lstStyle/>
          <a:p>
            <a:pPr algn="r"/>
            <a:r>
              <a:rPr lang="ar-SA" sz="3200" b="1" dirty="0" smtClean="0"/>
              <a:t>التطبيق العملي للنظريات العلمية في الإرشاد والعلاج النفسي</a:t>
            </a:r>
            <a:r>
              <a:rPr lang="en-US" sz="3200" dirty="0" smtClean="0"/>
              <a:t/>
            </a:r>
            <a:br>
              <a:rPr lang="en-US" sz="3200" dirty="0" smtClean="0"/>
            </a:br>
            <a:endParaRPr lang="ar-IQ" sz="3200" dirty="0"/>
          </a:p>
        </p:txBody>
      </p:sp>
      <p:sp>
        <p:nvSpPr>
          <p:cNvPr id="3" name="عنصر نائب للمحتوى 2"/>
          <p:cNvSpPr>
            <a:spLocks noGrp="1"/>
          </p:cNvSpPr>
          <p:nvPr>
            <p:ph idx="1"/>
          </p:nvPr>
        </p:nvSpPr>
        <p:spPr>
          <a:xfrm>
            <a:off x="457200" y="1357298"/>
            <a:ext cx="8329642" cy="4768865"/>
          </a:xfrm>
        </p:spPr>
        <p:txBody>
          <a:bodyPr>
            <a:normAutofit fontScale="92500" lnSpcReduction="10000"/>
          </a:bodyPr>
          <a:lstStyle/>
          <a:p>
            <a:pPr algn="just"/>
            <a:r>
              <a:rPr lang="ar-SA" dirty="0" smtClean="0"/>
              <a:t> أصبحت عملية الإرشاد والتوجيه عملية هادفة منظمة تستند إلى أسس عملية وعلمية، تستمد أهدافها وافتراضاتها وأساليبها، من مجموعة من النظريات التي قام </a:t>
            </a:r>
            <a:r>
              <a:rPr lang="ar-SA" dirty="0" err="1" smtClean="0"/>
              <a:t>بها</a:t>
            </a:r>
            <a:r>
              <a:rPr lang="ar-SA" dirty="0" smtClean="0"/>
              <a:t> مختصون في هذا الحقل ، بناء على دراسة علمية وبحث واستقصاء وتجريب ، إذ تعتبر النظرية بمثابة دليل أو مرشد ، يساعد المرشد في تطبيق مبادئها وافتراضاتها، في الواقع العملي لتحقيق أهداف الإرشاد ، بما يتناسب مع طبيعة المسترشد وطبيعة المشكلة . ويعرفها هول </a:t>
            </a:r>
            <a:r>
              <a:rPr lang="ar-SA" dirty="0" err="1" smtClean="0"/>
              <a:t>ولندزي</a:t>
            </a:r>
            <a:r>
              <a:rPr lang="ar-SA" dirty="0" smtClean="0"/>
              <a:t> </a:t>
            </a:r>
            <a:r>
              <a:rPr lang="en-US" dirty="0" smtClean="0"/>
              <a:t>Hall</a:t>
            </a:r>
            <a:r>
              <a:rPr lang="ar-SA" dirty="0" smtClean="0"/>
              <a:t> &amp; </a:t>
            </a:r>
            <a:r>
              <a:rPr lang="en-US" dirty="0" err="1" smtClean="0"/>
              <a:t>Lindzey</a:t>
            </a:r>
            <a:r>
              <a:rPr lang="ar-SA" dirty="0" smtClean="0"/>
              <a:t> على أنها مجموعة من الافتراضات المناسبة المترابطة بطريقة منظمة، وتشتمل على مجموعة حقائق علمية، مبنية على الملاحظة والاختبار</a:t>
            </a:r>
            <a:endParaRPr lang="ar-IQ" dirty="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smtClean="0"/>
              <a:t>رابعا : الاتجاه المعرفي ( أليس ) </a:t>
            </a:r>
            <a:r>
              <a:rPr lang="ar-SA" b="1" dirty="0" smtClean="0"/>
              <a:t>:</a:t>
            </a:r>
            <a:endParaRPr lang="ar-IQ" dirty="0"/>
          </a:p>
        </p:txBody>
      </p:sp>
      <p:sp>
        <p:nvSpPr>
          <p:cNvPr id="3" name="عنصر نائب للمحتوى 2"/>
          <p:cNvSpPr>
            <a:spLocks noGrp="1"/>
          </p:cNvSpPr>
          <p:nvPr>
            <p:ph idx="1"/>
          </p:nvPr>
        </p:nvSpPr>
        <p:spPr>
          <a:xfrm>
            <a:off x="457200" y="1600200"/>
            <a:ext cx="8043890" cy="4525963"/>
          </a:xfrm>
        </p:spPr>
        <p:txBody>
          <a:bodyPr>
            <a:normAutofit fontScale="85000" lnSpcReduction="10000"/>
          </a:bodyPr>
          <a:lstStyle/>
          <a:p>
            <a:r>
              <a:rPr lang="ar-SA" dirty="0" smtClean="0"/>
              <a:t>مفاهيم في النظرية :-</a:t>
            </a:r>
            <a:br>
              <a:rPr lang="ar-SA" dirty="0" smtClean="0"/>
            </a:br>
            <a:r>
              <a:rPr lang="ar-SA" dirty="0" smtClean="0"/>
              <a:t>-    الإنسان مخلوق عقلاني وغير عقلاني في آن واحد </a:t>
            </a:r>
            <a:br>
              <a:rPr lang="ar-SA" dirty="0" smtClean="0"/>
            </a:br>
            <a:r>
              <a:rPr lang="ar-SA" dirty="0" smtClean="0"/>
              <a:t>-    التفكير والعاطفة عمليتان متلازمتان</a:t>
            </a:r>
            <a:br>
              <a:rPr lang="ar-SA" dirty="0" smtClean="0"/>
            </a:br>
            <a:r>
              <a:rPr lang="ar-SA" dirty="0" smtClean="0"/>
              <a:t>-    التفكير </a:t>
            </a:r>
            <a:r>
              <a:rPr lang="ar-SA" dirty="0" err="1" smtClean="0"/>
              <a:t>اللامنطقي</a:t>
            </a:r>
            <a:r>
              <a:rPr lang="ar-SA" dirty="0" smtClean="0"/>
              <a:t> يعود في أصله إلى مراحل التعلم المبكر</a:t>
            </a:r>
            <a:br>
              <a:rPr lang="ar-SA" dirty="0" smtClean="0"/>
            </a:br>
            <a:r>
              <a:rPr lang="ar-SA" dirty="0" smtClean="0"/>
              <a:t>-    استمرار الاضطراب النفسي </a:t>
            </a:r>
            <a:r>
              <a:rPr lang="ar-SA" dirty="0" err="1" smtClean="0"/>
              <a:t>لاتقرره</a:t>
            </a:r>
            <a:r>
              <a:rPr lang="ar-SA" dirty="0" smtClean="0"/>
              <a:t> الظروف</a:t>
            </a:r>
            <a:br>
              <a:rPr lang="ar-SA" dirty="0" smtClean="0"/>
            </a:br>
            <a:r>
              <a:rPr lang="ar-SA" dirty="0" smtClean="0"/>
              <a:t>-    الإنسان مخلوق متكلم ويعتمد في تفكيره على استخدام الرموز</a:t>
            </a:r>
            <a:br>
              <a:rPr lang="ar-SA" dirty="0" smtClean="0"/>
            </a:br>
            <a:r>
              <a:rPr lang="ar-SA" dirty="0" smtClean="0"/>
              <a:t>-    يجب مواجهة الأفكار السلبية الانهزامية عن طريق تنظيم الإدراك والتفكير بحيث يصبح منطقيا وعقلانيا</a:t>
            </a:r>
            <a:br>
              <a:rPr lang="ar-SA" dirty="0" smtClean="0"/>
            </a:br>
            <a:r>
              <a:rPr lang="ar-SA" dirty="0" smtClean="0"/>
              <a:t>-    الشخصية تتألف من المعتقدات والبناءات والاتجاهات والقيم الإنسانية</a:t>
            </a:r>
            <a:endParaRPr lang="ar-IQ"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043890" cy="4983179"/>
          </a:xfrm>
        </p:spPr>
        <p:txBody>
          <a:bodyPr/>
          <a:lstStyle/>
          <a:p>
            <a:r>
              <a:rPr lang="ar-SA" b="1" dirty="0" smtClean="0"/>
              <a:t>السلوك المضطرب :-</a:t>
            </a:r>
            <a:r>
              <a:rPr lang="ar-SA" dirty="0" smtClean="0"/>
              <a:t/>
            </a:r>
            <a:br>
              <a:rPr lang="ar-SA" dirty="0" smtClean="0"/>
            </a:br>
            <a:r>
              <a:rPr lang="ar-SA" dirty="0" smtClean="0"/>
              <a:t>إن أسباب الاضطراب لدى "أليس" سببه التفكير </a:t>
            </a:r>
            <a:r>
              <a:rPr lang="ar-SA" dirty="0" err="1" smtClean="0"/>
              <a:t>اللامنطقي</a:t>
            </a:r>
            <a:r>
              <a:rPr lang="ar-SA" dirty="0" smtClean="0"/>
              <a:t>، وما يقوله الفرد لنفسه من حديث داخلي، أو الاضطراب العاطفي، فهو ناتج عن سلسلة من الجمل والأفكار الخاطئة التي يحملها الفرد ويؤمن </a:t>
            </a:r>
            <a:r>
              <a:rPr lang="ar-SA" dirty="0" err="1" smtClean="0"/>
              <a:t>بها</a:t>
            </a:r>
            <a:r>
              <a:rPr lang="ar-SA" dirty="0" smtClean="0"/>
              <a:t> ويحدث نفسه </a:t>
            </a:r>
            <a:r>
              <a:rPr lang="ar-SA" dirty="0" err="1" smtClean="0"/>
              <a:t>بها</a:t>
            </a:r>
            <a:r>
              <a:rPr lang="ar-SA" dirty="0" smtClean="0"/>
              <a:t> ويدافع عنها.</a:t>
            </a:r>
            <a:endParaRPr lang="ar-IQ"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329642" cy="939784"/>
          </a:xfrm>
        </p:spPr>
        <p:txBody>
          <a:bodyPr>
            <a:normAutofit fontScale="90000"/>
          </a:bodyPr>
          <a:lstStyle/>
          <a:p>
            <a:pPr algn="r"/>
            <a:r>
              <a:rPr lang="ar-SA" sz="3600" b="1" dirty="0" smtClean="0"/>
              <a:t>خامسا : الاتجاه </a:t>
            </a:r>
            <a:r>
              <a:rPr lang="ar-SA" sz="3600" b="1" dirty="0" err="1" smtClean="0"/>
              <a:t>الجشطالتي</a:t>
            </a:r>
            <a:r>
              <a:rPr lang="ar-SA" sz="3600" b="1" dirty="0" smtClean="0"/>
              <a:t> (</a:t>
            </a:r>
            <a:r>
              <a:rPr lang="ar-SA" sz="3600" b="1" dirty="0" err="1" smtClean="0"/>
              <a:t>بيرلز</a:t>
            </a:r>
            <a:r>
              <a:rPr lang="ar-SA" sz="3600" b="1" dirty="0" smtClean="0"/>
              <a:t>) :</a:t>
            </a:r>
            <a:r>
              <a:rPr lang="en-US" dirty="0" smtClean="0"/>
              <a:t/>
            </a:r>
            <a:br>
              <a:rPr lang="en-US" dirty="0" smtClean="0"/>
            </a:br>
            <a:endParaRPr lang="ar-IQ" dirty="0"/>
          </a:p>
        </p:txBody>
      </p:sp>
      <p:sp>
        <p:nvSpPr>
          <p:cNvPr id="3" name="عنصر نائب للمحتوى 2"/>
          <p:cNvSpPr>
            <a:spLocks noGrp="1"/>
          </p:cNvSpPr>
          <p:nvPr>
            <p:ph idx="1"/>
          </p:nvPr>
        </p:nvSpPr>
        <p:spPr>
          <a:xfrm>
            <a:off x="457200" y="1142984"/>
            <a:ext cx="8472518" cy="4983179"/>
          </a:xfrm>
        </p:spPr>
        <p:txBody>
          <a:bodyPr>
            <a:normAutofit fontScale="85000" lnSpcReduction="20000"/>
          </a:bodyPr>
          <a:lstStyle/>
          <a:p>
            <a:r>
              <a:rPr lang="ar-SA" b="1" dirty="0" smtClean="0"/>
              <a:t/>
            </a:r>
            <a:br>
              <a:rPr lang="ar-SA" b="1" dirty="0" smtClean="0"/>
            </a:br>
            <a:r>
              <a:rPr lang="ar-SA" dirty="0" smtClean="0"/>
              <a:t> مفاهيم في النظرية :-</a:t>
            </a:r>
            <a:br>
              <a:rPr lang="ar-SA" dirty="0" smtClean="0"/>
            </a:br>
            <a:r>
              <a:rPr lang="ar-SA" dirty="0" smtClean="0"/>
              <a:t>1) تنظر إلى الطبيعة الإنسانية على أنها كلية متكاملة من جسم وعقل وعاطفة</a:t>
            </a:r>
            <a:br>
              <a:rPr lang="ar-SA" dirty="0" smtClean="0"/>
            </a:br>
            <a:r>
              <a:rPr lang="ar-SA" dirty="0" smtClean="0"/>
              <a:t>2) الكلية والتنظيم الإدراكي</a:t>
            </a:r>
            <a:br>
              <a:rPr lang="ar-SA" dirty="0" smtClean="0"/>
            </a:br>
            <a:r>
              <a:rPr lang="ar-SA" dirty="0" smtClean="0"/>
              <a:t>3) التعلم بالاستبصار</a:t>
            </a:r>
            <a:br>
              <a:rPr lang="ar-SA" dirty="0" smtClean="0"/>
            </a:br>
            <a:r>
              <a:rPr lang="ar-SA" dirty="0" smtClean="0"/>
              <a:t>4) الدفاع والعدوان</a:t>
            </a:r>
            <a:br>
              <a:rPr lang="ar-SA" dirty="0" smtClean="0"/>
            </a:br>
            <a:r>
              <a:rPr lang="ar-SA" dirty="0" smtClean="0"/>
              <a:t>5) المسئولية </a:t>
            </a:r>
            <a:br>
              <a:rPr lang="ar-SA" dirty="0" smtClean="0"/>
            </a:br>
            <a:r>
              <a:rPr lang="ar-SA" dirty="0" smtClean="0"/>
              <a:t>6) الشخصية والذات</a:t>
            </a:r>
            <a:br>
              <a:rPr lang="ar-SA" dirty="0" smtClean="0"/>
            </a:br>
            <a:r>
              <a:rPr lang="ar-SA" dirty="0" smtClean="0"/>
              <a:t>7) بنية الشخصية </a:t>
            </a:r>
            <a:br>
              <a:rPr lang="ar-SA" dirty="0" smtClean="0"/>
            </a:br>
            <a:r>
              <a:rPr lang="ar-SA" dirty="0" smtClean="0"/>
              <a:t>            </a:t>
            </a:r>
            <a:r>
              <a:rPr lang="ar-SA" dirty="0" err="1" smtClean="0"/>
              <a:t>أ</a:t>
            </a:r>
            <a:r>
              <a:rPr lang="ar-SA" dirty="0" smtClean="0"/>
              <a:t>)الذات</a:t>
            </a:r>
            <a:br>
              <a:rPr lang="ar-SA" dirty="0" smtClean="0"/>
            </a:br>
            <a:r>
              <a:rPr lang="ar-SA" dirty="0" smtClean="0"/>
              <a:t>            ب)صورة الذات</a:t>
            </a:r>
            <a:br>
              <a:rPr lang="ar-SA" dirty="0" smtClean="0"/>
            </a:br>
            <a:r>
              <a:rPr lang="ar-SA" dirty="0" smtClean="0"/>
              <a:t>            ج )الوجود وهو العضوية الكلية</a:t>
            </a:r>
            <a:br>
              <a:rPr lang="ar-SA" dirty="0" smtClean="0"/>
            </a:br>
            <a:r>
              <a:rPr lang="ar-SA" dirty="0" smtClean="0"/>
              <a:t/>
            </a:r>
            <a:br>
              <a:rPr lang="ar-SA" dirty="0" smtClean="0"/>
            </a:br>
            <a:endParaRPr lang="ar-IQ"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043890" cy="5197493"/>
          </a:xfrm>
        </p:spPr>
        <p:txBody>
          <a:bodyPr>
            <a:normAutofit/>
          </a:bodyPr>
          <a:lstStyle/>
          <a:p>
            <a:r>
              <a:rPr lang="ar-SA" b="1" dirty="0" smtClean="0"/>
              <a:t>السلوك المضطرب :-</a:t>
            </a:r>
            <a:br>
              <a:rPr lang="ar-SA" b="1" dirty="0" smtClean="0"/>
            </a:br>
            <a:r>
              <a:rPr lang="ar-SA" dirty="0" smtClean="0"/>
              <a:t>تشتق هذه النظرية الوظيفة السوية للعضوية من مقدمات محددة منطقية حول طبيعة </a:t>
            </a:r>
            <a:r>
              <a:rPr lang="ar-SA" dirty="0" err="1" smtClean="0"/>
              <a:t>العضويات</a:t>
            </a:r>
            <a:r>
              <a:rPr lang="ar-SA" dirty="0" smtClean="0"/>
              <a:t> الحية، وعلاقة هذه </a:t>
            </a:r>
            <a:r>
              <a:rPr lang="ar-SA" dirty="0" err="1" smtClean="0"/>
              <a:t>العضويات</a:t>
            </a:r>
            <a:r>
              <a:rPr lang="ar-SA" dirty="0" smtClean="0"/>
              <a:t> (الكائنات) بالبيئة المحيطة، وأول هذه المقدمات ،هي أن العلاقة بين العضوية والبيئة هي وحدة تامة، والمبدأ الثاني فهو المنطقي لطبيعة العلاقة بين العضوية والبيئة، فالشخص السوي هو الذي يحتفظ باتجاهاته إيجابية نحو نفسه، معتمدا على ثقته بعضويته، وكذلك يتكيف مع نفسه.</a:t>
            </a:r>
            <a:br>
              <a:rPr lang="ar-SA" dirty="0" smtClean="0"/>
            </a:br>
            <a:endParaRPr lang="ar-IQ"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س : ما هي النظرية ؟؟</a:t>
            </a:r>
            <a:endParaRPr lang="ar-IQ" dirty="0"/>
          </a:p>
        </p:txBody>
      </p:sp>
      <p:sp>
        <p:nvSpPr>
          <p:cNvPr id="3" name="عنصر نائب للمحتوى 2"/>
          <p:cNvSpPr>
            <a:spLocks noGrp="1"/>
          </p:cNvSpPr>
          <p:nvPr>
            <p:ph idx="1"/>
          </p:nvPr>
        </p:nvSpPr>
        <p:spPr/>
        <p:txBody>
          <a:bodyPr/>
          <a:lstStyle/>
          <a:p>
            <a:r>
              <a:rPr lang="ar-SA" b="1" dirty="0" smtClean="0"/>
              <a:t/>
            </a:r>
            <a:br>
              <a:rPr lang="ar-SA" b="1" dirty="0" smtClean="0"/>
            </a:br>
            <a:r>
              <a:rPr lang="ar-SA" dirty="0" smtClean="0"/>
              <a:t>وتعرف النظرية في الإرشاد بأنها مجموعة من الحقائق المنسجمة المترابطة، التي تساعد على فهم وتفسير الظواهر النفسية للمسترشد، أو تقوم على افتراضات علمية وموضوعية، وتمثل البناء الفكري الذي يهدف إلى الكشف العلاقات المختلفة، بين الظواهر النفسية والسلوكية التي ينطلق منها المرشد إلى الواقع العملي التطبيقي.</a:t>
            </a:r>
            <a:endParaRPr lang="ar-IQ"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329642" cy="1143000"/>
          </a:xfrm>
        </p:spPr>
        <p:txBody>
          <a:bodyPr>
            <a:noAutofit/>
          </a:bodyPr>
          <a:lstStyle/>
          <a:p>
            <a:pPr algn="r"/>
            <a:r>
              <a:rPr lang="ar-SA" sz="3200" b="1" dirty="0" smtClean="0"/>
              <a:t>س : ما أهمية النظرية العلمية في الإرشاد والتوجيه ؟؟؟</a:t>
            </a:r>
            <a:endParaRPr lang="ar-IQ" sz="3200" dirty="0"/>
          </a:p>
        </p:txBody>
      </p:sp>
      <p:sp>
        <p:nvSpPr>
          <p:cNvPr id="3" name="عنصر نائب للمحتوى 2"/>
          <p:cNvSpPr>
            <a:spLocks noGrp="1"/>
          </p:cNvSpPr>
          <p:nvPr>
            <p:ph idx="1"/>
          </p:nvPr>
        </p:nvSpPr>
        <p:spPr>
          <a:xfrm>
            <a:off x="457200" y="1600200"/>
            <a:ext cx="8401080" cy="4525963"/>
          </a:xfrm>
        </p:spPr>
        <p:txBody>
          <a:bodyPr/>
          <a:lstStyle/>
          <a:p>
            <a:r>
              <a:rPr lang="ar-SA" dirty="0" smtClean="0"/>
              <a:t>وتلعب النظرية في الإرشاد دورا هاما في عملية الإرشاد والتوجيه:- </a:t>
            </a:r>
            <a:br>
              <a:rPr lang="ar-SA" dirty="0" smtClean="0"/>
            </a:br>
            <a:r>
              <a:rPr lang="ar-SA" dirty="0" smtClean="0"/>
              <a:t>فهي دليل للمرشد تزوده بخط سيره وتحدد أهدافه واختيار الأساليب المناسبة.</a:t>
            </a:r>
            <a:br>
              <a:rPr lang="ar-SA" dirty="0" smtClean="0"/>
            </a:br>
            <a:r>
              <a:rPr lang="ar-SA" dirty="0" smtClean="0"/>
              <a:t> تساعد في القدرة على التنبؤ بالقوانين العلمية التي تحكم السلوك الإنساني.</a:t>
            </a:r>
            <a:br>
              <a:rPr lang="ar-SA" dirty="0" smtClean="0"/>
            </a:br>
            <a:r>
              <a:rPr lang="ar-SA" dirty="0" smtClean="0"/>
              <a:t>تساهم النظرية في تحسين عمليات التعليم والتدريب والتأهيل والإعداد المهني للمرشدين.</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329642" cy="3011486"/>
          </a:xfrm>
        </p:spPr>
        <p:txBody>
          <a:bodyPr>
            <a:noAutofit/>
          </a:bodyPr>
          <a:lstStyle/>
          <a:p>
            <a:pPr algn="r"/>
            <a:r>
              <a:rPr lang="ar-SA" sz="3200" dirty="0" smtClean="0"/>
              <a:t>وحتى تحقق النظرية الإرشادية أهدافها، في فهم وتفسير وضبط السلوك وتعديله وحل المشكلات، لابد أن تتسم بمجموعة من الخصائص، نذكر منها:-</a:t>
            </a:r>
            <a:endParaRPr lang="ar-IQ" sz="3200" dirty="0"/>
          </a:p>
        </p:txBody>
      </p:sp>
      <p:sp>
        <p:nvSpPr>
          <p:cNvPr id="3" name="عنصر نائب للمحتوى 2"/>
          <p:cNvSpPr>
            <a:spLocks noGrp="1"/>
          </p:cNvSpPr>
          <p:nvPr>
            <p:ph idx="1"/>
          </p:nvPr>
        </p:nvSpPr>
        <p:spPr>
          <a:xfrm>
            <a:off x="457200" y="3286124"/>
            <a:ext cx="8329642" cy="3286148"/>
          </a:xfrm>
        </p:spPr>
        <p:txBody>
          <a:bodyPr/>
          <a:lstStyle/>
          <a:p>
            <a:r>
              <a:rPr lang="ar-SA" dirty="0" smtClean="0"/>
              <a:t/>
            </a:r>
            <a:br>
              <a:rPr lang="ar-SA" dirty="0" smtClean="0"/>
            </a:br>
            <a:r>
              <a:rPr lang="ar-SA" dirty="0" smtClean="0"/>
              <a:t>1) الشمول : ويعني القدرة على تفسير كافة سلوكيات الفرد في </a:t>
            </a:r>
            <a:r>
              <a:rPr lang="ar-SA" dirty="0" err="1" smtClean="0"/>
              <a:t>سوائها</a:t>
            </a:r>
            <a:r>
              <a:rPr lang="ar-SA" dirty="0" smtClean="0"/>
              <a:t> وانحرافها، وفي كل مجالات حياته ومراحله </a:t>
            </a:r>
            <a:r>
              <a:rPr lang="ar-SA" dirty="0" err="1" smtClean="0"/>
              <a:t>النمائية</a:t>
            </a:r>
            <a:r>
              <a:rPr lang="ar-SA" dirty="0" smtClean="0"/>
              <a:t>.</a:t>
            </a:r>
            <a:br>
              <a:rPr lang="ar-SA" dirty="0" smtClean="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28"/>
            <a:ext cx="8115328" cy="2857520"/>
          </a:xfrm>
        </p:spPr>
        <p:txBody>
          <a:bodyPr>
            <a:normAutofit/>
          </a:bodyPr>
          <a:lstStyle/>
          <a:p>
            <a:pPr algn="r"/>
            <a:r>
              <a:rPr lang="ar-SA" sz="3100" dirty="0" smtClean="0"/>
              <a:t>2</a:t>
            </a:r>
            <a:r>
              <a:rPr lang="ar-SA" sz="2200" dirty="0" smtClean="0"/>
              <a:t>)</a:t>
            </a:r>
            <a:r>
              <a:rPr lang="ar-SA" sz="3100" dirty="0" smtClean="0"/>
              <a:t> الوضوح والدقة: أي بساطة المفاهيم وسهولة فهم المعنى، وعدم التناقض بين مفاهيمها، بحيث يستطيع أن يفهمها من يقوم بقراءتها، فتساعده على إدراك المعنى الحقيقي للسلوك.</a:t>
            </a:r>
            <a:endParaRPr lang="ar-IQ" dirty="0"/>
          </a:p>
        </p:txBody>
      </p:sp>
      <p:sp>
        <p:nvSpPr>
          <p:cNvPr id="3" name="عنصر نائب للمحتوى 2"/>
          <p:cNvSpPr>
            <a:spLocks noGrp="1"/>
          </p:cNvSpPr>
          <p:nvPr>
            <p:ph idx="1"/>
          </p:nvPr>
        </p:nvSpPr>
        <p:spPr>
          <a:xfrm>
            <a:off x="457200" y="3643314"/>
            <a:ext cx="8043890" cy="2482849"/>
          </a:xfrm>
        </p:spPr>
        <p:txBody>
          <a:bodyPr>
            <a:normAutofit/>
          </a:bodyPr>
          <a:lstStyle/>
          <a:p>
            <a:r>
              <a:rPr lang="ar-SA" sz="3200" dirty="0" smtClean="0"/>
              <a:t>3) الفائدة العلمية: تعني أنه يمكن الإفادة منها في الواقع العلمي وتوظيف مفاهيمها وربطها بالحياة.</a:t>
            </a:r>
            <a:br>
              <a:rPr lang="ar-SA" sz="3200" dirty="0" smtClean="0"/>
            </a:br>
            <a:endParaRPr lang="ar-IQ"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043890" cy="3011486"/>
          </a:xfrm>
        </p:spPr>
        <p:txBody>
          <a:bodyPr>
            <a:normAutofit/>
          </a:bodyPr>
          <a:lstStyle/>
          <a:p>
            <a:pPr algn="r"/>
            <a:r>
              <a:rPr lang="ar-IQ" sz="3200" dirty="0" smtClean="0"/>
              <a:t>4</a:t>
            </a:r>
            <a:r>
              <a:rPr lang="ar-SA" sz="3200" dirty="0" smtClean="0"/>
              <a:t>) استثارة البحث والدراسة: يعني أن تصاغ بطريقة تحث الباحثين والدارسين على البحث العلمي والمعرفة.</a:t>
            </a:r>
            <a:r>
              <a:rPr lang="ar-SA" dirty="0" smtClean="0"/>
              <a:t/>
            </a:r>
            <a:br>
              <a:rPr lang="ar-SA" dirty="0" smtClean="0"/>
            </a:br>
            <a:endParaRPr lang="ar-IQ" dirty="0"/>
          </a:p>
        </p:txBody>
      </p:sp>
      <p:sp>
        <p:nvSpPr>
          <p:cNvPr id="3" name="عنصر نائب للمحتوى 2"/>
          <p:cNvSpPr>
            <a:spLocks noGrp="1"/>
          </p:cNvSpPr>
          <p:nvPr>
            <p:ph idx="1"/>
          </p:nvPr>
        </p:nvSpPr>
        <p:spPr>
          <a:xfrm>
            <a:off x="457200" y="2643182"/>
            <a:ext cx="8186766" cy="3482981"/>
          </a:xfrm>
        </p:spPr>
        <p:txBody>
          <a:bodyPr>
            <a:normAutofit fontScale="62500" lnSpcReduction="20000"/>
          </a:bodyPr>
          <a:lstStyle/>
          <a:p>
            <a:r>
              <a:rPr lang="ar-IQ" dirty="0" smtClean="0"/>
              <a:t>4) </a:t>
            </a:r>
            <a:r>
              <a:rPr lang="ar-SA" sz="4000" dirty="0" smtClean="0"/>
              <a:t>وهناك مجموعة من الاتجاهات النظرية في الإرشاد والعلاج النفسي، تمثل وجهات نظر أصحابها، حول محددات السلوك الإنساني للمسترشد، وتوجيهه وتعديله وضبطه، بما يحقق صحته النفسية، وتعتبر هذه النظريات مكملة لبعضها البعض وغير متناقضة، يترك فيها المجال أمام المرشد ليختار </a:t>
            </a:r>
            <a:r>
              <a:rPr lang="ar-SA" sz="4000" dirty="0" err="1" smtClean="0"/>
              <a:t>مايناسب</a:t>
            </a:r>
            <a:r>
              <a:rPr lang="ar-SA" sz="4000" dirty="0" smtClean="0"/>
              <a:t> طبيعة المسترشد، وطبيعة المشكلة، وميول المسترشد واتجاهاته.</a:t>
            </a:r>
            <a:br>
              <a:rPr lang="ar-SA" sz="4000" dirty="0" smtClean="0"/>
            </a:br>
            <a:r>
              <a:rPr lang="ar-SA" sz="4000" dirty="0" smtClean="0"/>
              <a:t/>
            </a:r>
            <a:br>
              <a:rPr lang="ar-SA" sz="4000" dirty="0" smtClean="0"/>
            </a:br>
            <a:endParaRPr lang="ar-IQ"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329642" cy="1143000"/>
          </a:xfrm>
        </p:spPr>
        <p:txBody>
          <a:bodyPr>
            <a:normAutofit/>
          </a:bodyPr>
          <a:lstStyle/>
          <a:p>
            <a:r>
              <a:rPr lang="ar-SA" sz="2200" b="1" dirty="0" smtClean="0"/>
              <a:t>س : ما الاتجاهات النظرية في الإرشاد والعلاج النفسي </a:t>
            </a:r>
            <a:r>
              <a:rPr lang="ar-SA" b="1" dirty="0" smtClean="0"/>
              <a:t>؟؟</a:t>
            </a:r>
            <a:endParaRPr lang="ar-IQ" dirty="0"/>
          </a:p>
        </p:txBody>
      </p:sp>
      <p:sp>
        <p:nvSpPr>
          <p:cNvPr id="3" name="عنصر نائب للمحتوى 2"/>
          <p:cNvSpPr>
            <a:spLocks noGrp="1"/>
          </p:cNvSpPr>
          <p:nvPr>
            <p:ph idx="1"/>
          </p:nvPr>
        </p:nvSpPr>
        <p:spPr>
          <a:xfrm>
            <a:off x="457200" y="1600200"/>
            <a:ext cx="8115328" cy="4525963"/>
          </a:xfrm>
        </p:spPr>
        <p:txBody>
          <a:bodyPr>
            <a:normAutofit fontScale="92500"/>
          </a:bodyPr>
          <a:lstStyle/>
          <a:p>
            <a:r>
              <a:rPr lang="ar-SA" b="1" dirty="0" smtClean="0"/>
              <a:t>أولا : الاتجاه التحليلي ( </a:t>
            </a:r>
            <a:r>
              <a:rPr lang="ar-SA" b="1" dirty="0" err="1" smtClean="0"/>
              <a:t>فرويد</a:t>
            </a:r>
            <a:r>
              <a:rPr lang="ar-SA" b="1" dirty="0" smtClean="0"/>
              <a:t> ):</a:t>
            </a:r>
            <a:endParaRPr lang="en-US" dirty="0" smtClean="0"/>
          </a:p>
          <a:p>
            <a:r>
              <a:rPr lang="ar-SA" dirty="0" smtClean="0"/>
              <a:t/>
            </a:r>
            <a:br>
              <a:rPr lang="ar-SA" dirty="0" smtClean="0"/>
            </a:br>
            <a:r>
              <a:rPr lang="ar-SA" dirty="0" smtClean="0"/>
              <a:t>يعد الاتجاه التحليلي في الإرشاد، من أكثر الاتجاهات النظرية اتساعا، وأقدمها استخداما وانتشارا، ويستخدم الاتصال اللفظي والانفعالي بين المحلل والمسترشد.</a:t>
            </a:r>
            <a:br>
              <a:rPr lang="ar-SA" dirty="0" smtClean="0"/>
            </a:br>
            <a:r>
              <a:rPr lang="ar-SA" dirty="0" smtClean="0"/>
              <a:t>أما نظرية </a:t>
            </a:r>
            <a:r>
              <a:rPr lang="ar-SA" dirty="0" err="1" smtClean="0"/>
              <a:t>فرويد</a:t>
            </a:r>
            <a:r>
              <a:rPr lang="ar-SA" dirty="0" smtClean="0"/>
              <a:t> ركزت على دور العامل البيولوجي في تحديد السلوك الإنساني والشخصية الإنسانية وخاصة العامل الجنسي وبالغت في دوره.</a:t>
            </a:r>
            <a:br>
              <a:rPr lang="ar-SA" dirty="0" smtClean="0"/>
            </a:br>
            <a:endParaRPr lang="ar-IQ"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401080" cy="1143000"/>
          </a:xfrm>
        </p:spPr>
        <p:txBody>
          <a:bodyPr>
            <a:normAutofit/>
          </a:bodyPr>
          <a:lstStyle/>
          <a:p>
            <a:pPr algn="r"/>
            <a:r>
              <a:rPr lang="ar-SA" sz="3200" b="1" dirty="0" smtClean="0"/>
              <a:t>مفاهيم في النظرية :-</a:t>
            </a:r>
            <a:endParaRPr lang="ar-IQ" sz="3200" dirty="0"/>
          </a:p>
        </p:txBody>
      </p:sp>
      <p:sp>
        <p:nvSpPr>
          <p:cNvPr id="3" name="عنصر نائب للمحتوى 2"/>
          <p:cNvSpPr>
            <a:spLocks noGrp="1"/>
          </p:cNvSpPr>
          <p:nvPr>
            <p:ph idx="1"/>
          </p:nvPr>
        </p:nvSpPr>
        <p:spPr>
          <a:xfrm>
            <a:off x="457200" y="1600200"/>
            <a:ext cx="8258204" cy="4525963"/>
          </a:xfrm>
        </p:spPr>
        <p:txBody>
          <a:bodyPr>
            <a:normAutofit fontScale="77500" lnSpcReduction="20000"/>
          </a:bodyPr>
          <a:lstStyle/>
          <a:p>
            <a:r>
              <a:rPr lang="ar-SA" dirty="0" smtClean="0"/>
              <a:t/>
            </a:r>
            <a:br>
              <a:rPr lang="ar-SA" dirty="0" smtClean="0"/>
            </a:br>
            <a:r>
              <a:rPr lang="ar-SA" dirty="0" err="1" smtClean="0"/>
              <a:t>أ</a:t>
            </a:r>
            <a:r>
              <a:rPr lang="ar-SA" dirty="0" smtClean="0"/>
              <a:t>) ينظر </a:t>
            </a:r>
            <a:r>
              <a:rPr lang="ar-SA" dirty="0" err="1" smtClean="0"/>
              <a:t>فرويد</a:t>
            </a:r>
            <a:r>
              <a:rPr lang="ar-SA" dirty="0" smtClean="0"/>
              <a:t> نظرة تشاؤمية للطبيعة الإنسانية ، فالإنسان كما يراه كائن خامل غير نشط، سلبي وغير عقلاني، وهناك ثلاثة افتراضات كما يعتقد </a:t>
            </a:r>
            <a:r>
              <a:rPr lang="ar-SA" dirty="0" err="1" smtClean="0"/>
              <a:t>فرويد</a:t>
            </a:r>
            <a:r>
              <a:rPr lang="ar-SA" dirty="0" smtClean="0"/>
              <a:t> في تكوين الإنسان وهي:-</a:t>
            </a:r>
            <a:br>
              <a:rPr lang="ar-SA" dirty="0" smtClean="0"/>
            </a:br>
            <a:r>
              <a:rPr lang="ar-SA" dirty="0" smtClean="0"/>
              <a:t>1. إن السنوات الخمس الأولى من العمر، هي الحاسمة والمقررة لسلوك الفرد مستقبلا.</a:t>
            </a:r>
            <a:br>
              <a:rPr lang="ar-SA" dirty="0" smtClean="0"/>
            </a:br>
            <a:r>
              <a:rPr lang="ar-SA" dirty="0" smtClean="0"/>
              <a:t>2. إن الدوافع الجنسية للفرد تعمل كمفتاح، وتقرر سلوك ذلك الفرد.</a:t>
            </a:r>
            <a:br>
              <a:rPr lang="ar-SA" dirty="0" smtClean="0"/>
            </a:br>
            <a:r>
              <a:rPr lang="ar-SA" dirty="0" smtClean="0"/>
              <a:t>3. سلوك الفرد يضبط بتقرير اللاشعور.</a:t>
            </a:r>
            <a:br>
              <a:rPr lang="ar-SA" dirty="0" smtClean="0"/>
            </a:br>
            <a:r>
              <a:rPr lang="ar-SA" dirty="0" smtClean="0"/>
              <a:t>2) تعمل الشخصية كوحدة واحدة وفق منظور زمني ومكاني وتفاعلهما معا.</a:t>
            </a:r>
            <a:br>
              <a:rPr lang="ar-SA" dirty="0" smtClean="0"/>
            </a:br>
            <a:r>
              <a:rPr lang="ar-SA" dirty="0" smtClean="0"/>
              <a:t>3) تتكون الشخصية من ثلاثة أنظمة هي: (</a:t>
            </a:r>
            <a:r>
              <a:rPr lang="ar-SA" dirty="0" err="1" smtClean="0"/>
              <a:t>الهو</a:t>
            </a:r>
            <a:r>
              <a:rPr lang="ar-SA" dirty="0" smtClean="0"/>
              <a:t>– الأنا – الأنا الأعلى).</a:t>
            </a:r>
            <a:br>
              <a:rPr lang="ar-SA" dirty="0" smtClean="0"/>
            </a:br>
            <a:endParaRPr lang="ar-IQ" dirty="0"/>
          </a:p>
        </p:txBody>
      </p:sp>
    </p:spTree>
  </p:cSld>
  <p:clrMapOvr>
    <a:masterClrMapping/>
  </p:clrMapOvr>
  <p:transition>
    <p:dissolve/>
  </p:transition>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36</TotalTime>
  <Words>382</Words>
  <Application>Microsoft Office PowerPoint</Application>
  <PresentationFormat>عرض على الشاشة (3:4)‏</PresentationFormat>
  <Paragraphs>39</Paragraphs>
  <Slides>23</Slides>
  <Notes>0</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تقنية</vt:lpstr>
      <vt:lpstr>التطبيق العملي للنظريات العلمية في الإرشاد والعلاج النفسي</vt:lpstr>
      <vt:lpstr>التطبيق العملي للنظريات العلمية في الإرشاد والعلاج النفسي </vt:lpstr>
      <vt:lpstr>س : ما هي النظرية ؟؟</vt:lpstr>
      <vt:lpstr>س : ما أهمية النظرية العلمية في الإرشاد والتوجيه ؟؟؟</vt:lpstr>
      <vt:lpstr>وحتى تحقق النظرية الإرشادية أهدافها، في فهم وتفسير وضبط السلوك وتعديله وحل المشكلات، لابد أن تتسم بمجموعة من الخصائص، نذكر منها:-</vt:lpstr>
      <vt:lpstr>2) الوضوح والدقة: أي بساطة المفاهيم وسهولة فهم المعنى، وعدم التناقض بين مفاهيمها، بحيث يستطيع أن يفهمها من يقوم بقراءتها، فتساعده على إدراك المعنى الحقيقي للسلوك.</vt:lpstr>
      <vt:lpstr>4) استثارة البحث والدراسة: يعني أن تصاغ بطريقة تحث الباحثين والدارسين على البحث العلمي والمعرفة. </vt:lpstr>
      <vt:lpstr>س : ما الاتجاهات النظرية في الإرشاد والعلاج النفسي ؟؟</vt:lpstr>
      <vt:lpstr>مفاهيم في النظرية :-</vt:lpstr>
      <vt:lpstr>4) تطور الشخصية ناتج عن:-</vt:lpstr>
      <vt:lpstr>السلوك المضطرب :-</vt:lpstr>
      <vt:lpstr>الشريحة 12</vt:lpstr>
      <vt:lpstr>الشريحة 13</vt:lpstr>
      <vt:lpstr>الشريحة 14</vt:lpstr>
      <vt:lpstr>السلوك المضطرب :-</vt:lpstr>
      <vt:lpstr>الشريحة 16</vt:lpstr>
      <vt:lpstr>الشريحة 17</vt:lpstr>
      <vt:lpstr>الشريحة 18</vt:lpstr>
      <vt:lpstr>الشريحة 19</vt:lpstr>
      <vt:lpstr>رابعا : الاتجاه المعرفي ( أليس ) :</vt:lpstr>
      <vt:lpstr>الشريحة 21</vt:lpstr>
      <vt:lpstr>خامسا : الاتجاه الجشطالتي (بيرلز) : </vt:lpstr>
      <vt:lpstr>الشريحة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hp1</dc:creator>
  <cp:lastModifiedBy>نور جاكوج</cp:lastModifiedBy>
  <cp:revision>10</cp:revision>
  <dcterms:created xsi:type="dcterms:W3CDTF">2014-04-15T22:18:16Z</dcterms:created>
  <dcterms:modified xsi:type="dcterms:W3CDTF">2018-04-15T06:58:50Z</dcterms:modified>
</cp:coreProperties>
</file>