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96" r:id="rId1"/>
  </p:sldMasterIdLst>
  <p:notesMasterIdLst>
    <p:notesMasterId r:id="rId22"/>
  </p:notesMasterIdLst>
  <p:sldIdLst>
    <p:sldId id="292" r:id="rId2"/>
    <p:sldId id="258" r:id="rId3"/>
    <p:sldId id="293" r:id="rId4"/>
    <p:sldId id="294" r:id="rId5"/>
    <p:sldId id="295" r:id="rId6"/>
    <p:sldId id="296" r:id="rId7"/>
    <p:sldId id="297" r:id="rId8"/>
    <p:sldId id="298" r:id="rId9"/>
    <p:sldId id="299" r:id="rId10"/>
    <p:sldId id="304" r:id="rId11"/>
    <p:sldId id="300" r:id="rId12"/>
    <p:sldId id="303" r:id="rId13"/>
    <p:sldId id="301" r:id="rId14"/>
    <p:sldId id="306" r:id="rId15"/>
    <p:sldId id="302" r:id="rId16"/>
    <p:sldId id="307" r:id="rId17"/>
    <p:sldId id="308" r:id="rId18"/>
    <p:sldId id="305" r:id="rId19"/>
    <p:sldId id="309" r:id="rId20"/>
    <p:sldId id="310" r:id="rId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E06FFF6-0665-4B18-BF0A-3D3AD1E74258}" type="datetimeFigureOut">
              <a:rPr lang="ar-IQ" smtClean="0"/>
              <a:pPr/>
              <a:t>03/04/1440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6D038E6-0248-43A3-9A27-F5395A90CAF5}"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AD5C0745-3FAC-4DD5-8683-C7B29AD69516}"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p:comb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p:comb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077200" y="6356350"/>
            <a:ext cx="609600" cy="365125"/>
          </a:xfrm>
        </p:spPr>
        <p:txBody>
          <a:bodyPr/>
          <a:lstStyle/>
          <a:p>
            <a:fld id="{AD5C0745-3FAC-4DD5-8683-C7B29AD69516}" type="slidenum">
              <a:rPr lang="ar-IQ" smtClean="0"/>
              <a:pPr/>
              <a:t>‹#›</a:t>
            </a:fld>
            <a:endParaRPr lang="ar-IQ"/>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comb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576ADC-1C3C-4C34-B128-0D4DC6A950D3}" type="datetimeFigureOut">
              <a:rPr lang="ar-IQ" smtClean="0"/>
              <a:pPr/>
              <a:t>03/04/1440</a:t>
            </a:fld>
            <a:endParaRPr lang="ar-IQ"/>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D5C0745-3FAC-4DD5-8683-C7B29AD69516}" type="slidenum">
              <a:rPr lang="ar-IQ" smtClean="0"/>
              <a:pPr/>
              <a:t>‹#›</a:t>
            </a:fld>
            <a:endParaRPr lang="ar-IQ"/>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ransition>
    <p:comb dir="vert"/>
  </p:transition>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428736"/>
            <a:ext cx="7851648" cy="1828800"/>
          </a:xfrm>
        </p:spPr>
        <p:txBody>
          <a:bodyPr/>
          <a:lstStyle/>
          <a:p>
            <a:r>
              <a:rPr lang="ar-IQ" dirty="0" smtClean="0"/>
              <a:t>     الكميات القياسية والاتجاهية </a:t>
            </a:r>
            <a:endParaRPr lang="en-US" dirty="0"/>
          </a:p>
        </p:txBody>
      </p:sp>
      <p:sp>
        <p:nvSpPr>
          <p:cNvPr id="3" name="Subtitle 2"/>
          <p:cNvSpPr>
            <a:spLocks noGrp="1"/>
          </p:cNvSpPr>
          <p:nvPr>
            <p:ph type="subTitle" idx="1"/>
          </p:nvPr>
        </p:nvSpPr>
        <p:spPr/>
        <p:txBody>
          <a:bodyPr/>
          <a:lstStyle/>
          <a:p>
            <a:r>
              <a:rPr lang="ar-IQ" dirty="0" smtClean="0"/>
              <a:t>                             المحاضرة الثانيه</a:t>
            </a:r>
            <a:endParaRPr lang="en-US" dirty="0"/>
          </a:p>
        </p:txBody>
      </p:sp>
    </p:spTree>
  </p:cSld>
  <p:clrMapOvr>
    <a:masterClrMapping/>
  </p:clrMapOvr>
  <p:transition>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8370" name="Picture 2" descr="C:\Users\Dr.Muhanned\Downloads\48368186_324155168431653_6131149489592860672_n.jpg"/>
          <p:cNvPicPr>
            <a:picLocks noGrp="1" noChangeAspect="1" noChangeArrowheads="1"/>
          </p:cNvPicPr>
          <p:nvPr>
            <p:ph idx="1"/>
          </p:nvPr>
        </p:nvPicPr>
        <p:blipFill>
          <a:blip r:embed="rId2" cstate="print"/>
          <a:srcRect/>
          <a:stretch>
            <a:fillRect/>
          </a:stretch>
        </p:blipFill>
        <p:spPr bwMode="auto">
          <a:xfrm>
            <a:off x="1645708" y="1935163"/>
            <a:ext cx="5852583" cy="4389437"/>
          </a:xfrm>
          <a:prstGeom prst="rect">
            <a:avLst/>
          </a:prstGeom>
          <a:noFill/>
        </p:spPr>
      </p:pic>
    </p:spTree>
  </p:cSld>
  <p:clrMapOvr>
    <a:masterClrMapping/>
  </p:clrMapOvr>
  <p:transition>
    <p:comb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ar-SA" dirty="0" smtClean="0"/>
              <a:t>كذلك يمكن تمثيل متجهات وحدة (</a:t>
            </a:r>
            <a:r>
              <a:rPr lang="en-US" dirty="0" err="1" smtClean="0"/>
              <a:t>i</a:t>
            </a:r>
            <a:r>
              <a:rPr lang="en-US" dirty="0" smtClean="0"/>
              <a:t>, j, k</a:t>
            </a:r>
            <a:r>
              <a:rPr lang="ar-SA" dirty="0" smtClean="0"/>
              <a:t>) لمحاور الاحداثيات الكارتيزية </a:t>
            </a:r>
            <a:r>
              <a:rPr lang="en-GB" dirty="0" smtClean="0"/>
              <a:t>rectangular coordinate system </a:t>
            </a:r>
            <a:r>
              <a:rPr lang="en-US" dirty="0" smtClean="0"/>
              <a:t>x, y, z</a:t>
            </a:r>
            <a:r>
              <a:rPr lang="ar-SA" dirty="0" smtClean="0"/>
              <a:t> كما في الشكل التالي:-</a:t>
            </a:r>
            <a:endParaRPr lang="en-US" dirty="0" smtClean="0"/>
          </a:p>
          <a:p>
            <a:r>
              <a:rPr lang="ar-SA" dirty="0" smtClean="0"/>
              <a:t>لاحظ ان الشكل السابق يعبر عن الاحداثيات الكارتيزية في ثلاثة ابعاد</a:t>
            </a:r>
            <a:endParaRPr lang="en-US" dirty="0"/>
          </a:p>
        </p:txBody>
      </p:sp>
    </p:spTree>
  </p:cSld>
  <p:clrMapOvr>
    <a:masterClrMapping/>
  </p:clrMapOvr>
  <p:transition>
    <p:comb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7346" name="Picture 2" descr="C:\Users\Dr.Muhanned\Downloads\47577115_356962751550181_849171135282020352_n.jpg"/>
          <p:cNvPicPr>
            <a:picLocks noGrp="1" noChangeAspect="1" noChangeArrowheads="1"/>
          </p:cNvPicPr>
          <p:nvPr>
            <p:ph idx="1"/>
          </p:nvPr>
        </p:nvPicPr>
        <p:blipFill>
          <a:blip r:embed="rId2" cstate="print"/>
          <a:srcRect/>
          <a:stretch>
            <a:fillRect/>
          </a:stretch>
        </p:blipFill>
        <p:spPr bwMode="auto">
          <a:xfrm>
            <a:off x="1645708" y="1935163"/>
            <a:ext cx="5852583" cy="4389437"/>
          </a:xfrm>
          <a:prstGeom prst="rect">
            <a:avLst/>
          </a:prstGeom>
          <a:noFill/>
        </p:spPr>
      </p:pic>
    </p:spTree>
  </p:cSld>
  <p:clrMapOvr>
    <a:masterClrMapping/>
  </p:clrMapOvr>
  <p:transition>
    <p:comb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ضرب المتجهات </a:t>
            </a:r>
            <a:endParaRPr lang="en-US" dirty="0"/>
          </a:p>
        </p:txBody>
      </p:sp>
      <p:sp>
        <p:nvSpPr>
          <p:cNvPr id="3" name="Content Placeholder 2"/>
          <p:cNvSpPr>
            <a:spLocks noGrp="1"/>
          </p:cNvSpPr>
          <p:nvPr>
            <p:ph idx="1"/>
          </p:nvPr>
        </p:nvSpPr>
        <p:spPr/>
        <p:txBody>
          <a:bodyPr/>
          <a:lstStyle/>
          <a:p>
            <a:r>
              <a:rPr lang="ar-SA" dirty="0" smtClean="0"/>
              <a:t>يوجد نوعين من الضرب للمتجهات النوع الأول يسمى الضرب القياسي لان حاصل ضرب متجهين يعطي كمية قياسية مثل حاصل ضرب متجه القوة في متجهة الإزاحة يكون الناتج الشغل وهو كمية قياسية، والنوع الثاني هو الضرب الاتجاهي وذلك لان حاصل ضرب متجهين ينتج عنه متجه ثالث يكون اتجاهه عمودي على المستوى الذي يحوي المتجهين الآخرين مثل متجه سرعة جسم مشحون في متجه المجال المغناطيسي ينتج عنه متجه قوة مغناطيسية.</a:t>
            </a:r>
            <a:endParaRPr lang="en-US" dirty="0" smtClean="0"/>
          </a:p>
          <a:p>
            <a:r>
              <a:rPr lang="ar-SA" dirty="0" smtClean="0"/>
              <a:t>ينتج من الضرب القياسي كمية قياسية وينتج من الضرب الإتجاهي كمية متجهة</a:t>
            </a:r>
            <a:endParaRPr lang="en-US" dirty="0" smtClean="0"/>
          </a:p>
          <a:p>
            <a:endParaRPr lang="en-US" dirty="0"/>
          </a:p>
        </p:txBody>
      </p:sp>
    </p:spTree>
  </p:cSld>
  <p:clrMapOvr>
    <a:masterClrMapping/>
  </p:clrMapOvr>
  <p:transition>
    <p:comb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Dr.Muhanned\Downloads\47323945_212326489683820_2591504221828284416_n.jpg"/>
          <p:cNvPicPr>
            <a:picLocks noGrp="1" noChangeAspect="1" noChangeArrowheads="1"/>
          </p:cNvPicPr>
          <p:nvPr>
            <p:ph idx="1"/>
          </p:nvPr>
        </p:nvPicPr>
        <p:blipFill>
          <a:blip r:embed="rId2" cstate="print"/>
          <a:srcRect/>
          <a:stretch>
            <a:fillRect/>
          </a:stretch>
        </p:blipFill>
        <p:spPr bwMode="auto">
          <a:xfrm>
            <a:off x="1645708" y="1935163"/>
            <a:ext cx="5852583" cy="4389437"/>
          </a:xfrm>
          <a:prstGeom prst="rect">
            <a:avLst/>
          </a:prstGeom>
          <a:noFill/>
        </p:spPr>
      </p:pic>
    </p:spTree>
  </p:cSld>
  <p:clrMapOvr>
    <a:masterClrMapping/>
  </p:clrMapOvr>
  <p:transition>
    <p:comb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الضرب القياسي </a:t>
            </a:r>
            <a:endParaRPr lang="en-US" dirty="0"/>
          </a:p>
        </p:txBody>
      </p:sp>
      <p:sp>
        <p:nvSpPr>
          <p:cNvPr id="3" name="Content Placeholder 2"/>
          <p:cNvSpPr>
            <a:spLocks noGrp="1"/>
          </p:cNvSpPr>
          <p:nvPr>
            <p:ph idx="1"/>
          </p:nvPr>
        </p:nvSpPr>
        <p:spPr/>
        <p:txBody>
          <a:bodyPr>
            <a:normAutofit lnSpcReduction="10000"/>
          </a:bodyPr>
          <a:lstStyle/>
          <a:p>
            <a:r>
              <a:rPr lang="ar-SA" dirty="0" smtClean="0"/>
              <a:t>يعرف الضرب القياسي </a:t>
            </a:r>
            <a:r>
              <a:rPr lang="en-GB" dirty="0" smtClean="0"/>
              <a:t>scalar product</a:t>
            </a:r>
            <a:r>
              <a:rPr lang="ar-SA" dirty="0" smtClean="0"/>
              <a:t> بالضرب النقطي </a:t>
            </a:r>
            <a:r>
              <a:rPr lang="en-GB" dirty="0" smtClean="0"/>
              <a:t>dot product</a:t>
            </a:r>
            <a:r>
              <a:rPr lang="ar-SA" dirty="0" smtClean="0"/>
              <a:t> وتكون نتيجة الضرب القياسي لمتجهين كمية قياسية، وتكون هذه القيمة موجبة إذا كانت الزاوية المحصورة بين المتجهين بين </a:t>
            </a:r>
            <a:r>
              <a:rPr lang="en-US" dirty="0" smtClean="0"/>
              <a:t>0</a:t>
            </a:r>
            <a:r>
              <a:rPr lang="ar-SA" dirty="0" smtClean="0"/>
              <a:t> و </a:t>
            </a:r>
            <a:r>
              <a:rPr lang="en-US" dirty="0" smtClean="0"/>
              <a:t>90</a:t>
            </a:r>
            <a:r>
              <a:rPr lang="ar-SA" dirty="0" smtClean="0"/>
              <a:t> درجة وتكون النتيجة سالبة إذا كانت الزاوية المحصورة بين المتجهين بين </a:t>
            </a:r>
            <a:r>
              <a:rPr lang="en-US" dirty="0" smtClean="0"/>
              <a:t>90</a:t>
            </a:r>
            <a:r>
              <a:rPr lang="ar-SA" dirty="0" smtClean="0"/>
              <a:t> و </a:t>
            </a:r>
            <a:r>
              <a:rPr lang="en-US" dirty="0" smtClean="0"/>
              <a:t>180</a:t>
            </a:r>
            <a:r>
              <a:rPr lang="ar-SA" dirty="0" smtClean="0"/>
              <a:t> درجة وتساوي صفراً إذا كانت الزاوية </a:t>
            </a:r>
            <a:r>
              <a:rPr lang="en-US" dirty="0" smtClean="0"/>
              <a:t>90</a:t>
            </a:r>
            <a:r>
              <a:rPr lang="ar-SA" dirty="0" smtClean="0"/>
              <a:t>.</a:t>
            </a:r>
            <a:endParaRPr lang="en-US" dirty="0" smtClean="0"/>
          </a:p>
          <a:p>
            <a:r>
              <a:rPr lang="ar-SA" dirty="0" smtClean="0"/>
              <a:t>يعرف الضرب القياسي لمتجهين  بحاصل ضرب مقدار المتجه الأول  في مقدار المتجه الثاني  في جيب تمام الزاوية المحصورة بينهما.</a:t>
            </a:r>
            <a:endParaRPr lang="en-US" dirty="0" smtClean="0"/>
          </a:p>
          <a:p>
            <a:r>
              <a:rPr lang="ar-SA" dirty="0" smtClean="0"/>
              <a:t> </a:t>
            </a:r>
            <a:endParaRPr lang="en-US" dirty="0" smtClean="0"/>
          </a:p>
          <a:p>
            <a:pPr rtl="0"/>
            <a:r>
              <a:rPr lang="en-US" b="1" dirty="0" smtClean="0"/>
              <a:t>                                            (1.16)</a:t>
            </a:r>
            <a:endParaRPr lang="en-US" dirty="0" smtClean="0"/>
          </a:p>
          <a:p>
            <a:r>
              <a:rPr lang="ar-SA" dirty="0" smtClean="0"/>
              <a:t>يمكن إيجاد قيمة الضرب القياسي لمتجهين باستخدام مركبات كل متجه كما يلي:</a:t>
            </a:r>
            <a:endParaRPr lang="en-US" dirty="0" smtClean="0"/>
          </a:p>
          <a:p>
            <a:endParaRPr lang="en-US" dirty="0"/>
          </a:p>
        </p:txBody>
      </p:sp>
    </p:spTree>
  </p:cSld>
  <p:clrMapOvr>
    <a:masterClrMapping/>
  </p:clrMapOvr>
  <p:transition>
    <p:comb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58204" cy="81706"/>
          </a:xfrm>
        </p:spPr>
        <p:txBody>
          <a:bodyPr>
            <a:normAutofit fontScale="90000"/>
          </a:bodyPr>
          <a:lstStyle/>
          <a:p>
            <a:endParaRPr lang="en-US" dirty="0"/>
          </a:p>
        </p:txBody>
      </p:sp>
      <p:pic>
        <p:nvPicPr>
          <p:cNvPr id="60418" name="Picture 2" descr="C:\Users\Dr.Muhanned\Downloads\48368186_324155168431653_6131149489592860672_n.jpg"/>
          <p:cNvPicPr>
            <a:picLocks noGrp="1" noChangeAspect="1" noChangeArrowheads="1"/>
          </p:cNvPicPr>
          <p:nvPr>
            <p:ph idx="1"/>
          </p:nvPr>
        </p:nvPicPr>
        <p:blipFill>
          <a:blip r:embed="rId2" cstate="print"/>
          <a:srcRect/>
          <a:stretch>
            <a:fillRect/>
          </a:stretch>
        </p:blipFill>
        <p:spPr bwMode="auto">
          <a:xfrm>
            <a:off x="1645708" y="1935163"/>
            <a:ext cx="5852583" cy="4389437"/>
          </a:xfrm>
          <a:prstGeom prst="rect">
            <a:avLst/>
          </a:prstGeom>
          <a:noFill/>
        </p:spPr>
      </p:pic>
    </p:spTree>
  </p:cSld>
  <p:clrMapOvr>
    <a:masterClrMapping/>
  </p:clrMapOvr>
  <p:transition>
    <p:comb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5" y="0"/>
            <a:ext cx="8293373" cy="267286"/>
          </a:xfrm>
        </p:spPr>
        <p:txBody>
          <a:bodyPr>
            <a:normAutofit fontScale="90000"/>
          </a:bodyPr>
          <a:lstStyle/>
          <a:p>
            <a:endParaRPr lang="en-US" dirty="0"/>
          </a:p>
        </p:txBody>
      </p:sp>
      <p:pic>
        <p:nvPicPr>
          <p:cNvPr id="1026" name="Picture 2" descr="C:\Users\Dr.Muhanned\Downloads\47580949_2082958958682807_706484715321819136_n.jpg"/>
          <p:cNvPicPr>
            <a:picLocks noGrp="1" noChangeAspect="1" noChangeArrowheads="1"/>
          </p:cNvPicPr>
          <p:nvPr>
            <p:ph idx="1"/>
          </p:nvPr>
        </p:nvPicPr>
        <p:blipFill>
          <a:blip r:embed="rId2" cstate="print"/>
          <a:srcRect/>
          <a:stretch>
            <a:fillRect/>
          </a:stretch>
        </p:blipFill>
        <p:spPr bwMode="auto">
          <a:xfrm>
            <a:off x="1645708" y="1935163"/>
            <a:ext cx="5852583" cy="4389437"/>
          </a:xfrm>
          <a:prstGeom prst="rect">
            <a:avLst/>
          </a:prstGeom>
          <a:noFill/>
        </p:spPr>
      </p:pic>
    </p:spTree>
  </p:cSld>
  <p:clrMapOvr>
    <a:masterClrMapping/>
  </p:clrMapOvr>
  <p:transition>
    <p:comb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58204" cy="81706"/>
          </a:xfrm>
        </p:spPr>
        <p:txBody>
          <a:bodyPr>
            <a:normAutofit fontScale="90000"/>
          </a:bodyPr>
          <a:lstStyle/>
          <a:p>
            <a:endParaRPr lang="en-US" dirty="0"/>
          </a:p>
        </p:txBody>
      </p:sp>
      <p:pic>
        <p:nvPicPr>
          <p:cNvPr id="59394" name="Picture 2" descr="C:\Users\Dr.Muhanned\Downloads\47323945_212326489683820_2591504221828284416_n.jpg"/>
          <p:cNvPicPr>
            <a:picLocks noGrp="1" noChangeAspect="1" noChangeArrowheads="1"/>
          </p:cNvPicPr>
          <p:nvPr>
            <p:ph idx="1"/>
          </p:nvPr>
        </p:nvPicPr>
        <p:blipFill>
          <a:blip r:embed="rId2" cstate="print"/>
          <a:srcRect/>
          <a:stretch>
            <a:fillRect/>
          </a:stretch>
        </p:blipFill>
        <p:spPr bwMode="auto">
          <a:xfrm>
            <a:off x="1645708" y="1935163"/>
            <a:ext cx="5852583" cy="4389437"/>
          </a:xfrm>
          <a:prstGeom prst="rect">
            <a:avLst/>
          </a:prstGeom>
          <a:noFill/>
        </p:spPr>
      </p:pic>
    </p:spTree>
  </p:cSld>
  <p:clrMapOvr>
    <a:masterClrMapping/>
  </p:clrMapOvr>
  <p:transition>
    <p:comb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186766" cy="81706"/>
          </a:xfrm>
        </p:spPr>
        <p:txBody>
          <a:bodyPr>
            <a:normAutofit fontScale="90000"/>
          </a:bodyPr>
          <a:lstStyle/>
          <a:p>
            <a:endParaRPr lang="en-US"/>
          </a:p>
        </p:txBody>
      </p:sp>
      <p:pic>
        <p:nvPicPr>
          <p:cNvPr id="2050" name="Picture 2" descr="C:\Users\Dr.Muhanned\Downloads\48090614_365424360682855_3894274167570169856_n.jpg"/>
          <p:cNvPicPr>
            <a:picLocks noGrp="1" noChangeAspect="1" noChangeArrowheads="1"/>
          </p:cNvPicPr>
          <p:nvPr>
            <p:ph idx="1"/>
          </p:nvPr>
        </p:nvPicPr>
        <p:blipFill>
          <a:blip r:embed="rId2" cstate="print"/>
          <a:srcRect/>
          <a:stretch>
            <a:fillRect/>
          </a:stretch>
        </p:blipFill>
        <p:spPr bwMode="auto">
          <a:xfrm>
            <a:off x="1645708" y="1935163"/>
            <a:ext cx="5852583" cy="4389437"/>
          </a:xfrm>
          <a:prstGeom prst="rect">
            <a:avLst/>
          </a:prstGeom>
          <a:noFill/>
        </p:spPr>
      </p:pic>
    </p:spTree>
  </p:cSld>
  <p:clrMapOvr>
    <a:masterClrMapping/>
  </p:clrMapOvr>
  <p:transition>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الإشعاع المؤين</a:t>
            </a:r>
            <a:endParaRPr lang="ar-IQ" dirty="0"/>
          </a:p>
        </p:txBody>
      </p:sp>
      <p:sp>
        <p:nvSpPr>
          <p:cNvPr id="3" name="مستطيل 2"/>
          <p:cNvSpPr/>
          <p:nvPr/>
        </p:nvSpPr>
        <p:spPr>
          <a:xfrm>
            <a:off x="714348" y="2000240"/>
            <a:ext cx="8215370" cy="4524315"/>
          </a:xfrm>
          <a:prstGeom prst="rect">
            <a:avLst/>
          </a:prstGeom>
        </p:spPr>
        <p:txBody>
          <a:bodyPr wrap="square">
            <a:spAutoFit/>
          </a:bodyPr>
          <a:lstStyle/>
          <a:p>
            <a:r>
              <a:rPr lang="ar-IQ" sz="2400" dirty="0" smtClean="0"/>
              <a:t>الإشعاعات المؤينه تقسم إلى نوعين :- </a:t>
            </a:r>
          </a:p>
          <a:p>
            <a:endParaRPr lang="ar-IQ" sz="2400" dirty="0" smtClean="0"/>
          </a:p>
          <a:p>
            <a:r>
              <a:rPr lang="ar-IQ" sz="2400" dirty="0" smtClean="0"/>
              <a:t>الأول :- الإشعاعات الجسيمية وتشمل</a:t>
            </a:r>
          </a:p>
          <a:p>
            <a:r>
              <a:rPr lang="ar-IQ" sz="2400" dirty="0" smtClean="0"/>
              <a:t>1-   ألفا </a:t>
            </a:r>
          </a:p>
          <a:p>
            <a:r>
              <a:rPr lang="ar-IQ" sz="2400" dirty="0" smtClean="0"/>
              <a:t>2-   بيتا</a:t>
            </a:r>
          </a:p>
          <a:p>
            <a:r>
              <a:rPr lang="ar-IQ" sz="2400" dirty="0" smtClean="0"/>
              <a:t>3-  النيوترونات </a:t>
            </a:r>
          </a:p>
          <a:p>
            <a:r>
              <a:rPr lang="ar-IQ" sz="2400" dirty="0" smtClean="0"/>
              <a:t>4-  البروتونات </a:t>
            </a:r>
          </a:p>
          <a:p>
            <a:endParaRPr lang="ar-IQ" sz="2400" dirty="0" smtClean="0"/>
          </a:p>
          <a:p>
            <a:r>
              <a:rPr lang="ar-IQ" sz="2400" dirty="0" smtClean="0"/>
              <a:t>الثاني :-  الإشعاعات الكهرومغناطيسية وتشمل </a:t>
            </a:r>
          </a:p>
          <a:p>
            <a:r>
              <a:rPr lang="ar-IQ" sz="2400" dirty="0" smtClean="0"/>
              <a:t>1-  كاما </a:t>
            </a:r>
          </a:p>
          <a:p>
            <a:r>
              <a:rPr lang="ar-IQ" sz="2400" dirty="0" smtClean="0"/>
              <a:t>2-  اكس</a:t>
            </a:r>
          </a:p>
          <a:p>
            <a:endParaRPr lang="ar-IQ" sz="2400" dirty="0"/>
          </a:p>
        </p:txBody>
      </p:sp>
    </p:spTree>
  </p:cSld>
  <p:clrMapOvr>
    <a:masterClrMapping/>
  </p:clrMapOvr>
  <p:transition>
    <p:comb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236634" cy="182177"/>
          </a:xfrm>
        </p:spPr>
        <p:txBody>
          <a:bodyPr>
            <a:normAutofit fontScale="90000"/>
          </a:bodyPr>
          <a:lstStyle/>
          <a:p>
            <a:endParaRPr lang="en-US" dirty="0"/>
          </a:p>
        </p:txBody>
      </p:sp>
      <p:pic>
        <p:nvPicPr>
          <p:cNvPr id="3074" name="Picture 2" descr="C:\Users\Dr.Muhanned\Downloads\48051751_359541827928252_895592035170385920_n.jpg"/>
          <p:cNvPicPr>
            <a:picLocks noGrp="1" noChangeAspect="1" noChangeArrowheads="1"/>
          </p:cNvPicPr>
          <p:nvPr>
            <p:ph idx="1"/>
          </p:nvPr>
        </p:nvPicPr>
        <p:blipFill>
          <a:blip r:embed="rId2" cstate="print"/>
          <a:srcRect/>
          <a:stretch>
            <a:fillRect/>
          </a:stretch>
        </p:blipFill>
        <p:spPr bwMode="auto">
          <a:xfrm>
            <a:off x="1645708" y="1935163"/>
            <a:ext cx="5852583" cy="4389437"/>
          </a:xfrm>
          <a:prstGeom prst="rect">
            <a:avLst/>
          </a:prstGeom>
          <a:noFill/>
        </p:spPr>
      </p:pic>
    </p:spTree>
  </p:cSld>
  <p:clrMapOvr>
    <a:masterClrMapping/>
  </p:clrMapOvr>
  <p:transition>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714356"/>
            <a:ext cx="8229600" cy="1143000"/>
          </a:xfrm>
        </p:spPr>
        <p:txBody>
          <a:bodyPr>
            <a:normAutofit/>
          </a:bodyPr>
          <a:lstStyle/>
          <a:p>
            <a:r>
              <a:rPr lang="ar-SA" b="1" dirty="0" smtClean="0"/>
              <a:t>الكميات القياسية والكميات المتجهة</a:t>
            </a:r>
            <a:endParaRPr lang="en-US" dirty="0"/>
          </a:p>
        </p:txBody>
      </p:sp>
      <p:sp>
        <p:nvSpPr>
          <p:cNvPr id="3" name="Content Placeholder 2"/>
          <p:cNvSpPr>
            <a:spLocks noGrp="1"/>
          </p:cNvSpPr>
          <p:nvPr>
            <p:ph idx="1"/>
          </p:nvPr>
        </p:nvSpPr>
        <p:spPr/>
        <p:txBody>
          <a:bodyPr/>
          <a:lstStyle/>
          <a:p>
            <a:r>
              <a:rPr lang="ar-SA" dirty="0" smtClean="0"/>
              <a:t>جميع الكميات الفيزيائية (أساسية أو مشتقة) يمكن تقسيمها إلى نوعين، النوع الأول الكميات القياسية </a:t>
            </a:r>
            <a:r>
              <a:rPr lang="en-US" i="1" dirty="0" smtClean="0"/>
              <a:t>scalar</a:t>
            </a:r>
            <a:r>
              <a:rPr lang="en-US" dirty="0" smtClean="0"/>
              <a:t> </a:t>
            </a:r>
            <a:r>
              <a:rPr lang="ar-SA" dirty="0" smtClean="0"/>
              <a:t> والنوع الثاني الكمية المتجهة </a:t>
            </a:r>
            <a:r>
              <a:rPr lang="en-US" i="1" dirty="0" smtClean="0"/>
              <a:t>vector</a:t>
            </a:r>
            <a:r>
              <a:rPr lang="en-US" dirty="0" smtClean="0"/>
              <a:t> </a:t>
            </a:r>
            <a:r>
              <a:rPr lang="ar-SA" dirty="0" smtClean="0"/>
              <a:t>.  الكمية القياسية يمكن تحديدها بالمقدار </a:t>
            </a:r>
            <a:r>
              <a:rPr lang="en-US" dirty="0" smtClean="0"/>
              <a:t>magnitude</a:t>
            </a:r>
            <a:r>
              <a:rPr lang="ar-SA" dirty="0" smtClean="0"/>
              <a:t> فقط، مثل أن تقول أن كتلة جسم  </a:t>
            </a:r>
            <a:r>
              <a:rPr lang="en-US" dirty="0" smtClean="0"/>
              <a:t> 5kg</a:t>
            </a:r>
            <a:r>
              <a:rPr lang="ar-SA" dirty="0" smtClean="0"/>
              <a:t> مساحة قطعة مستطيلة 30</a:t>
            </a:r>
            <a:r>
              <a:rPr lang="en-US" dirty="0" smtClean="0"/>
              <a:t>m</a:t>
            </a:r>
            <a:r>
              <a:rPr lang="ar-SA" baseline="30000" dirty="0" smtClean="0"/>
              <a:t>2</a:t>
            </a:r>
            <a:r>
              <a:rPr lang="ar-SA" dirty="0" smtClean="0"/>
              <a:t> نكون قد حددنا الكمية الفيزيائية.  أما الكمية المتجهة تحتاج إلى أن تحدد اتجاهها </a:t>
            </a:r>
            <a:r>
              <a:rPr lang="en-US" dirty="0" smtClean="0"/>
              <a:t>direction</a:t>
            </a:r>
            <a:r>
              <a:rPr lang="ar-SA" dirty="0" smtClean="0"/>
              <a:t> بالإضافة إلى مقدارها، مثل سرعة الرياح  </a:t>
            </a:r>
            <a:r>
              <a:rPr lang="en-US" dirty="0" smtClean="0"/>
              <a:t>10km/h</a:t>
            </a:r>
            <a:r>
              <a:rPr lang="ar-SA" dirty="0" smtClean="0"/>
              <a:t> واتجاهها غرباً لاحظ هنا أنه احتجنا لتحديد المقدار أولاً ثم الاتجاه ثانياً</a:t>
            </a:r>
            <a:endParaRPr lang="en-US" dirty="0"/>
          </a:p>
        </p:txBody>
      </p:sp>
    </p:spTree>
  </p:cSld>
  <p:clrMapOvr>
    <a:masterClrMapping/>
  </p:clrMapOvr>
  <p:transition>
    <p:comb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115328" cy="45719"/>
          </a:xfrm>
        </p:spPr>
        <p:txBody>
          <a:bodyPr>
            <a:normAutofit fontScale="90000"/>
          </a:bodyPr>
          <a:lstStyle/>
          <a:p>
            <a:endParaRPr lang="en-US" dirty="0"/>
          </a:p>
        </p:txBody>
      </p:sp>
      <p:sp>
        <p:nvSpPr>
          <p:cNvPr id="3" name="Content Placeholder 2"/>
          <p:cNvSpPr>
            <a:spLocks noGrp="1"/>
          </p:cNvSpPr>
          <p:nvPr>
            <p:ph idx="1"/>
          </p:nvPr>
        </p:nvSpPr>
        <p:spPr/>
        <p:txBody>
          <a:bodyPr/>
          <a:lstStyle/>
          <a:p>
            <a:r>
              <a:rPr lang="ar-SA" dirty="0" smtClean="0"/>
              <a:t> يجب أن يكون معلوما لدينا أن التعامل مع الكميات القياسية يختلف عنه في الكميات المتجهة فمثلاً لإيجاد المحصلة للكميات القياسية يتم التعامل جبرياً فمثلاً شخص يمتلك 15 قطعة نقدية واكتسب 5 قطع اخرى ثم خسر 3 قطع منها فتكون محصلة ما معه 17 قطعة، أما في الكميات المتجهة يكون التعامل اتجاهياً فمثلا إذا كان هناك جسم اثرت عليه ثلاثة قوى فالمحصلة تعتمد على اتجاه كل قوة وقد نحتاج إلى عمل تحليل للمتجهات لإيجاد المركبات الرئيسية والمركبات الأفقية ثم نحسب المحصلة ونحدد اتجاهها، لذا فإن التعامل مع الكميات المتجهة في الأغلب يكون أصعب قليلاً منها في التعامل مع الكميات القياسية.</a:t>
            </a:r>
            <a:endParaRPr lang="en-US" dirty="0" smtClean="0"/>
          </a:p>
          <a:p>
            <a:r>
              <a:rPr lang="ar-SA" dirty="0" smtClean="0"/>
              <a:t>لذلك سوف نقوم بشرح مبسط لعلم المتجهات وتوضيح مفاهيمه واساسياته.</a:t>
            </a:r>
            <a:endParaRPr lang="en-US" dirty="0" smtClean="0"/>
          </a:p>
          <a:p>
            <a:endParaRPr lang="en-US" dirty="0"/>
          </a:p>
        </p:txBody>
      </p:sp>
    </p:spTree>
  </p:cSld>
  <p:clrMapOvr>
    <a:masterClrMapping/>
  </p:clrMapOvr>
  <p:transition>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نظام الإحداثيات </a:t>
            </a:r>
            <a:endParaRPr lang="en-US" dirty="0"/>
          </a:p>
        </p:txBody>
      </p:sp>
      <p:sp>
        <p:nvSpPr>
          <p:cNvPr id="3" name="Content Placeholder 2"/>
          <p:cNvSpPr>
            <a:spLocks noGrp="1"/>
          </p:cNvSpPr>
          <p:nvPr>
            <p:ph idx="1"/>
          </p:nvPr>
        </p:nvSpPr>
        <p:spPr/>
        <p:txBody>
          <a:bodyPr>
            <a:normAutofit lnSpcReduction="10000"/>
          </a:bodyPr>
          <a:lstStyle/>
          <a:p>
            <a:r>
              <a:rPr lang="ar-SA" dirty="0" smtClean="0"/>
              <a:t>نحتاج في حياتنا العملية إلى تحديد موقع جسم ما في الفراغ سواءً كان ساكناً أم متحركاً، ولتحديد موقع هذا الجسم فإننا نستعين بما يعرف بالإحداثيات  </a:t>
            </a:r>
            <a:r>
              <a:rPr lang="en-GB" i="1" dirty="0" smtClean="0"/>
              <a:t>Coordinates</a:t>
            </a:r>
            <a:r>
              <a:rPr lang="ar-SA" dirty="0" smtClean="0"/>
              <a:t>، وهناك نوعان من الإحداثيات التي سوف نستخدمها وهما </a:t>
            </a:r>
            <a:r>
              <a:rPr lang="en-GB" i="1" dirty="0" smtClean="0"/>
              <a:t>Rectangular coordinates</a:t>
            </a:r>
            <a:r>
              <a:rPr lang="ar-SA" dirty="0" smtClean="0"/>
              <a:t> و </a:t>
            </a:r>
            <a:r>
              <a:rPr lang="en-GB" i="1" dirty="0" smtClean="0"/>
              <a:t>polar coordinates</a:t>
            </a:r>
            <a:r>
              <a:rPr lang="ar-SA" dirty="0" smtClean="0"/>
              <a:t>.</a:t>
            </a:r>
            <a:endParaRPr lang="en-US" dirty="0" smtClean="0"/>
          </a:p>
          <a:p>
            <a:r>
              <a:rPr lang="ar-SA" b="1" dirty="0" smtClean="0"/>
              <a:t>الاحداثيات الكارتيزية </a:t>
            </a:r>
            <a:r>
              <a:rPr lang="en-US" b="1" dirty="0" smtClean="0"/>
              <a:t>The rectangular coordinates</a:t>
            </a:r>
            <a:endParaRPr lang="en-US" dirty="0" smtClean="0"/>
          </a:p>
          <a:p>
            <a:r>
              <a:rPr lang="ar-SA" dirty="0" smtClean="0"/>
              <a:t>الإحداثيات الكارتيزية في بعدين موضحة في الشكل التالي.  وتتكون الاحداثيات هذه من محورين </a:t>
            </a:r>
            <a:r>
              <a:rPr lang="en-US" dirty="0" smtClean="0"/>
              <a:t>x</a:t>
            </a:r>
            <a:r>
              <a:rPr lang="ar-SA" dirty="0" smtClean="0"/>
              <a:t> و </a:t>
            </a:r>
            <a:r>
              <a:rPr lang="en-US" dirty="0" smtClean="0"/>
              <a:t>y</a:t>
            </a:r>
            <a:r>
              <a:rPr lang="ar-SA" dirty="0" smtClean="0"/>
              <a:t> متعامدين ومتقاطعين عند النقطة (0,0) والتي تسمى نقطة الأصل </a:t>
            </a:r>
            <a:r>
              <a:rPr lang="en-US" dirty="0" smtClean="0"/>
              <a:t>origin point</a:t>
            </a:r>
            <a:r>
              <a:rPr lang="ar-SA" dirty="0" smtClean="0"/>
              <a:t> يتم وضع اسم كل محور ليدل على الكمية الفيزيائية التي يحددها والوحدة المستخدمة للقياس. تحدد اية نقطة على هذه الاحداثيات بـ (</a:t>
            </a:r>
            <a:r>
              <a:rPr lang="en-US" dirty="0" err="1" smtClean="0"/>
              <a:t>x,y</a:t>
            </a:r>
            <a:r>
              <a:rPr lang="ar-SA" dirty="0" smtClean="0"/>
              <a:t>).</a:t>
            </a:r>
            <a:endParaRPr lang="en-US" dirty="0"/>
          </a:p>
        </p:txBody>
      </p:sp>
    </p:spTree>
  </p:cSld>
  <p:clrMapOvr>
    <a:masterClrMapping/>
  </p:clrMapOvr>
  <p:transition>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الإحداثيات القطبية </a:t>
            </a:r>
            <a:endParaRPr lang="en-US" dirty="0"/>
          </a:p>
        </p:txBody>
      </p:sp>
      <p:sp>
        <p:nvSpPr>
          <p:cNvPr id="3" name="Content Placeholder 2"/>
          <p:cNvSpPr>
            <a:spLocks noGrp="1"/>
          </p:cNvSpPr>
          <p:nvPr>
            <p:ph idx="1"/>
          </p:nvPr>
        </p:nvSpPr>
        <p:spPr/>
        <p:txBody>
          <a:bodyPr/>
          <a:lstStyle/>
          <a:p>
            <a:r>
              <a:rPr lang="ar-SA" dirty="0" smtClean="0"/>
              <a:t>في بعض الأحيان يكون من الأنسب استخدام نظام محاور آخر مثل نظام المحاور القطبية والذي يحدد بالمسافة </a:t>
            </a:r>
            <a:r>
              <a:rPr lang="en-US" dirty="0" smtClean="0"/>
              <a:t>r</a:t>
            </a:r>
            <a:r>
              <a:rPr lang="ar-SA" dirty="0" smtClean="0"/>
              <a:t> والزاوية </a:t>
            </a:r>
            <a:r>
              <a:rPr lang="en-US" dirty="0" smtClean="0"/>
              <a:t>θ</a:t>
            </a:r>
            <a:r>
              <a:rPr lang="ar-SA" dirty="0" smtClean="0"/>
              <a:t> التي يصنعا مع المحور الأفقي. وتتحدد أي نقطة على هذه الإحداثيات بـ (</a:t>
            </a:r>
            <a:r>
              <a:rPr lang="en-US" dirty="0" smtClean="0"/>
              <a:t>r</a:t>
            </a:r>
            <a:r>
              <a:rPr lang="ar-SA" dirty="0" smtClean="0"/>
              <a:t>,</a:t>
            </a:r>
            <a:r>
              <a:rPr lang="en-US" dirty="0" smtClean="0"/>
              <a:t>θ</a:t>
            </a:r>
            <a:r>
              <a:rPr lang="ar-SA" dirty="0" smtClean="0"/>
              <a:t>)</a:t>
            </a:r>
            <a:endParaRPr lang="en-US" dirty="0" smtClean="0"/>
          </a:p>
          <a:p>
            <a:pPr rtl="0"/>
            <a:r>
              <a:rPr lang="en-US" dirty="0" smtClean="0"/>
              <a:t> </a:t>
            </a:r>
          </a:p>
          <a:p>
            <a:r>
              <a:rPr lang="ar-SA" b="1" dirty="0" smtClean="0"/>
              <a:t>العلاقة بين الاحداثيات الكارتيزية والقطبية </a:t>
            </a:r>
            <a:r>
              <a:rPr lang="en-US" b="1" dirty="0" smtClean="0"/>
              <a:t>The </a:t>
            </a:r>
            <a:r>
              <a:rPr lang="en-GB" b="1" dirty="0" smtClean="0"/>
              <a:t>relation between </a:t>
            </a:r>
            <a:r>
              <a:rPr lang="en-US" b="1" dirty="0" smtClean="0"/>
              <a:t>coordinates</a:t>
            </a:r>
            <a:endParaRPr lang="en-US" dirty="0" smtClean="0"/>
          </a:p>
          <a:p>
            <a:r>
              <a:rPr lang="ar-SA" dirty="0" smtClean="0"/>
              <a:t>العلاقة بين الاحداثيات الكارتيزية (</a:t>
            </a:r>
            <a:r>
              <a:rPr lang="en-GB" i="1" dirty="0" smtClean="0"/>
              <a:t>x</a:t>
            </a:r>
            <a:r>
              <a:rPr lang="ar-SA" dirty="0" smtClean="0"/>
              <a:t>,</a:t>
            </a:r>
            <a:r>
              <a:rPr lang="en-GB" i="1" dirty="0" smtClean="0"/>
              <a:t>y</a:t>
            </a:r>
            <a:r>
              <a:rPr lang="ar-SA" dirty="0" smtClean="0"/>
              <a:t>) والاحداثيات القطبية (</a:t>
            </a:r>
            <a:r>
              <a:rPr lang="en-US" i="1" dirty="0" smtClean="0"/>
              <a:t>r</a:t>
            </a:r>
            <a:r>
              <a:rPr lang="ar-SA" dirty="0" smtClean="0"/>
              <a:t>,</a:t>
            </a:r>
            <a:r>
              <a:rPr lang="en-US" i="1" dirty="0" smtClean="0"/>
              <a:t>q</a:t>
            </a:r>
            <a:r>
              <a:rPr lang="ar-SA" dirty="0" smtClean="0"/>
              <a:t>) موضحة في الشكل التالي:</a:t>
            </a:r>
            <a:endParaRPr lang="en-US" dirty="0" smtClean="0"/>
          </a:p>
          <a:p>
            <a:endParaRPr lang="en-US" dirty="0"/>
          </a:p>
        </p:txBody>
      </p:sp>
    </p:spTree>
  </p:cSld>
  <p:clrMapOvr>
    <a:masterClrMapping/>
  </p:clrMapOvr>
  <p:transition>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85794"/>
            <a:ext cx="8301038" cy="71438"/>
          </a:xfrm>
        </p:spPr>
        <p:txBody>
          <a:bodyPr>
            <a:normAutofit fontScale="90000"/>
          </a:bodyPr>
          <a:lstStyle/>
          <a:p>
            <a:endParaRPr lang="en-US" dirty="0"/>
          </a:p>
        </p:txBody>
      </p:sp>
      <p:sp>
        <p:nvSpPr>
          <p:cNvPr id="3" name="Content Placeholder 2"/>
          <p:cNvSpPr>
            <a:spLocks noGrp="1"/>
          </p:cNvSpPr>
          <p:nvPr>
            <p:ph idx="1"/>
          </p:nvPr>
        </p:nvSpPr>
        <p:spPr>
          <a:xfrm>
            <a:off x="0" y="2071678"/>
            <a:ext cx="8229600" cy="4389120"/>
          </a:xfrm>
        </p:spPr>
        <p:txBody>
          <a:bodyPr/>
          <a:lstStyle/>
          <a:p>
            <a:pPr algn="l" rtl="0"/>
            <a:r>
              <a:rPr lang="en-US" b="1" dirty="0" smtClean="0"/>
              <a:t>            </a:t>
            </a:r>
            <a:r>
              <a:rPr lang="en-US" b="1" i="1" dirty="0" smtClean="0"/>
              <a:t>x</a:t>
            </a:r>
            <a:r>
              <a:rPr lang="en-US" b="1" dirty="0" smtClean="0"/>
              <a:t> = </a:t>
            </a:r>
            <a:r>
              <a:rPr lang="en-US" b="1" i="1" dirty="0" smtClean="0"/>
              <a:t>r </a:t>
            </a:r>
            <a:r>
              <a:rPr lang="en-US" b="1" dirty="0" err="1" smtClean="0"/>
              <a:t>cos</a:t>
            </a:r>
            <a:r>
              <a:rPr lang="en-US" b="1" dirty="0" smtClean="0"/>
              <a:t> </a:t>
            </a:r>
            <a:r>
              <a:rPr lang="en-US" b="1" i="1" dirty="0" smtClean="0"/>
              <a:t>q</a:t>
            </a:r>
            <a:r>
              <a:rPr lang="en-US" b="1" dirty="0" smtClean="0"/>
              <a:t>                    (1.1)</a:t>
            </a:r>
            <a:endParaRPr lang="en-US" dirty="0" smtClean="0"/>
          </a:p>
          <a:p>
            <a:pPr algn="l" rtl="0"/>
            <a:r>
              <a:rPr lang="en-US" dirty="0" smtClean="0"/>
              <a:t>And</a:t>
            </a:r>
          </a:p>
          <a:p>
            <a:pPr algn="l" rtl="0"/>
            <a:r>
              <a:rPr lang="en-US" b="1" dirty="0" smtClean="0"/>
              <a:t>            </a:t>
            </a:r>
            <a:r>
              <a:rPr lang="en-US" b="1" i="1" dirty="0" smtClean="0"/>
              <a:t>y</a:t>
            </a:r>
            <a:r>
              <a:rPr lang="en-US" b="1" dirty="0" smtClean="0"/>
              <a:t> = </a:t>
            </a:r>
            <a:r>
              <a:rPr lang="en-US" b="1" i="1" dirty="0" smtClean="0"/>
              <a:t>r</a:t>
            </a:r>
            <a:r>
              <a:rPr lang="en-US" b="1" dirty="0" smtClean="0"/>
              <a:t> sin </a:t>
            </a:r>
            <a:r>
              <a:rPr lang="en-US" b="1" i="1" dirty="0" smtClean="0"/>
              <a:t>q</a:t>
            </a:r>
            <a:r>
              <a:rPr lang="en-US" b="1" dirty="0" smtClean="0"/>
              <a:t>                     (1.2)</a:t>
            </a:r>
            <a:endParaRPr lang="en-US" dirty="0" smtClean="0"/>
          </a:p>
          <a:p>
            <a:pPr algn="l"/>
            <a:r>
              <a:rPr lang="ar-SA" dirty="0" smtClean="0"/>
              <a:t>بتربيع المعادليتن (1.1) و (1.2) وجمعهما نحصل على </a:t>
            </a:r>
            <a:endParaRPr lang="en-US" dirty="0" smtClean="0"/>
          </a:p>
          <a:p>
            <a:pPr algn="l" rtl="0"/>
            <a:r>
              <a:rPr lang="en-GB" b="1" dirty="0" smtClean="0"/>
              <a:t>                  (1.3)</a:t>
            </a:r>
            <a:endParaRPr lang="en-US" dirty="0" smtClean="0"/>
          </a:p>
          <a:p>
            <a:pPr algn="l"/>
            <a:r>
              <a:rPr lang="ar-SA" dirty="0" smtClean="0"/>
              <a:t> </a:t>
            </a:r>
            <a:endParaRPr lang="en-US" dirty="0" smtClean="0"/>
          </a:p>
          <a:p>
            <a:pPr algn="l"/>
            <a:r>
              <a:rPr lang="ar-SA" dirty="0" smtClean="0"/>
              <a:t>بتقسيم المعادلتين (1.1) و (1.2) نحصل على</a:t>
            </a:r>
            <a:endParaRPr lang="en-US" dirty="0" smtClean="0"/>
          </a:p>
          <a:p>
            <a:pPr algn="l" rtl="0"/>
            <a:r>
              <a:rPr lang="en-US" b="1" dirty="0" smtClean="0"/>
              <a:t>            </a:t>
            </a:r>
            <a:r>
              <a:rPr lang="en-US" dirty="0" smtClean="0"/>
              <a:t>tan </a:t>
            </a:r>
            <a:r>
              <a:rPr lang="en-US" i="1" dirty="0" smtClean="0"/>
              <a:t>θ</a:t>
            </a:r>
            <a:r>
              <a:rPr lang="en-US" dirty="0" smtClean="0"/>
              <a:t>= </a:t>
            </a:r>
            <a:r>
              <a:rPr lang="en-US" i="1" dirty="0" smtClean="0"/>
              <a:t>x/y</a:t>
            </a:r>
            <a:r>
              <a:rPr lang="en-US" b="1" dirty="0" smtClean="0"/>
              <a:t>                       (1.4)</a:t>
            </a:r>
            <a:endParaRPr lang="en-US" dirty="0" smtClean="0"/>
          </a:p>
          <a:p>
            <a:pPr algn="l"/>
            <a:endParaRPr lang="en-US" dirty="0"/>
          </a:p>
        </p:txBody>
      </p:sp>
    </p:spTree>
  </p:cSld>
  <p:clrMapOvr>
    <a:masterClrMapping/>
  </p:clrMapOvr>
  <p:transition>
    <p:comb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خواص المتجهات </a:t>
            </a:r>
            <a:endParaRPr lang="en-US" dirty="0"/>
          </a:p>
        </p:txBody>
      </p:sp>
      <p:sp>
        <p:nvSpPr>
          <p:cNvPr id="3" name="Content Placeholder 2"/>
          <p:cNvSpPr>
            <a:spLocks noGrp="1"/>
          </p:cNvSpPr>
          <p:nvPr>
            <p:ph idx="1"/>
          </p:nvPr>
        </p:nvSpPr>
        <p:spPr/>
        <p:txBody>
          <a:bodyPr>
            <a:normAutofit fontScale="77500" lnSpcReduction="20000"/>
          </a:bodyPr>
          <a:lstStyle/>
          <a:p>
            <a:r>
              <a:rPr lang="ar-SA" b="1" dirty="0" smtClean="0"/>
              <a:t>جمع المتجهات </a:t>
            </a:r>
            <a:r>
              <a:rPr lang="en-US" b="1" dirty="0" smtClean="0"/>
              <a:t>Vector addition</a:t>
            </a:r>
            <a:endParaRPr lang="en-US" dirty="0" smtClean="0"/>
          </a:p>
          <a:p>
            <a:r>
              <a:rPr lang="ar-SA" dirty="0" smtClean="0"/>
              <a:t>يمكن جمع المتجهات التي تعبر عن كميات فيزيائية متشابهة مثل جمع متجهيين للقوة ولكن لا يمكن ان نجمع متجه قوة مع متجة سرعة.  فمثلاُ لجمع متجه</a:t>
            </a:r>
            <a:r>
              <a:rPr lang="ar-SA" b="1" dirty="0" smtClean="0"/>
              <a:t> </a:t>
            </a:r>
            <a:r>
              <a:rPr lang="en-US" b="1" dirty="0" smtClean="0"/>
              <a:t>A</a:t>
            </a:r>
            <a:r>
              <a:rPr lang="ar-SA" dirty="0" smtClean="0"/>
              <a:t> مع متجه</a:t>
            </a:r>
            <a:r>
              <a:rPr lang="ar-SA" b="1" dirty="0" smtClean="0"/>
              <a:t> </a:t>
            </a:r>
            <a:r>
              <a:rPr lang="en-US" b="1" dirty="0" smtClean="0"/>
              <a:t>B</a:t>
            </a:r>
            <a:r>
              <a:rPr lang="ar-SA" dirty="0" smtClean="0"/>
              <a:t> تكون المحصلة المتجه </a:t>
            </a:r>
            <a:r>
              <a:rPr lang="en-US" b="1" dirty="0" smtClean="0"/>
              <a:t>R</a:t>
            </a:r>
            <a:endParaRPr lang="en-US" dirty="0" smtClean="0"/>
          </a:p>
          <a:p>
            <a:pPr rtl="0"/>
            <a:r>
              <a:rPr lang="en-US" dirty="0" smtClean="0"/>
              <a:t> </a:t>
            </a:r>
          </a:p>
          <a:p>
            <a:pPr rtl="0"/>
            <a:r>
              <a:rPr lang="en-US" b="1" dirty="0" smtClean="0"/>
              <a:t>            R= A + B                   (1.5)</a:t>
            </a:r>
            <a:endParaRPr lang="en-US" dirty="0" smtClean="0"/>
          </a:p>
          <a:p>
            <a:pPr rtl="0"/>
            <a:r>
              <a:rPr lang="en-US" dirty="0" smtClean="0"/>
              <a:t> </a:t>
            </a:r>
          </a:p>
          <a:p>
            <a:r>
              <a:rPr lang="ar-SA" dirty="0" smtClean="0"/>
              <a:t>لاحظ ان جمع المتجهات لها خاصية التبديل فمثلا</a:t>
            </a:r>
            <a:endParaRPr lang="en-US" dirty="0" smtClean="0"/>
          </a:p>
          <a:p>
            <a:r>
              <a:rPr lang="ar-SA" dirty="0" smtClean="0"/>
              <a:t> </a:t>
            </a:r>
            <a:endParaRPr lang="en-US" dirty="0" smtClean="0"/>
          </a:p>
          <a:p>
            <a:pPr rtl="0"/>
            <a:r>
              <a:rPr lang="en-US" b="1" dirty="0" smtClean="0"/>
              <a:t>             A + B = B + A            (1.6)</a:t>
            </a:r>
            <a:endParaRPr lang="en-US" dirty="0" smtClean="0"/>
          </a:p>
          <a:p>
            <a:pPr rtl="0"/>
            <a:r>
              <a:rPr lang="en-US" dirty="0" smtClean="0"/>
              <a:t> </a:t>
            </a:r>
          </a:p>
          <a:p>
            <a:r>
              <a:rPr lang="ar-SA" b="1" dirty="0" smtClean="0"/>
              <a:t>متجه الوحدة </a:t>
            </a:r>
            <a:r>
              <a:rPr lang="en-GB" b="1" dirty="0" err="1" smtClean="0"/>
              <a:t>Th</a:t>
            </a:r>
            <a:r>
              <a:rPr lang="en-US" b="1" dirty="0" smtClean="0"/>
              <a:t>e unit vector</a:t>
            </a:r>
            <a:endParaRPr lang="en-US" dirty="0" smtClean="0"/>
          </a:p>
          <a:p>
            <a:r>
              <a:rPr lang="ar-SA" dirty="0" smtClean="0"/>
              <a:t>يعرف متجه الوحدة بمتجه طوله الوحدة ويستخدم للتعبير عن الاتجاه لإي كمية فيزيائية متجهة</a:t>
            </a:r>
            <a:endParaRPr lang="en-US" dirty="0"/>
          </a:p>
        </p:txBody>
      </p:sp>
    </p:spTree>
  </p:cSld>
  <p:clrMapOvr>
    <a:masterClrMapping/>
  </p:clrMapOvr>
  <p:transition>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04088"/>
            <a:ext cx="8186766" cy="45719"/>
          </a:xfrm>
        </p:spPr>
        <p:txBody>
          <a:bodyPr>
            <a:normAutofit fontScale="90000"/>
          </a:bodyPr>
          <a:lstStyle/>
          <a:p>
            <a:endParaRPr lang="en-US" dirty="0"/>
          </a:p>
        </p:txBody>
      </p:sp>
      <p:sp>
        <p:nvSpPr>
          <p:cNvPr id="3" name="Content Placeholder 2"/>
          <p:cNvSpPr>
            <a:spLocks noGrp="1"/>
          </p:cNvSpPr>
          <p:nvPr>
            <p:ph idx="1"/>
          </p:nvPr>
        </p:nvSpPr>
        <p:spPr/>
        <p:txBody>
          <a:bodyPr/>
          <a:lstStyle/>
          <a:p>
            <a:r>
              <a:rPr lang="ar-SA" dirty="0" smtClean="0"/>
              <a:t>لمتجه </a:t>
            </a:r>
            <a:r>
              <a:rPr lang="en-US" dirty="0" smtClean="0"/>
              <a:t> </a:t>
            </a:r>
            <a:r>
              <a:rPr lang="en-US" b="1" dirty="0" smtClean="0"/>
              <a:t>A</a:t>
            </a:r>
            <a:r>
              <a:rPr lang="en-GB" dirty="0" smtClean="0"/>
              <a:t>  </a:t>
            </a:r>
            <a:r>
              <a:rPr lang="ar-SA" dirty="0" smtClean="0"/>
              <a:t>يمكن تمثيله بمقدار المتجه  </a:t>
            </a:r>
            <a:r>
              <a:rPr lang="en-US" i="1" dirty="0" smtClean="0"/>
              <a:t>A</a:t>
            </a:r>
            <a:r>
              <a:rPr lang="ar-SA" dirty="0" smtClean="0"/>
              <a:t> ضرب متجه الوحدة</a:t>
            </a:r>
            <a:r>
              <a:rPr lang="en-US" b="1" i="1" dirty="0" smtClean="0"/>
              <a:t>a</a:t>
            </a:r>
            <a:r>
              <a:rPr lang="en-US" b="1" dirty="0" smtClean="0"/>
              <a:t> </a:t>
            </a:r>
            <a:r>
              <a:rPr lang="ar-SA" dirty="0" smtClean="0"/>
              <a:t> كالتالي</a:t>
            </a:r>
            <a:endParaRPr lang="en-US" dirty="0" smtClean="0"/>
          </a:p>
          <a:p>
            <a:r>
              <a:rPr lang="ar-SA" dirty="0" smtClean="0"/>
              <a:t> </a:t>
            </a:r>
            <a:endParaRPr lang="en-US" dirty="0" smtClean="0"/>
          </a:p>
          <a:p>
            <a:pPr rtl="0"/>
            <a:r>
              <a:rPr lang="en-GB" b="1" dirty="0" smtClean="0"/>
              <a:t>            </a:t>
            </a:r>
            <a:r>
              <a:rPr lang="en-US" b="1" i="1" dirty="0" smtClean="0"/>
              <a:t>A</a:t>
            </a:r>
            <a:r>
              <a:rPr lang="en-GB" b="1" dirty="0" smtClean="0"/>
              <a:t> </a:t>
            </a:r>
            <a:r>
              <a:rPr lang="en-US" b="1" dirty="0" smtClean="0"/>
              <a:t>= </a:t>
            </a:r>
            <a:r>
              <a:rPr lang="en-US" b="1" i="1" dirty="0" smtClean="0"/>
              <a:t>a</a:t>
            </a:r>
            <a:r>
              <a:rPr lang="en-US" b="1" dirty="0" smtClean="0"/>
              <a:t> </a:t>
            </a:r>
            <a:r>
              <a:rPr lang="en-US" b="1" i="1" dirty="0" err="1" smtClean="0"/>
              <a:t>A</a:t>
            </a:r>
            <a:r>
              <a:rPr lang="en-US" b="1" dirty="0" smtClean="0"/>
              <a:t>                      (1.10)</a:t>
            </a:r>
            <a:endParaRPr lang="en-US" dirty="0" smtClean="0"/>
          </a:p>
          <a:p>
            <a:pPr rtl="0"/>
            <a:r>
              <a:rPr lang="en-US" b="1" dirty="0" smtClean="0"/>
              <a:t>                                                    </a:t>
            </a:r>
            <a:endParaRPr lang="en-US" dirty="0" smtClean="0"/>
          </a:p>
          <a:p>
            <a:r>
              <a:rPr lang="ar-SA" dirty="0" smtClean="0"/>
              <a:t>كذلك يمكن تمثيل متجهات وحدة (</a:t>
            </a:r>
            <a:r>
              <a:rPr lang="en-US" dirty="0" err="1" smtClean="0"/>
              <a:t>i</a:t>
            </a:r>
            <a:r>
              <a:rPr lang="en-US" dirty="0" smtClean="0"/>
              <a:t>, j, k</a:t>
            </a:r>
            <a:r>
              <a:rPr lang="ar-SA" dirty="0" smtClean="0"/>
              <a:t>) لمحاور الاحداثيات الكارتيزية </a:t>
            </a:r>
            <a:r>
              <a:rPr lang="en-GB" dirty="0" smtClean="0"/>
              <a:t>rectangular coordinate system </a:t>
            </a:r>
            <a:r>
              <a:rPr lang="en-US" dirty="0" smtClean="0"/>
              <a:t>x, y, z</a:t>
            </a:r>
            <a:r>
              <a:rPr lang="ar-SA" dirty="0" smtClean="0"/>
              <a:t> كما في الشكل التالي:-</a:t>
            </a:r>
            <a:endParaRPr lang="en-US" dirty="0" smtClean="0"/>
          </a:p>
          <a:p>
            <a:r>
              <a:rPr lang="ar-SA" dirty="0" smtClean="0"/>
              <a:t>لاحظ ان الشكل السابق يعبر عن الاحداثيات الكارتيزية في ثلاثة ابعاد</a:t>
            </a:r>
            <a:endParaRPr lang="en-US" dirty="0"/>
          </a:p>
        </p:txBody>
      </p:sp>
    </p:spTree>
  </p:cSld>
  <p:clrMapOvr>
    <a:masterClrMapping/>
  </p:clrMapOvr>
  <p:transition>
    <p:comb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728</TotalTime>
  <Words>340</Words>
  <Application>Microsoft Office PowerPoint</Application>
  <PresentationFormat>On-screen Show (4:3)</PresentationFormat>
  <Paragraphs>64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تدفق</vt:lpstr>
      <vt:lpstr>     الكميات القياسية والاتجاهية </vt:lpstr>
      <vt:lpstr>الإشعاع المؤين</vt:lpstr>
      <vt:lpstr>الكميات القياسية والكميات المتجهة</vt:lpstr>
      <vt:lpstr>Slide 4</vt:lpstr>
      <vt:lpstr>نظام الإحداثيات </vt:lpstr>
      <vt:lpstr>الإحداثيات القطبية </vt:lpstr>
      <vt:lpstr>Slide 7</vt:lpstr>
      <vt:lpstr>خواص المتجهات </vt:lpstr>
      <vt:lpstr>Slide 9</vt:lpstr>
      <vt:lpstr>Slide 10</vt:lpstr>
      <vt:lpstr>Slide 11</vt:lpstr>
      <vt:lpstr>Slide 12</vt:lpstr>
      <vt:lpstr>ضرب المتجهات </vt:lpstr>
      <vt:lpstr>Slide 14</vt:lpstr>
      <vt:lpstr>الضرب القياسي </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امن وسلامة العاملين في مختبرات الفيزياء النووية</dc:title>
  <dc:creator>dr Muhannad</dc:creator>
  <cp:lastModifiedBy>After Format 2014</cp:lastModifiedBy>
  <cp:revision>80</cp:revision>
  <dcterms:created xsi:type="dcterms:W3CDTF">2013-03-29T16:44:01Z</dcterms:created>
  <dcterms:modified xsi:type="dcterms:W3CDTF">2018-12-11T11:39:09Z</dcterms:modified>
</cp:coreProperties>
</file>