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296" r:id="rId1"/>
  </p:sldMasterIdLst>
  <p:notesMasterIdLst>
    <p:notesMasterId r:id="rId16"/>
  </p:notesMasterIdLst>
  <p:sldIdLst>
    <p:sldId id="256" r:id="rId2"/>
    <p:sldId id="257" r:id="rId3"/>
    <p:sldId id="258" r:id="rId4"/>
    <p:sldId id="259" r:id="rId5"/>
    <p:sldId id="293" r:id="rId6"/>
    <p:sldId id="260" r:id="rId7"/>
    <p:sldId id="261" r:id="rId8"/>
    <p:sldId id="262" r:id="rId9"/>
    <p:sldId id="292" r:id="rId10"/>
    <p:sldId id="263" r:id="rId11"/>
    <p:sldId id="264" r:id="rId12"/>
    <p:sldId id="265" r:id="rId13"/>
    <p:sldId id="266" r:id="rId14"/>
    <p:sldId id="294" r:id="rId1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E06FFF6-0665-4B18-BF0A-3D3AD1E74258}" type="datetimeFigureOut">
              <a:rPr lang="ar-IQ" smtClean="0"/>
              <a:pPr/>
              <a:t>03/04/1440</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6D038E6-0248-43A3-9A27-F5395A90CAF5}"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0A576ADC-1C3C-4C34-B128-0D4DC6A950D3}" type="datetimeFigureOut">
              <a:rPr lang="ar-IQ" smtClean="0"/>
              <a:pPr/>
              <a:t>03/04/1440</a:t>
            </a:fld>
            <a:endParaRPr lang="ar-IQ"/>
          </a:p>
        </p:txBody>
      </p:sp>
      <p:sp>
        <p:nvSpPr>
          <p:cNvPr id="19" name="عنصر نائب للتذييل 18"/>
          <p:cNvSpPr>
            <a:spLocks noGrp="1"/>
          </p:cNvSpPr>
          <p:nvPr>
            <p:ph type="ftr" sz="quarter" idx="11"/>
          </p:nvPr>
        </p:nvSpPr>
        <p:spPr/>
        <p:txBody>
          <a:bodyPr/>
          <a:lstStyle/>
          <a:p>
            <a:endParaRPr lang="ar-IQ"/>
          </a:p>
        </p:txBody>
      </p:sp>
      <p:sp>
        <p:nvSpPr>
          <p:cNvPr id="27" name="عنصر نائب لرقم الشريحة 26"/>
          <p:cNvSpPr>
            <a:spLocks noGrp="1"/>
          </p:cNvSpPr>
          <p:nvPr>
            <p:ph type="sldNum" sz="quarter" idx="12"/>
          </p:nvPr>
        </p:nvSpPr>
        <p:spPr/>
        <p:txBody>
          <a:bodyPr/>
          <a:lstStyle/>
          <a:p>
            <a:fld id="{AD5C0745-3FAC-4DD5-8683-C7B29AD69516}"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transition>
    <p:comb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A576ADC-1C3C-4C34-B128-0D4DC6A950D3}" type="datetimeFigureOut">
              <a:rPr lang="ar-IQ" smtClean="0"/>
              <a:pPr/>
              <a:t>03/04/1440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A576ADC-1C3C-4C34-B128-0D4DC6A950D3}" type="datetimeFigureOut">
              <a:rPr lang="ar-IQ" smtClean="0"/>
              <a:pPr/>
              <a:t>03/04/1440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A576ADC-1C3C-4C34-B128-0D4DC6A950D3}" type="datetimeFigureOut">
              <a:rPr lang="ar-IQ" smtClean="0"/>
              <a:pPr/>
              <a:t>03/04/1440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A576ADC-1C3C-4C34-B128-0D4DC6A950D3}" type="datetimeFigureOut">
              <a:rPr lang="ar-IQ" smtClean="0"/>
              <a:pPr/>
              <a:t>03/04/1440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D5C0745-3FAC-4DD5-8683-C7B29AD69516}"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transition>
    <p:comb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0A576ADC-1C3C-4C34-B128-0D4DC6A950D3}" type="datetimeFigureOut">
              <a:rPr lang="ar-IQ" smtClean="0"/>
              <a:pPr/>
              <a:t>03/04/1440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0A576ADC-1C3C-4C34-B128-0D4DC6A950D3}" type="datetimeFigureOut">
              <a:rPr lang="ar-IQ" smtClean="0"/>
              <a:pPr/>
              <a:t>03/04/1440</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0A576ADC-1C3C-4C34-B128-0D4DC6A950D3}" type="datetimeFigureOut">
              <a:rPr lang="ar-IQ" smtClean="0"/>
              <a:pPr/>
              <a:t>03/04/1440</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A576ADC-1C3C-4C34-B128-0D4DC6A950D3}" type="datetimeFigureOut">
              <a:rPr lang="ar-IQ" smtClean="0"/>
              <a:pPr/>
              <a:t>03/04/1440</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0A576ADC-1C3C-4C34-B128-0D4DC6A950D3}" type="datetimeFigureOut">
              <a:rPr lang="ar-IQ" smtClean="0"/>
              <a:pPr/>
              <a:t>03/04/1440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A576ADC-1C3C-4C34-B128-0D4DC6A950D3}" type="datetimeFigureOut">
              <a:rPr lang="ar-IQ" smtClean="0"/>
              <a:pPr/>
              <a:t>03/04/1440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a:xfrm>
            <a:off x="8077200" y="6356350"/>
            <a:ext cx="609600" cy="365125"/>
          </a:xfrm>
        </p:spPr>
        <p:txBody>
          <a:bodyPr/>
          <a:lstStyle/>
          <a:p>
            <a:fld id="{AD5C0745-3FAC-4DD5-8683-C7B29AD69516}" type="slidenum">
              <a:rPr lang="ar-IQ" smtClean="0"/>
              <a:pPr/>
              <a:t>‹#›</a:t>
            </a:fld>
            <a:endParaRPr lang="ar-IQ"/>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comb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A576ADC-1C3C-4C34-B128-0D4DC6A950D3}" type="datetimeFigureOut">
              <a:rPr lang="ar-IQ" smtClean="0"/>
              <a:pPr/>
              <a:t>03/04/1440</a:t>
            </a:fld>
            <a:endParaRPr lang="ar-IQ"/>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D5C0745-3FAC-4DD5-8683-C7B29AD69516}" type="slidenum">
              <a:rPr lang="ar-IQ" smtClean="0"/>
              <a:pPr/>
              <a:t>‹#›</a:t>
            </a:fld>
            <a:endParaRPr lang="ar-IQ"/>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ransition>
    <p:comb dir="vert"/>
  </p:transition>
  <p:timing>
    <p:tnLst>
      <p:par>
        <p:cTn id="1" dur="indefinite" restart="never" nodeType="tmRoot"/>
      </p:par>
    </p:tnLst>
  </p:timing>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fontScale="90000"/>
          </a:bodyPr>
          <a:lstStyle/>
          <a:p>
            <a:r>
              <a:rPr lang="ar-IQ" dirty="0" smtClean="0">
                <a:effectLst>
                  <a:outerShdw blurRad="38100" dist="38100" dir="2700000" algn="tl">
                    <a:srgbClr val="000000">
                      <a:alpha val="43137"/>
                    </a:srgbClr>
                  </a:outerShdw>
                </a:effectLst>
              </a:rPr>
              <a:t>الفيزياء العامة  </a:t>
            </a:r>
            <a:br>
              <a:rPr lang="ar-IQ" dirty="0" smtClean="0">
                <a:effectLst>
                  <a:outerShdw blurRad="38100" dist="38100" dir="2700000" algn="tl">
                    <a:srgbClr val="000000">
                      <a:alpha val="43137"/>
                    </a:srgbClr>
                  </a:outerShdw>
                </a:effectLst>
              </a:rPr>
            </a:br>
            <a:r>
              <a:rPr lang="ar-IQ" dirty="0" smtClean="0">
                <a:effectLst>
                  <a:outerShdw blurRad="38100" dist="38100" dir="2700000" algn="tl">
                    <a:srgbClr val="000000">
                      <a:alpha val="43137"/>
                    </a:srgbClr>
                  </a:outerShdw>
                </a:effectLst>
              </a:rPr>
              <a:t>             المحاضرة الاولى </a:t>
            </a:r>
            <a:br>
              <a:rPr lang="ar-IQ" dirty="0" smtClean="0">
                <a:effectLst>
                  <a:outerShdw blurRad="38100" dist="38100" dir="2700000" algn="tl">
                    <a:srgbClr val="000000">
                      <a:alpha val="43137"/>
                    </a:srgbClr>
                  </a:outerShdw>
                </a:effectLst>
              </a:rPr>
            </a:br>
            <a:r>
              <a:rPr lang="ar-IQ" dirty="0" smtClean="0">
                <a:effectLst>
                  <a:outerShdw blurRad="38100" dist="38100" dir="2700000" algn="tl">
                    <a:srgbClr val="000000">
                      <a:alpha val="43137"/>
                    </a:srgbClr>
                  </a:outerShdw>
                </a:effectLst>
              </a:rPr>
              <a:t>            القياس والوحدات </a:t>
            </a:r>
            <a:endParaRPr lang="ar-IQ" dirty="0">
              <a:effectLst>
                <a:outerShdw blurRad="38100" dist="38100" dir="2700000" algn="tl">
                  <a:srgbClr val="000000">
                    <a:alpha val="43137"/>
                  </a:srgbClr>
                </a:outerShdw>
              </a:effectLst>
            </a:endParaRPr>
          </a:p>
        </p:txBody>
      </p:sp>
      <p:sp>
        <p:nvSpPr>
          <p:cNvPr id="3" name="عنوان فرعي 2"/>
          <p:cNvSpPr>
            <a:spLocks noGrp="1"/>
          </p:cNvSpPr>
          <p:nvPr>
            <p:ph type="subTitle" idx="1"/>
          </p:nvPr>
        </p:nvSpPr>
        <p:spPr/>
        <p:txBody>
          <a:bodyPr>
            <a:normAutofit/>
          </a:bodyPr>
          <a:lstStyle/>
          <a:p>
            <a:r>
              <a:rPr lang="ar-IQ" sz="4000" dirty="0" smtClean="0"/>
              <a:t>  </a:t>
            </a:r>
            <a:r>
              <a:rPr lang="ar-IQ" sz="4000" dirty="0" smtClean="0"/>
              <a:t>المرحلة الاولى / قسم العلوم         </a:t>
            </a:r>
            <a:endParaRPr lang="ar-IQ" sz="4000" dirty="0"/>
          </a:p>
        </p:txBody>
      </p:sp>
    </p:spTree>
  </p:cSld>
  <p:clrMapOvr>
    <a:masterClrMapping/>
  </p:clrMapOvr>
  <p:transition>
    <p:comb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0042"/>
            <a:ext cx="8186766" cy="1347046"/>
          </a:xfrm>
        </p:spPr>
        <p:txBody>
          <a:bodyPr>
            <a:normAutofit fontScale="90000"/>
          </a:bodyPr>
          <a:lstStyle/>
          <a:p>
            <a:r>
              <a:rPr lang="en-US" b="1" dirty="0" smtClean="0"/>
              <a:t>Derived quantities</a:t>
            </a:r>
            <a:r>
              <a:rPr lang="en-US" dirty="0" smtClean="0"/>
              <a:t/>
            </a:r>
            <a:br>
              <a:rPr lang="en-US" dirty="0" smtClean="0"/>
            </a:br>
            <a:endParaRPr lang="ar-IQ" dirty="0"/>
          </a:p>
        </p:txBody>
      </p:sp>
      <p:sp>
        <p:nvSpPr>
          <p:cNvPr id="3" name="عنصر نائب للمحتوى 2"/>
          <p:cNvSpPr>
            <a:spLocks noGrp="1"/>
          </p:cNvSpPr>
          <p:nvPr>
            <p:ph idx="1"/>
          </p:nvPr>
        </p:nvSpPr>
        <p:spPr/>
        <p:txBody>
          <a:bodyPr>
            <a:normAutofit fontScale="85000" lnSpcReduction="20000"/>
          </a:bodyPr>
          <a:lstStyle/>
          <a:p>
            <a:pPr algn="l" rtl="0"/>
            <a:r>
              <a:rPr lang="en-US" sz="3200" b="1" dirty="0" smtClean="0"/>
              <a:t>All physical quantities measured by physicists can be expressed in terms of the three basic unit of length, mass, and time.  For example, </a:t>
            </a:r>
            <a:r>
              <a:rPr lang="en-US" sz="3200" b="1" i="1" dirty="0" smtClean="0"/>
              <a:t>speed</a:t>
            </a:r>
            <a:r>
              <a:rPr lang="en-US" sz="3200" b="1" dirty="0" smtClean="0"/>
              <a:t> is simply length divided by time, and the </a:t>
            </a:r>
            <a:r>
              <a:rPr lang="en-US" sz="3200" b="1" i="1" dirty="0" smtClean="0"/>
              <a:t>force</a:t>
            </a:r>
            <a:r>
              <a:rPr lang="en-US" sz="3200" b="1" dirty="0" smtClean="0"/>
              <a:t> is actually mass multiplied by length divided by time squared.</a:t>
            </a:r>
            <a:endParaRPr lang="en-US" sz="3200" dirty="0" smtClean="0"/>
          </a:p>
          <a:p>
            <a:pPr algn="l" rtl="0"/>
            <a:r>
              <a:rPr lang="en-US" sz="3200" b="1" dirty="0" smtClean="0"/>
              <a:t> </a:t>
            </a:r>
            <a:endParaRPr lang="en-US" sz="3200" dirty="0" smtClean="0"/>
          </a:p>
          <a:p>
            <a:pPr algn="l" rtl="0"/>
            <a:r>
              <a:rPr lang="en-US" sz="3200" b="1" dirty="0" smtClean="0"/>
              <a:t>                        [Speed] = L/T = LT</a:t>
            </a:r>
            <a:r>
              <a:rPr lang="en-US" sz="3200" b="1" baseline="30000" dirty="0" smtClean="0"/>
              <a:t>-1</a:t>
            </a:r>
            <a:endParaRPr lang="en-US" sz="3200" dirty="0" smtClean="0"/>
          </a:p>
          <a:p>
            <a:pPr algn="l" rtl="0"/>
            <a:r>
              <a:rPr lang="en-US" sz="3200" b="1" dirty="0" smtClean="0"/>
              <a:t>                        [Force] = ML/T</a:t>
            </a:r>
            <a:r>
              <a:rPr lang="en-US" sz="3200" b="1" baseline="30000" dirty="0" smtClean="0"/>
              <a:t>2</a:t>
            </a:r>
            <a:r>
              <a:rPr lang="en-US" sz="3200" b="1" dirty="0" smtClean="0"/>
              <a:t> = MLT</a:t>
            </a:r>
            <a:r>
              <a:rPr lang="en-US" sz="3200" b="1" baseline="30000" dirty="0" smtClean="0"/>
              <a:t>-2</a:t>
            </a:r>
            <a:endParaRPr lang="en-US" sz="3200" dirty="0" smtClean="0"/>
          </a:p>
          <a:p>
            <a:pPr algn="l" rtl="0"/>
            <a:r>
              <a:rPr lang="en-US" sz="3200" b="1" dirty="0" smtClean="0"/>
              <a:t>where [Speed] is meant to indicate the unit of speed, and M, L, and T represents mass, length, and time units.</a:t>
            </a:r>
            <a:endParaRPr lang="en-US" sz="3200" dirty="0" smtClean="0"/>
          </a:p>
        </p:txBody>
      </p:sp>
    </p:spTree>
  </p:cSld>
  <p:clrMapOvr>
    <a:masterClrMapping/>
  </p:clrMapOvr>
  <p:transition>
    <p:comb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28604"/>
            <a:ext cx="8186766" cy="1418484"/>
          </a:xfrm>
        </p:spPr>
        <p:txBody>
          <a:bodyPr>
            <a:normAutofit fontScale="90000"/>
          </a:bodyPr>
          <a:lstStyle/>
          <a:p>
            <a:r>
              <a:rPr lang="en-US" b="1" dirty="0" smtClean="0"/>
              <a:t>Dimensional Analysis</a:t>
            </a:r>
            <a:r>
              <a:rPr lang="en-US" dirty="0" smtClean="0"/>
              <a:t/>
            </a:r>
            <a:br>
              <a:rPr lang="en-US" dirty="0" smtClean="0"/>
            </a:br>
            <a:endParaRPr lang="ar-IQ" dirty="0"/>
          </a:p>
        </p:txBody>
      </p:sp>
      <p:sp>
        <p:nvSpPr>
          <p:cNvPr id="3" name="عنصر نائب للمحتوى 2"/>
          <p:cNvSpPr>
            <a:spLocks noGrp="1"/>
          </p:cNvSpPr>
          <p:nvPr>
            <p:ph sz="half" idx="1"/>
          </p:nvPr>
        </p:nvSpPr>
        <p:spPr>
          <a:xfrm>
            <a:off x="457200" y="1857364"/>
            <a:ext cx="45719" cy="4497561"/>
          </a:xfrm>
        </p:spPr>
        <p:txBody>
          <a:bodyPr>
            <a:normAutofit fontScale="92500" lnSpcReduction="10000"/>
          </a:bodyPr>
          <a:lstStyle/>
          <a:p>
            <a:endParaRPr lang="ar-IQ" dirty="0"/>
          </a:p>
        </p:txBody>
      </p:sp>
      <p:sp>
        <p:nvSpPr>
          <p:cNvPr id="4" name="عنصر نائب للمحتوى 3"/>
          <p:cNvSpPr>
            <a:spLocks noGrp="1"/>
          </p:cNvSpPr>
          <p:nvPr>
            <p:ph sz="half" idx="2"/>
          </p:nvPr>
        </p:nvSpPr>
        <p:spPr>
          <a:xfrm>
            <a:off x="571472" y="1643051"/>
            <a:ext cx="8115328" cy="4711874"/>
          </a:xfrm>
        </p:spPr>
        <p:txBody>
          <a:bodyPr>
            <a:normAutofit fontScale="92500" lnSpcReduction="10000"/>
          </a:bodyPr>
          <a:lstStyle/>
          <a:p>
            <a:pPr algn="l" rtl="0"/>
            <a:r>
              <a:rPr lang="en-GB" b="1" dirty="0" smtClean="0"/>
              <a:t>The word dimension in physics indicates the physical nature of the quantity.  For example the distance has a dimension of </a:t>
            </a:r>
            <a:r>
              <a:rPr lang="en-GB" b="1" i="1" dirty="0" smtClean="0"/>
              <a:t>length</a:t>
            </a:r>
            <a:r>
              <a:rPr lang="en-GB" b="1" dirty="0" smtClean="0"/>
              <a:t>, and the speed has a dimension of </a:t>
            </a:r>
            <a:r>
              <a:rPr lang="en-GB" b="1" i="1" dirty="0" smtClean="0"/>
              <a:t>length</a:t>
            </a:r>
            <a:r>
              <a:rPr lang="en-GB" b="1" dirty="0" smtClean="0"/>
              <a:t>/</a:t>
            </a:r>
            <a:r>
              <a:rPr lang="en-GB" b="1" i="1" dirty="0" smtClean="0"/>
              <a:t>time</a:t>
            </a:r>
            <a:r>
              <a:rPr lang="en-GB" b="1" dirty="0" smtClean="0"/>
              <a:t>.</a:t>
            </a:r>
            <a:endParaRPr lang="en-US" dirty="0" smtClean="0"/>
          </a:p>
          <a:p>
            <a:pPr algn="l" rtl="0"/>
            <a:r>
              <a:rPr lang="en-GB" b="1" dirty="0" smtClean="0"/>
              <a:t> </a:t>
            </a:r>
            <a:endParaRPr lang="en-US" dirty="0" smtClean="0"/>
          </a:p>
          <a:p>
            <a:pPr algn="l" rtl="0"/>
            <a:r>
              <a:rPr lang="en-GB" b="1" dirty="0" smtClean="0"/>
              <a:t>The dimensional analysis is used to check the formula, since the dimension of the left hand side and the right hand side of the formula must be the same.  </a:t>
            </a:r>
            <a:endParaRPr lang="en-US" dirty="0" smtClean="0"/>
          </a:p>
          <a:p>
            <a:pPr algn="l" rtl="0"/>
            <a:r>
              <a:rPr lang="ar-SA" b="1" dirty="0" smtClean="0"/>
              <a:t>تستخدم تحليل الأبعاد </a:t>
            </a:r>
            <a:r>
              <a:rPr lang="en-GB" b="1" dirty="0" smtClean="0"/>
              <a:t>Dimensional Analysis </a:t>
            </a:r>
            <a:r>
              <a:rPr lang="ar-SA" b="1" dirty="0" smtClean="0"/>
              <a:t>في التأكد من صحة المعادلات والعلاقات الرياضية المشتقة في الفيزياء حيث أن وحدة الطرف الأيمن للمعادلة يجب أن يساوي وحدة الطرف الأيسر للمعادلة، وإلا فإن المعادلة غير صحيحة</a:t>
            </a:r>
            <a:r>
              <a:rPr lang="en-US" b="1" dirty="0" smtClean="0"/>
              <a:t>.</a:t>
            </a:r>
            <a:endParaRPr lang="en-US" dirty="0" smtClean="0"/>
          </a:p>
        </p:txBody>
      </p:sp>
    </p:spTree>
  </p:cSld>
  <p:clrMapOvr>
    <a:masterClrMapping/>
  </p:clrMapOvr>
  <p:transition>
    <p:comb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642918"/>
            <a:ext cx="8258204" cy="785818"/>
          </a:xfrm>
        </p:spPr>
        <p:txBody>
          <a:bodyPr>
            <a:normAutofit fontScale="90000"/>
          </a:bodyPr>
          <a:lstStyle/>
          <a:p>
            <a:r>
              <a:rPr lang="en-US" b="1" dirty="0" smtClean="0"/>
              <a:t>Example</a:t>
            </a:r>
            <a:r>
              <a:rPr lang="en-US" dirty="0" smtClean="0"/>
              <a:t/>
            </a:r>
            <a:br>
              <a:rPr lang="en-US" dirty="0" smtClean="0"/>
            </a:br>
            <a:r>
              <a:rPr lang="ar-IQ" dirty="0" smtClean="0"/>
              <a:t> </a:t>
            </a:r>
            <a:endParaRPr lang="ar-IQ" dirty="0"/>
          </a:p>
        </p:txBody>
      </p:sp>
      <p:sp>
        <p:nvSpPr>
          <p:cNvPr id="3" name="عنصر نائب للمحتوى 2"/>
          <p:cNvSpPr>
            <a:spLocks noGrp="1"/>
          </p:cNvSpPr>
          <p:nvPr>
            <p:ph idx="1"/>
          </p:nvPr>
        </p:nvSpPr>
        <p:spPr/>
        <p:txBody>
          <a:bodyPr>
            <a:normAutofit fontScale="92500" lnSpcReduction="20000"/>
          </a:bodyPr>
          <a:lstStyle/>
          <a:p>
            <a:pPr algn="l" rtl="0"/>
            <a:r>
              <a:rPr lang="en-GB" b="1" dirty="0" smtClean="0"/>
              <a:t>Using the dimensional analysis check that this equation </a:t>
            </a:r>
            <a:r>
              <a:rPr lang="en-GB" b="1" i="1" dirty="0" smtClean="0"/>
              <a:t>x </a:t>
            </a:r>
            <a:r>
              <a:rPr lang="en-GB" b="1" dirty="0" smtClean="0"/>
              <a:t>= ½ </a:t>
            </a:r>
            <a:r>
              <a:rPr lang="en-GB" b="1" i="1" dirty="0" smtClean="0"/>
              <a:t>at</a:t>
            </a:r>
            <a:r>
              <a:rPr lang="en-GB" b="1" baseline="30000" dirty="0" smtClean="0"/>
              <a:t>2</a:t>
            </a:r>
            <a:r>
              <a:rPr lang="en-GB" b="1" dirty="0" smtClean="0"/>
              <a:t> is correct, where </a:t>
            </a:r>
            <a:r>
              <a:rPr lang="en-GB" b="1" i="1" dirty="0" smtClean="0"/>
              <a:t>x</a:t>
            </a:r>
            <a:r>
              <a:rPr lang="en-GB" b="1" dirty="0" smtClean="0"/>
              <a:t> is the distance, </a:t>
            </a:r>
            <a:r>
              <a:rPr lang="en-GB" b="1" i="1" dirty="0" smtClean="0"/>
              <a:t>a</a:t>
            </a:r>
            <a:r>
              <a:rPr lang="en-GB" b="1" dirty="0" smtClean="0"/>
              <a:t> is the acceleration and </a:t>
            </a:r>
            <a:r>
              <a:rPr lang="en-GB" b="1" i="1" dirty="0" smtClean="0"/>
              <a:t>t</a:t>
            </a:r>
            <a:r>
              <a:rPr lang="en-GB" b="1" dirty="0" smtClean="0"/>
              <a:t> is the time.</a:t>
            </a:r>
            <a:endParaRPr lang="en-US" dirty="0" smtClean="0"/>
          </a:p>
          <a:p>
            <a:pPr algn="l" rtl="0"/>
            <a:r>
              <a:rPr lang="en-GB" b="1" dirty="0" smtClean="0"/>
              <a:t> </a:t>
            </a:r>
            <a:endParaRPr lang="en-US" dirty="0" smtClean="0"/>
          </a:p>
          <a:p>
            <a:pPr algn="l" rtl="0" fontAlgn="base" hangingPunct="0"/>
            <a:r>
              <a:rPr lang="en-US" b="1" dirty="0" smtClean="0"/>
              <a:t>Solution</a:t>
            </a:r>
            <a:endParaRPr lang="en-US" dirty="0" smtClean="0"/>
          </a:p>
          <a:p>
            <a:pPr algn="l" rtl="0"/>
            <a:r>
              <a:rPr lang="en-GB" b="1" i="1" dirty="0" smtClean="0"/>
              <a:t>x </a:t>
            </a:r>
            <a:r>
              <a:rPr lang="en-GB" b="1" dirty="0" smtClean="0"/>
              <a:t>= ½</a:t>
            </a:r>
            <a:r>
              <a:rPr lang="en-GB" b="1" i="1" dirty="0" smtClean="0"/>
              <a:t> at</a:t>
            </a:r>
            <a:r>
              <a:rPr lang="en-GB" b="1" baseline="30000" dirty="0" smtClean="0"/>
              <a:t>2</a:t>
            </a:r>
            <a:endParaRPr lang="en-US" dirty="0" smtClean="0"/>
          </a:p>
          <a:p>
            <a:pPr algn="l" rtl="0"/>
            <a:r>
              <a:rPr lang="ar-SA" b="1" dirty="0" smtClean="0"/>
              <a:t>الطرف الأيسر للمعادلة له بعد طول، ولكي تكون المعادلة صحيحة فإن الطرف الأيمن يجب أن يكون له بعد طول أيضاً، وللتحقق من صحة المعادلة نستخدم تحليل الأبعاد لطرفي المعادلة</a:t>
            </a:r>
            <a:r>
              <a:rPr lang="en-US" b="1" dirty="0" smtClean="0"/>
              <a:t>.</a:t>
            </a:r>
            <a:endParaRPr lang="en-US" dirty="0" smtClean="0"/>
          </a:p>
          <a:p>
            <a:pPr algn="l" rtl="0"/>
            <a:r>
              <a:rPr lang="en-GB" b="1" dirty="0" smtClean="0"/>
              <a:t>                         </a:t>
            </a:r>
            <a:endParaRPr lang="en-US" dirty="0" smtClean="0"/>
          </a:p>
          <a:p>
            <a:pPr algn="l" rtl="0"/>
            <a:r>
              <a:rPr lang="en-GB" b="1" dirty="0" smtClean="0"/>
              <a:t>This equation is correct because the dimension of the left and right side of the equation have the same dimensions.</a:t>
            </a:r>
            <a:endParaRPr lang="en-US" dirty="0" smtClean="0"/>
          </a:p>
          <a:p>
            <a:endParaRPr lang="ar-IQ" dirty="0"/>
          </a:p>
        </p:txBody>
      </p:sp>
    </p:spTree>
  </p:cSld>
  <p:clrMapOvr>
    <a:masterClrMapping/>
  </p:clrMapOvr>
  <p:transition>
    <p:comb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0042"/>
            <a:ext cx="8258204" cy="1347046"/>
          </a:xfrm>
        </p:spPr>
        <p:txBody>
          <a:bodyPr>
            <a:normAutofit fontScale="90000"/>
          </a:bodyPr>
          <a:lstStyle/>
          <a:p>
            <a:r>
              <a:rPr lang="en-GB" b="1" dirty="0" smtClean="0"/>
              <a:t>Example</a:t>
            </a:r>
            <a:r>
              <a:rPr lang="en-US" dirty="0" smtClean="0"/>
              <a:t/>
            </a:r>
            <a:br>
              <a:rPr lang="en-US" dirty="0" smtClean="0"/>
            </a:br>
            <a:endParaRPr lang="ar-IQ" dirty="0"/>
          </a:p>
        </p:txBody>
      </p:sp>
      <p:sp>
        <p:nvSpPr>
          <p:cNvPr id="3" name="عنصر نائب للمحتوى 2"/>
          <p:cNvSpPr>
            <a:spLocks noGrp="1"/>
          </p:cNvSpPr>
          <p:nvPr>
            <p:ph idx="1"/>
          </p:nvPr>
        </p:nvSpPr>
        <p:spPr/>
        <p:txBody>
          <a:bodyPr>
            <a:normAutofit fontScale="92500"/>
          </a:bodyPr>
          <a:lstStyle/>
          <a:p>
            <a:pPr algn="l" rtl="0"/>
            <a:r>
              <a:rPr lang="en-GB" b="1" dirty="0" smtClean="0"/>
              <a:t>Show that the expression </a:t>
            </a:r>
            <a:r>
              <a:rPr lang="en-GB" b="1" i="1" dirty="0" smtClean="0"/>
              <a:t>v</a:t>
            </a:r>
            <a:r>
              <a:rPr lang="en-GB" b="1" dirty="0" smtClean="0"/>
              <a:t> = </a:t>
            </a:r>
            <a:r>
              <a:rPr lang="en-GB" b="1" i="1" dirty="0" err="1" smtClean="0"/>
              <a:t>v</a:t>
            </a:r>
            <a:r>
              <a:rPr lang="en-GB" b="1" baseline="-25000" dirty="0" err="1" smtClean="0"/>
              <a:t>o</a:t>
            </a:r>
            <a:r>
              <a:rPr lang="en-GB" b="1" baseline="-25000" dirty="0" smtClean="0"/>
              <a:t> </a:t>
            </a:r>
            <a:r>
              <a:rPr lang="en-GB" b="1" dirty="0" smtClean="0"/>
              <a:t>+</a:t>
            </a:r>
            <a:r>
              <a:rPr lang="en-GB" b="1" i="1" dirty="0" smtClean="0"/>
              <a:t> at</a:t>
            </a:r>
            <a:r>
              <a:rPr lang="en-GB" b="1" dirty="0" smtClean="0"/>
              <a:t> is dimensionally correct, where </a:t>
            </a:r>
            <a:r>
              <a:rPr lang="en-GB" b="1" i="1" dirty="0" smtClean="0"/>
              <a:t>v</a:t>
            </a:r>
            <a:r>
              <a:rPr lang="en-GB" b="1" dirty="0" smtClean="0"/>
              <a:t> and </a:t>
            </a:r>
            <a:r>
              <a:rPr lang="en-GB" b="1" i="1" dirty="0" err="1" smtClean="0"/>
              <a:t>v</a:t>
            </a:r>
            <a:r>
              <a:rPr lang="en-GB" b="1" baseline="-25000" dirty="0" err="1" smtClean="0"/>
              <a:t>o</a:t>
            </a:r>
            <a:r>
              <a:rPr lang="en-GB" b="1" dirty="0" smtClean="0"/>
              <a:t> are the velocities and </a:t>
            </a:r>
            <a:r>
              <a:rPr lang="en-GB" b="1" i="1" dirty="0" smtClean="0"/>
              <a:t>a</a:t>
            </a:r>
            <a:r>
              <a:rPr lang="en-GB" b="1" dirty="0" smtClean="0"/>
              <a:t> is the acceleration, and </a:t>
            </a:r>
            <a:r>
              <a:rPr lang="en-GB" b="1" i="1" dirty="0" smtClean="0"/>
              <a:t>t</a:t>
            </a:r>
            <a:r>
              <a:rPr lang="en-GB" b="1" dirty="0" smtClean="0"/>
              <a:t> is the time</a:t>
            </a:r>
            <a:endParaRPr lang="en-US" dirty="0" smtClean="0"/>
          </a:p>
          <a:p>
            <a:pPr algn="l" rtl="0"/>
            <a:r>
              <a:rPr lang="en-US" b="1" dirty="0" smtClean="0"/>
              <a:t> Solution</a:t>
            </a:r>
            <a:endParaRPr lang="en-US" dirty="0" smtClean="0"/>
          </a:p>
          <a:p>
            <a:pPr algn="l" rtl="0"/>
            <a:r>
              <a:rPr lang="en-GB" b="1" dirty="0" smtClean="0"/>
              <a:t> </a:t>
            </a:r>
            <a:endParaRPr lang="en-US" dirty="0" smtClean="0"/>
          </a:p>
          <a:p>
            <a:pPr algn="l" rtl="0"/>
            <a:r>
              <a:rPr lang="en-GB" b="1" dirty="0" smtClean="0"/>
              <a:t>The right hand side </a:t>
            </a:r>
            <a:endParaRPr lang="en-US" dirty="0" smtClean="0"/>
          </a:p>
          <a:p>
            <a:pPr algn="l" rtl="0"/>
            <a:r>
              <a:rPr lang="en-GB" b="1" dirty="0" smtClean="0"/>
              <a:t>                        [</a:t>
            </a:r>
            <a:r>
              <a:rPr lang="en-GB" b="1" i="1" dirty="0" smtClean="0"/>
              <a:t>v</a:t>
            </a:r>
            <a:r>
              <a:rPr lang="en-GB" b="1" dirty="0" smtClean="0"/>
              <a:t>] =</a:t>
            </a:r>
            <a:r>
              <a:rPr lang="en-US" b="1" dirty="0" smtClean="0"/>
              <a:t> L/T</a:t>
            </a:r>
            <a:endParaRPr lang="en-US" dirty="0" smtClean="0"/>
          </a:p>
          <a:p>
            <a:pPr algn="l" rtl="0"/>
            <a:r>
              <a:rPr lang="en-GB" b="1" dirty="0" smtClean="0"/>
              <a:t>The left hand side </a:t>
            </a:r>
            <a:endParaRPr lang="en-US" dirty="0" smtClean="0"/>
          </a:p>
          <a:p>
            <a:pPr algn="l" rtl="0"/>
            <a:r>
              <a:rPr lang="en-GB" b="1" dirty="0" smtClean="0"/>
              <a:t>                    </a:t>
            </a:r>
            <a:endParaRPr lang="en-US" dirty="0" smtClean="0"/>
          </a:p>
          <a:p>
            <a:pPr algn="l" rtl="0"/>
            <a:r>
              <a:rPr lang="en-GB" b="1" dirty="0" smtClean="0"/>
              <a:t>Therefore, the expression is dimensionally correct.</a:t>
            </a:r>
            <a:endParaRPr lang="en-US" dirty="0" smtClean="0"/>
          </a:p>
          <a:p>
            <a:endParaRPr lang="ar-IQ" dirty="0"/>
          </a:p>
        </p:txBody>
      </p:sp>
    </p:spTree>
  </p:cSld>
  <p:clrMapOvr>
    <a:masterClrMapping/>
  </p:clrMapOvr>
  <p:transition>
    <p:comb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58204" cy="653210"/>
          </a:xfrm>
        </p:spPr>
        <p:txBody>
          <a:bodyPr>
            <a:normAutofit fontScale="90000"/>
          </a:bodyPr>
          <a:lstStyle/>
          <a:p>
            <a:r>
              <a:rPr lang="en-US" b="1" dirty="0" smtClean="0"/>
              <a:t>Example</a:t>
            </a:r>
            <a:endParaRPr lang="en-US" dirty="0"/>
          </a:p>
        </p:txBody>
      </p:sp>
      <p:sp>
        <p:nvSpPr>
          <p:cNvPr id="3" name="Content Placeholder 2"/>
          <p:cNvSpPr>
            <a:spLocks noGrp="1"/>
          </p:cNvSpPr>
          <p:nvPr>
            <p:ph idx="1"/>
          </p:nvPr>
        </p:nvSpPr>
        <p:spPr/>
        <p:txBody>
          <a:bodyPr>
            <a:normAutofit fontScale="62500" lnSpcReduction="20000"/>
          </a:bodyPr>
          <a:lstStyle/>
          <a:p>
            <a:pPr algn="l" rtl="0"/>
            <a:r>
              <a:rPr lang="en-GB" b="1" dirty="0" smtClean="0"/>
              <a:t>Suppose that the acceleration of a particle moving in circle of radius </a:t>
            </a:r>
            <a:r>
              <a:rPr lang="en-GB" b="1" i="1" dirty="0" smtClean="0"/>
              <a:t>r</a:t>
            </a:r>
            <a:r>
              <a:rPr lang="en-GB" b="1" dirty="0" smtClean="0"/>
              <a:t> with uniform velocity </a:t>
            </a:r>
            <a:r>
              <a:rPr lang="en-GB" b="1" i="1" dirty="0" smtClean="0"/>
              <a:t>v</a:t>
            </a:r>
            <a:r>
              <a:rPr lang="en-GB" b="1" dirty="0" smtClean="0"/>
              <a:t> is proportional to the </a:t>
            </a:r>
            <a:r>
              <a:rPr lang="en-GB" b="1" i="1" dirty="0" err="1" smtClean="0"/>
              <a:t>r</a:t>
            </a:r>
            <a:r>
              <a:rPr lang="en-GB" b="1" baseline="30000" dirty="0" err="1" smtClean="0"/>
              <a:t>n</a:t>
            </a:r>
            <a:r>
              <a:rPr lang="en-GB" b="1" dirty="0" smtClean="0"/>
              <a:t> and </a:t>
            </a:r>
            <a:r>
              <a:rPr lang="en-GB" b="1" i="1" dirty="0" err="1" smtClean="0"/>
              <a:t>v</a:t>
            </a:r>
            <a:r>
              <a:rPr lang="en-GB" b="1" baseline="30000" dirty="0" err="1" smtClean="0"/>
              <a:t>m</a:t>
            </a:r>
            <a:r>
              <a:rPr lang="en-GB" b="1" dirty="0" smtClean="0"/>
              <a:t>.  Use the dimensional analysis to determine the power n and m.</a:t>
            </a:r>
            <a:endParaRPr lang="en-US" dirty="0" smtClean="0"/>
          </a:p>
          <a:p>
            <a:pPr algn="l" rtl="0"/>
            <a:r>
              <a:rPr lang="en-US" b="1" dirty="0" smtClean="0"/>
              <a:t>Solution</a:t>
            </a:r>
            <a:endParaRPr lang="en-US" dirty="0" smtClean="0"/>
          </a:p>
          <a:p>
            <a:pPr algn="l" rtl="0"/>
            <a:r>
              <a:rPr lang="en-GB" b="1" dirty="0" smtClean="0"/>
              <a:t>Let us assume </a:t>
            </a:r>
            <a:r>
              <a:rPr lang="en-GB" b="1" i="1" dirty="0" smtClean="0"/>
              <a:t>a</a:t>
            </a:r>
            <a:r>
              <a:rPr lang="en-GB" b="1" dirty="0" smtClean="0"/>
              <a:t> is represented in this expression</a:t>
            </a:r>
            <a:endParaRPr lang="en-US" dirty="0" smtClean="0"/>
          </a:p>
          <a:p>
            <a:pPr algn="l" rtl="0"/>
            <a:r>
              <a:rPr lang="en-GB" b="1" i="1" dirty="0" smtClean="0"/>
              <a:t>                        a </a:t>
            </a:r>
            <a:r>
              <a:rPr lang="en-GB" b="1" dirty="0" smtClean="0"/>
              <a:t>= </a:t>
            </a:r>
            <a:r>
              <a:rPr lang="en-GB" b="1" i="1" dirty="0" smtClean="0"/>
              <a:t>k </a:t>
            </a:r>
            <a:r>
              <a:rPr lang="en-GB" b="1" i="1" dirty="0" err="1" smtClean="0"/>
              <a:t>r</a:t>
            </a:r>
            <a:r>
              <a:rPr lang="en-GB" b="1" baseline="30000" dirty="0" err="1" smtClean="0"/>
              <a:t>n</a:t>
            </a:r>
            <a:r>
              <a:rPr lang="en-GB" b="1" baseline="30000" dirty="0" smtClean="0"/>
              <a:t> </a:t>
            </a:r>
            <a:r>
              <a:rPr lang="en-GB" b="1" i="1" dirty="0" err="1" smtClean="0"/>
              <a:t>v</a:t>
            </a:r>
            <a:r>
              <a:rPr lang="en-GB" b="1" baseline="30000" dirty="0" err="1" smtClean="0"/>
              <a:t>m</a:t>
            </a:r>
            <a:endParaRPr lang="en-US" dirty="0" smtClean="0"/>
          </a:p>
          <a:p>
            <a:pPr algn="l" rtl="0"/>
            <a:r>
              <a:rPr lang="en-GB" b="1" dirty="0" smtClean="0"/>
              <a:t>Where </a:t>
            </a:r>
            <a:r>
              <a:rPr lang="en-GB" b="1" i="1" dirty="0" smtClean="0"/>
              <a:t>k</a:t>
            </a:r>
            <a:r>
              <a:rPr lang="en-GB" b="1" dirty="0" smtClean="0"/>
              <a:t> is the proportionality constant of dimensionless unit.</a:t>
            </a:r>
            <a:endParaRPr lang="en-US" dirty="0" smtClean="0"/>
          </a:p>
          <a:p>
            <a:pPr algn="l" rtl="0"/>
            <a:r>
              <a:rPr lang="en-GB" b="1" dirty="0" smtClean="0"/>
              <a:t>The right hand side </a:t>
            </a:r>
            <a:endParaRPr lang="en-US" dirty="0" smtClean="0"/>
          </a:p>
          <a:p>
            <a:pPr algn="l" rtl="0"/>
            <a:r>
              <a:rPr lang="en-GB" b="1" dirty="0" smtClean="0"/>
              <a:t>                        [</a:t>
            </a:r>
            <a:r>
              <a:rPr lang="en-GB" b="1" i="1" dirty="0" smtClean="0"/>
              <a:t>a</a:t>
            </a:r>
            <a:r>
              <a:rPr lang="en-GB" b="1" dirty="0" smtClean="0"/>
              <a:t>] = </a:t>
            </a:r>
            <a:r>
              <a:rPr lang="en-US" b="1" dirty="0" smtClean="0"/>
              <a:t>L/T</a:t>
            </a:r>
            <a:r>
              <a:rPr lang="en-US" b="1" baseline="30000" dirty="0" smtClean="0"/>
              <a:t>2</a:t>
            </a:r>
            <a:endParaRPr lang="en-US" dirty="0" smtClean="0"/>
          </a:p>
          <a:p>
            <a:pPr algn="l" rtl="0"/>
            <a:r>
              <a:rPr lang="en-GB" b="1" dirty="0" smtClean="0"/>
              <a:t>The left hand side </a:t>
            </a:r>
            <a:endParaRPr lang="en-US" dirty="0" smtClean="0"/>
          </a:p>
          <a:p>
            <a:pPr algn="l" rtl="0"/>
            <a:r>
              <a:rPr lang="en-GB" b="1" dirty="0" smtClean="0"/>
              <a:t> </a:t>
            </a:r>
            <a:endParaRPr lang="en-US" dirty="0" smtClean="0"/>
          </a:p>
          <a:p>
            <a:pPr algn="l" rtl="0"/>
            <a:r>
              <a:rPr lang="en-GB" b="1" dirty="0" smtClean="0"/>
              <a:t>hence</a:t>
            </a:r>
            <a:endParaRPr lang="en-US" dirty="0" smtClean="0"/>
          </a:p>
          <a:p>
            <a:pPr algn="l" rtl="0"/>
            <a:r>
              <a:rPr lang="en-GB" b="1" dirty="0" smtClean="0"/>
              <a:t>                        </a:t>
            </a:r>
            <a:r>
              <a:rPr lang="en-GB" b="1" i="1" dirty="0" err="1" smtClean="0"/>
              <a:t>n</a:t>
            </a:r>
            <a:r>
              <a:rPr lang="en-GB" b="1" dirty="0" err="1" smtClean="0"/>
              <a:t>+</a:t>
            </a:r>
            <a:r>
              <a:rPr lang="en-GB" b="1" i="1" dirty="0" err="1" smtClean="0"/>
              <a:t>m</a:t>
            </a:r>
            <a:r>
              <a:rPr lang="en-GB" b="1" dirty="0" smtClean="0"/>
              <a:t>=1             and       </a:t>
            </a:r>
            <a:r>
              <a:rPr lang="en-GB" b="1" i="1" dirty="0" smtClean="0"/>
              <a:t>m</a:t>
            </a:r>
            <a:r>
              <a:rPr lang="en-GB" b="1" dirty="0" smtClean="0"/>
              <a:t>=2</a:t>
            </a:r>
            <a:endParaRPr lang="en-US" dirty="0" smtClean="0"/>
          </a:p>
          <a:p>
            <a:pPr algn="l" rtl="0"/>
            <a:r>
              <a:rPr lang="en-GB" b="1" dirty="0" smtClean="0"/>
              <a:t> Therefore. </a:t>
            </a:r>
            <a:r>
              <a:rPr lang="en-GB" b="1" i="1" dirty="0" smtClean="0"/>
              <a:t>n </a:t>
            </a:r>
            <a:r>
              <a:rPr lang="en-GB" b="1" dirty="0" smtClean="0"/>
              <a:t>=-1 and the acceleration </a:t>
            </a:r>
            <a:r>
              <a:rPr lang="en-GB" b="1" i="1" dirty="0" smtClean="0"/>
              <a:t>a </a:t>
            </a:r>
            <a:r>
              <a:rPr lang="en-GB" b="1" dirty="0" smtClean="0"/>
              <a:t>is </a:t>
            </a:r>
            <a:endParaRPr lang="en-US" dirty="0" smtClean="0"/>
          </a:p>
          <a:p>
            <a:pPr algn="l" rtl="0"/>
            <a:r>
              <a:rPr lang="en-GB" b="1" dirty="0" smtClean="0"/>
              <a:t> </a:t>
            </a:r>
            <a:r>
              <a:rPr lang="en-GB" b="1" i="1" dirty="0" smtClean="0"/>
              <a:t>                        a </a:t>
            </a:r>
            <a:r>
              <a:rPr lang="en-GB" b="1" dirty="0" smtClean="0"/>
              <a:t>= </a:t>
            </a:r>
            <a:r>
              <a:rPr lang="en-GB" b="1" i="1" dirty="0" smtClean="0"/>
              <a:t>k r</a:t>
            </a:r>
            <a:r>
              <a:rPr lang="en-GB" b="1" baseline="30000" dirty="0" smtClean="0"/>
              <a:t>-1 </a:t>
            </a:r>
            <a:r>
              <a:rPr lang="en-GB" b="1" i="1" dirty="0" smtClean="0"/>
              <a:t>v</a:t>
            </a:r>
            <a:r>
              <a:rPr lang="en-GB" b="1" baseline="30000" dirty="0" smtClean="0"/>
              <a:t>2</a:t>
            </a:r>
            <a:endParaRPr lang="en-US" dirty="0" smtClean="0"/>
          </a:p>
          <a:p>
            <a:pPr algn="l" rtl="0"/>
            <a:r>
              <a:rPr lang="en-GB" b="1" i="1" dirty="0" smtClean="0"/>
              <a:t>k</a:t>
            </a:r>
            <a:r>
              <a:rPr lang="en-GB" b="1" dirty="0" smtClean="0"/>
              <a:t> = 1</a:t>
            </a:r>
            <a:endParaRPr lang="en-US" dirty="0" smtClean="0"/>
          </a:p>
          <a:p>
            <a:pPr algn="l" rtl="0"/>
            <a:r>
              <a:rPr lang="en-GB" b="1" dirty="0" smtClean="0"/>
              <a:t>            </a:t>
            </a:r>
            <a:r>
              <a:rPr lang="en-GB" b="1" i="1" dirty="0" smtClean="0"/>
              <a:t>        </a:t>
            </a:r>
            <a:r>
              <a:rPr lang="en-US" b="1" i="1" dirty="0" smtClean="0"/>
              <a:t>a= v</a:t>
            </a:r>
            <a:r>
              <a:rPr lang="en-US" b="1" i="1" baseline="30000" dirty="0" smtClean="0"/>
              <a:t>2</a:t>
            </a:r>
            <a:r>
              <a:rPr lang="en-US" b="1" i="1" dirty="0" smtClean="0"/>
              <a:t>/r</a:t>
            </a:r>
            <a:r>
              <a:rPr lang="en-GB" b="1" i="1" dirty="0" smtClean="0"/>
              <a:t>    </a:t>
            </a:r>
            <a:endParaRPr lang="en-US" dirty="0"/>
          </a:p>
        </p:txBody>
      </p:sp>
    </p:spTree>
  </p:cSld>
  <p:clrMapOvr>
    <a:masterClrMapping/>
  </p:clrMapOvr>
  <p:transition>
    <p:comb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704088"/>
            <a:ext cx="8334404" cy="45719"/>
          </a:xfrm>
        </p:spPr>
        <p:txBody>
          <a:bodyPr>
            <a:normAutofit fontScale="90000"/>
          </a:bodyPr>
          <a:lstStyle/>
          <a:p>
            <a:endParaRPr lang="ar-IQ" dirty="0"/>
          </a:p>
        </p:txBody>
      </p:sp>
      <p:sp>
        <p:nvSpPr>
          <p:cNvPr id="3" name="مستطيل 2"/>
          <p:cNvSpPr/>
          <p:nvPr/>
        </p:nvSpPr>
        <p:spPr>
          <a:xfrm>
            <a:off x="357158" y="1571612"/>
            <a:ext cx="8572560" cy="4401205"/>
          </a:xfrm>
          <a:prstGeom prst="rect">
            <a:avLst/>
          </a:prstGeom>
        </p:spPr>
        <p:txBody>
          <a:bodyPr wrap="square">
            <a:spAutoFit/>
          </a:bodyPr>
          <a:lstStyle/>
          <a:p>
            <a:r>
              <a:rPr lang="ar-SA" sz="3200" b="1" dirty="0" smtClean="0"/>
              <a:t>علم الفيزياء هو علم تجريبي يهتم بكشف أسرار الطبيعة، فكل شيء نعرفه عن هذا الكون وعن القوانين التي تحكمه تم التوصل إليها عن طريق القياسات  والملاحظات لأي ظاهرة طبيعية.  ويعرف علم الفيزياء أيضاً بأنه علم القياس </a:t>
            </a:r>
            <a:r>
              <a:rPr lang="en-US" sz="3200" b="1" i="1" dirty="0" smtClean="0"/>
              <a:t>Science of measurements</a:t>
            </a:r>
            <a:r>
              <a:rPr lang="ar-SA" sz="3200" b="1" dirty="0" smtClean="0"/>
              <a:t> يقول العالم الشهير كلفن "عندما تستطيع قياس ما تتكلم عنه وتعبر عنه بالأرقام فإنك إذاً تعرف شيئاً عنه، ولكنها عندما لا تستطيع التعبير عنه بالأرقام فإن معرفتك في هذه الحالة غير كافية ولكن تعتبر البداية".</a:t>
            </a:r>
            <a:endParaRPr lang="en-US" sz="3200" dirty="0" smtClean="0"/>
          </a:p>
          <a:p>
            <a:r>
              <a:rPr lang="ar-IQ" sz="2400" dirty="0" smtClean="0"/>
              <a:t> </a:t>
            </a:r>
          </a:p>
        </p:txBody>
      </p:sp>
    </p:spTree>
  </p:cSld>
  <p:clrMapOvr>
    <a:masterClrMapping/>
  </p:clrMapOvr>
  <p:transition>
    <p:comb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428604"/>
            <a:ext cx="8429684" cy="357190"/>
          </a:xfrm>
        </p:spPr>
        <p:txBody>
          <a:bodyPr>
            <a:normAutofit fontScale="90000"/>
          </a:bodyPr>
          <a:lstStyle/>
          <a:p>
            <a:endParaRPr lang="ar-IQ" dirty="0"/>
          </a:p>
        </p:txBody>
      </p:sp>
      <p:sp>
        <p:nvSpPr>
          <p:cNvPr id="3" name="مستطيل 2"/>
          <p:cNvSpPr/>
          <p:nvPr/>
        </p:nvSpPr>
        <p:spPr>
          <a:xfrm>
            <a:off x="214282" y="1071546"/>
            <a:ext cx="8643998" cy="4031873"/>
          </a:xfrm>
          <a:prstGeom prst="rect">
            <a:avLst/>
          </a:prstGeom>
        </p:spPr>
        <p:txBody>
          <a:bodyPr wrap="square">
            <a:spAutoFit/>
          </a:bodyPr>
          <a:lstStyle/>
          <a:p>
            <a:r>
              <a:rPr lang="ar-SA" sz="3200" b="1" dirty="0" smtClean="0"/>
              <a:t>لتعريف الكمية الفيزيائية </a:t>
            </a:r>
            <a:r>
              <a:rPr lang="en-US" sz="3200" b="1" i="1" dirty="0" smtClean="0"/>
              <a:t>Physical Quantity</a:t>
            </a:r>
            <a:r>
              <a:rPr lang="en-US" sz="3200" b="1" dirty="0" smtClean="0"/>
              <a:t> </a:t>
            </a:r>
            <a:r>
              <a:rPr lang="ar-SA" sz="3200" b="1" dirty="0" smtClean="0"/>
              <a:t>فإنه يجب أولا أن نعرف طريقة قياس هذه الكمية أو طريقة حسابها رياضياً من كميات أخرى. فعلى سبيل المثال يمكن تعريف المسافة والزمن بواسطة وصف الطريقة التي يمكن أن نقيس كلاً منهما، وبالتالي يمكن تعريف سرعة جسم متحرك بواسطة حساب حاصل قسمة المسافة على الزمن.  في هذه الحالة فإن كلاً من المسافة والزمن هما كميتان فيزيائيتان أساسيتان بينما السرعة فهي كمية فيزيائية مشتقة </a:t>
            </a:r>
            <a:r>
              <a:rPr lang="en-GB" sz="3200" b="1" i="1" dirty="0" smtClean="0"/>
              <a:t>Derived Physical Quantity</a:t>
            </a:r>
            <a:r>
              <a:rPr lang="ar-SA" sz="3200" b="1" dirty="0" smtClean="0"/>
              <a:t>.</a:t>
            </a:r>
            <a:endParaRPr lang="en-US" sz="3200" dirty="0" smtClean="0"/>
          </a:p>
        </p:txBody>
      </p:sp>
    </p:spTree>
  </p:cSld>
  <p:clrMapOvr>
    <a:masterClrMapping/>
  </p:clrMapOvr>
  <p:transition>
    <p:comb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IQ" sz="3200" dirty="0"/>
          </a:p>
        </p:txBody>
      </p:sp>
      <p:sp>
        <p:nvSpPr>
          <p:cNvPr id="3" name="عنصر نائب للمحتوى 2"/>
          <p:cNvSpPr>
            <a:spLocks noGrp="1"/>
          </p:cNvSpPr>
          <p:nvPr>
            <p:ph idx="1"/>
          </p:nvPr>
        </p:nvSpPr>
        <p:spPr/>
        <p:txBody>
          <a:bodyPr>
            <a:normAutofit/>
          </a:bodyPr>
          <a:lstStyle/>
          <a:p>
            <a:r>
              <a:rPr lang="ar-SA" sz="3200" b="1" dirty="0" smtClean="0"/>
              <a:t>تسمى هذه الطريقة من التعريف بالتعريف الإجرائي </a:t>
            </a:r>
            <a:r>
              <a:rPr lang="en-US" sz="3200" b="1" i="1" dirty="0" smtClean="0"/>
              <a:t>Operational Definition</a:t>
            </a:r>
            <a:r>
              <a:rPr lang="ar-SA" sz="3200" b="1" dirty="0" smtClean="0"/>
              <a:t>.  وبالتالي تعتمد على وصف طريقة القياس لأية كمية فيزيائية.  هناك كميات فيزيائية كثيرة تعتمد على هذه الطريقة من التعريف وهذه هي الكميات الأساسية فمثلاً في علم الميكانيكا فإن الكميات الأساسية التي سنستخدمها هي الكتلة والطول والزمن.</a:t>
            </a:r>
            <a:endParaRPr lang="en-US" sz="3200" dirty="0" smtClean="0"/>
          </a:p>
        </p:txBody>
      </p:sp>
    </p:spTree>
  </p:cSld>
  <p:clrMapOvr>
    <a:masterClrMapping/>
  </p:clrMapOvr>
  <p:transition>
    <p:comb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8275016_1464811896982565_947513826092253184_n.jpg"/>
          <p:cNvPicPr>
            <a:picLocks noChangeAspect="1"/>
          </p:cNvPicPr>
          <p:nvPr/>
        </p:nvPicPr>
        <p:blipFill>
          <a:blip r:embed="rId2"/>
          <a:stretch>
            <a:fillRect/>
          </a:stretch>
        </p:blipFill>
        <p:spPr>
          <a:xfrm>
            <a:off x="0" y="858535"/>
            <a:ext cx="9144000" cy="5140930"/>
          </a:xfrm>
          <a:prstGeom prst="rect">
            <a:avLst/>
          </a:prstGeom>
        </p:spPr>
      </p:pic>
    </p:spTree>
  </p:cSld>
  <p:clrMapOvr>
    <a:masterClrMapping/>
  </p:clrMapOvr>
  <p:transition>
    <p:comb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142852"/>
            <a:ext cx="8286808" cy="1285884"/>
          </a:xfrm>
        </p:spPr>
        <p:txBody>
          <a:bodyPr>
            <a:normAutofit fontScale="90000"/>
          </a:bodyPr>
          <a:lstStyle/>
          <a:p>
            <a:r>
              <a:rPr lang="en-US" b="1" dirty="0" smtClean="0"/>
              <a:t>Unit systems</a:t>
            </a:r>
            <a:r>
              <a:rPr lang="en-US" dirty="0" smtClean="0"/>
              <a:t/>
            </a:r>
            <a:br>
              <a:rPr lang="en-US" dirty="0" smtClean="0"/>
            </a:br>
            <a:endParaRPr lang="ar-IQ" dirty="0"/>
          </a:p>
        </p:txBody>
      </p:sp>
      <p:sp>
        <p:nvSpPr>
          <p:cNvPr id="3" name="عنصر نائب للمحتوى 2"/>
          <p:cNvSpPr>
            <a:spLocks noGrp="1"/>
          </p:cNvSpPr>
          <p:nvPr>
            <p:ph idx="1"/>
          </p:nvPr>
        </p:nvSpPr>
        <p:spPr/>
        <p:txBody>
          <a:bodyPr>
            <a:normAutofit fontScale="85000" lnSpcReduction="20000"/>
          </a:bodyPr>
          <a:lstStyle/>
          <a:p>
            <a:pPr algn="l" rtl="0"/>
            <a:r>
              <a:rPr lang="en-US" b="1" dirty="0" smtClean="0"/>
              <a:t>Unit systems</a:t>
            </a:r>
            <a:endParaRPr lang="en-US" dirty="0" smtClean="0"/>
          </a:p>
          <a:p>
            <a:pPr algn="l" rtl="0"/>
            <a:r>
              <a:rPr lang="en-US" b="1" dirty="0" smtClean="0"/>
              <a:t>Two systems of units are widely used in the world, the metric and the British systems.  The metric system measures the length in meters whereas the British system makes use of the foot, inch, ….. The metric system is the most widely used.  Therefore the metric system will be used in this book.</a:t>
            </a:r>
            <a:endParaRPr lang="en-US" dirty="0" smtClean="0"/>
          </a:p>
          <a:p>
            <a:pPr algn="l" rtl="0"/>
            <a:r>
              <a:rPr lang="en-US" b="1" dirty="0" smtClean="0"/>
              <a:t>By international agreement the metric system was formalized in 1971 into the </a:t>
            </a:r>
            <a:r>
              <a:rPr lang="en-US" b="1" i="1" dirty="0" smtClean="0"/>
              <a:t>International System of Units </a:t>
            </a:r>
            <a:r>
              <a:rPr lang="en-US" b="1" dirty="0" smtClean="0"/>
              <a:t>(SI).  There are seven basic units in the SI as shown in table 1.3. “</a:t>
            </a:r>
            <a:r>
              <a:rPr lang="en-US" b="1" i="1" dirty="0" smtClean="0"/>
              <a:t>For this book only three units are used, the meter, kilogram, and second</a:t>
            </a:r>
            <a:r>
              <a:rPr lang="en-US" b="1" dirty="0" smtClean="0"/>
              <a:t>”.</a:t>
            </a:r>
            <a:endParaRPr lang="en-US" dirty="0" smtClean="0"/>
          </a:p>
          <a:p>
            <a:endParaRPr lang="ar-IQ" dirty="0" smtClean="0"/>
          </a:p>
          <a:p>
            <a:r>
              <a:rPr lang="ar-IQ" dirty="0" smtClean="0"/>
              <a:t>.</a:t>
            </a:r>
          </a:p>
        </p:txBody>
      </p:sp>
    </p:spTree>
  </p:cSld>
  <p:clrMapOvr>
    <a:masterClrMapping/>
  </p:clrMapOvr>
  <p:transition>
    <p:comb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28604"/>
            <a:ext cx="8258204" cy="1418484"/>
          </a:xfrm>
        </p:spPr>
        <p:txBody>
          <a:bodyPr>
            <a:normAutofit fontScale="90000"/>
          </a:bodyPr>
          <a:lstStyle/>
          <a:p>
            <a:r>
              <a:rPr lang="en-US" b="1" dirty="0" smtClean="0"/>
              <a:t>Mass</a:t>
            </a:r>
            <a:r>
              <a:rPr lang="en-US" dirty="0" smtClean="0"/>
              <a:t/>
            </a:r>
            <a:br>
              <a:rPr lang="en-US" dirty="0" smtClean="0"/>
            </a:br>
            <a:endParaRPr lang="ar-IQ" dirty="0"/>
          </a:p>
        </p:txBody>
      </p:sp>
      <p:sp>
        <p:nvSpPr>
          <p:cNvPr id="3" name="عنصر نائب للمحتوى 2"/>
          <p:cNvSpPr>
            <a:spLocks noGrp="1"/>
          </p:cNvSpPr>
          <p:nvPr>
            <p:ph idx="1"/>
          </p:nvPr>
        </p:nvSpPr>
        <p:spPr/>
        <p:txBody>
          <a:bodyPr>
            <a:normAutofit fontScale="92500" lnSpcReduction="10000"/>
          </a:bodyPr>
          <a:lstStyle/>
          <a:p>
            <a:pPr algn="l" rtl="0"/>
            <a:r>
              <a:rPr lang="en-US" sz="2800" b="1" dirty="0" smtClean="0"/>
              <a:t>The SI unit of mass is the </a:t>
            </a:r>
            <a:r>
              <a:rPr lang="en-US" sz="2800" b="1" i="1" dirty="0" smtClean="0"/>
              <a:t>Kilogram</a:t>
            </a:r>
            <a:r>
              <a:rPr lang="en-US" sz="2800" b="1" dirty="0" smtClean="0"/>
              <a:t>, which is defined as the mass of a specific platinum-iridium alloy cylinder.</a:t>
            </a:r>
            <a:endParaRPr lang="en-US" sz="2800" dirty="0" smtClean="0"/>
          </a:p>
          <a:p>
            <a:pPr algn="l" rtl="0"/>
            <a:r>
              <a:rPr lang="en-US" sz="2800" b="1" dirty="0" smtClean="0"/>
              <a:t>Time</a:t>
            </a:r>
            <a:endParaRPr lang="en-US" sz="2800" dirty="0" smtClean="0"/>
          </a:p>
          <a:p>
            <a:pPr algn="l" rtl="0"/>
            <a:r>
              <a:rPr lang="en-US" sz="2800" b="1" dirty="0" smtClean="0"/>
              <a:t>The SI unit of time is the </a:t>
            </a:r>
            <a:r>
              <a:rPr lang="en-US" sz="2800" b="1" i="1" dirty="0" smtClean="0"/>
              <a:t>Second</a:t>
            </a:r>
            <a:r>
              <a:rPr lang="en-US" sz="2800" b="1" dirty="0" smtClean="0"/>
              <a:t>, which is the time required for a cesium-133 atom to undergo 9192631770 vibrations.</a:t>
            </a:r>
            <a:endParaRPr lang="en-US" sz="2800" dirty="0" smtClean="0"/>
          </a:p>
          <a:p>
            <a:pPr algn="l" rtl="0"/>
            <a:r>
              <a:rPr lang="en-US" sz="2800" b="1" dirty="0" smtClean="0"/>
              <a:t>Length</a:t>
            </a:r>
            <a:endParaRPr lang="en-US" sz="2800" dirty="0" smtClean="0"/>
          </a:p>
          <a:p>
            <a:pPr algn="l" rtl="0"/>
            <a:r>
              <a:rPr lang="en-US" sz="2800" b="1" dirty="0" smtClean="0"/>
              <a:t>The SI unit of length is Meter, which is the distance traveled by light is vacuum during a time of 1/2999792458 second.</a:t>
            </a:r>
            <a:endParaRPr lang="en-US" sz="2800" dirty="0" smtClean="0"/>
          </a:p>
          <a:p>
            <a:endParaRPr lang="ar-IQ" sz="2800" dirty="0" smtClean="0"/>
          </a:p>
        </p:txBody>
      </p:sp>
    </p:spTree>
  </p:cSld>
  <p:clrMapOvr>
    <a:masterClrMapping/>
  </p:clrMapOvr>
  <p:transition>
    <p:comb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0042"/>
            <a:ext cx="8258204" cy="1347046"/>
          </a:xfrm>
        </p:spPr>
        <p:txBody>
          <a:bodyPr>
            <a:normAutofit fontScale="90000"/>
          </a:bodyPr>
          <a:lstStyle/>
          <a:p>
            <a:r>
              <a:rPr lang="en-US" b="1" dirty="0" smtClean="0"/>
              <a:t>Units of Length</a:t>
            </a:r>
            <a:r>
              <a:rPr lang="en-US" dirty="0" smtClean="0"/>
              <a:t/>
            </a:r>
            <a:br>
              <a:rPr lang="en-US" dirty="0" smtClean="0"/>
            </a:br>
            <a:endParaRPr lang="ar-IQ" dirty="0"/>
          </a:p>
        </p:txBody>
      </p:sp>
      <p:sp>
        <p:nvSpPr>
          <p:cNvPr id="3" name="عنصر نائب للمحتوى 2"/>
          <p:cNvSpPr>
            <a:spLocks noGrp="1"/>
          </p:cNvSpPr>
          <p:nvPr>
            <p:ph idx="1"/>
          </p:nvPr>
        </p:nvSpPr>
        <p:spPr/>
        <p:txBody>
          <a:bodyPr>
            <a:normAutofit/>
          </a:bodyPr>
          <a:lstStyle/>
          <a:p>
            <a:r>
              <a:rPr lang="ar-SA" b="1" dirty="0" smtClean="0"/>
              <a:t>تعتبر وحدة قياس المسافة (الكيلومتر) كبيرة في بعض الأحيان فمثلاً لقياس طول غرفة الدراسة أو قياس مسافة عرض الشارع فإنه يمكن استخدام وحدات مشتقة مثل المتر أو السنتمتر أو الميليمتر، أما في حالة قياس مسافات ذرية فإننا نستخدم وحدات أصغر مثل الأنجسترم.  الجدول التالي يوضح قيمة وحدات المسافة المشتقة بالمتر.</a:t>
            </a:r>
            <a:endParaRPr lang="en-US" dirty="0" smtClean="0"/>
          </a:p>
        </p:txBody>
      </p:sp>
    </p:spTree>
  </p:cSld>
  <p:clrMapOvr>
    <a:masterClrMapping/>
  </p:clrMapOvr>
  <p:transition>
    <p:comb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8053399_1943962275651630_2517489269459648512_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comb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735</TotalTime>
  <Words>371</Words>
  <Application>Microsoft Office PowerPoint</Application>
  <PresentationFormat>On-screen Show (4:3)</PresentationFormat>
  <Paragraphs>64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تدفق</vt:lpstr>
      <vt:lpstr>الفيزياء العامة                المحاضرة الاولى              القياس والوحدات </vt:lpstr>
      <vt:lpstr>Slide 2</vt:lpstr>
      <vt:lpstr>Slide 3</vt:lpstr>
      <vt:lpstr>Slide 4</vt:lpstr>
      <vt:lpstr>Slide 5</vt:lpstr>
      <vt:lpstr>Unit systems </vt:lpstr>
      <vt:lpstr>Mass </vt:lpstr>
      <vt:lpstr>Units of Length </vt:lpstr>
      <vt:lpstr>Slide 9</vt:lpstr>
      <vt:lpstr>Derived quantities </vt:lpstr>
      <vt:lpstr>Dimensional Analysis </vt:lpstr>
      <vt:lpstr>Example  </vt:lpstr>
      <vt:lpstr>Example </vt:lpstr>
      <vt:lpstr>Example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امن وسلامة العاملين في مختبرات الفيزياء النووية</dc:title>
  <dc:creator>dr Muhannad</dc:creator>
  <cp:lastModifiedBy>After Format 2014</cp:lastModifiedBy>
  <cp:revision>82</cp:revision>
  <dcterms:created xsi:type="dcterms:W3CDTF">2013-03-29T16:44:01Z</dcterms:created>
  <dcterms:modified xsi:type="dcterms:W3CDTF">2018-12-11T12:13:28Z</dcterms:modified>
</cp:coreProperties>
</file>