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296" r:id="rId1"/>
  </p:sldMasterIdLst>
  <p:notesMasterIdLst>
    <p:notesMasterId r:id="rId10"/>
  </p:notesMasterIdLst>
  <p:sldIdLst>
    <p:sldId id="292" r:id="rId2"/>
    <p:sldId id="311" r:id="rId3"/>
    <p:sldId id="294" r:id="rId4"/>
    <p:sldId id="312" r:id="rId5"/>
    <p:sldId id="313" r:id="rId6"/>
    <p:sldId id="314" r:id="rId7"/>
    <p:sldId id="315" r:id="rId8"/>
    <p:sldId id="318"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E06FFF6-0665-4B18-BF0A-3D3AD1E74258}" type="datetimeFigureOut">
              <a:rPr lang="ar-IQ" smtClean="0"/>
              <a:pPr/>
              <a:t>03/04/1440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D038E6-0248-43A3-9A27-F5395A90CAF5}"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AD5C0745-3FAC-4DD5-8683-C7B29AD6951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comb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comb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03/04/1440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077200" y="6356350"/>
            <a:ext cx="609600" cy="365125"/>
          </a:xfrm>
        </p:spPr>
        <p:txBody>
          <a:bodyPr/>
          <a:lstStyle/>
          <a:p>
            <a:fld id="{AD5C0745-3FAC-4DD5-8683-C7B29AD69516}" type="slidenum">
              <a:rPr lang="ar-IQ" smtClean="0"/>
              <a:pPr/>
              <a:t>‹#›</a:t>
            </a:fld>
            <a:endParaRPr lang="ar-IQ"/>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576ADC-1C3C-4C34-B128-0D4DC6A950D3}" type="datetimeFigureOut">
              <a:rPr lang="ar-IQ" smtClean="0"/>
              <a:pPr/>
              <a:t>03/04/1440</a:t>
            </a:fld>
            <a:endParaRPr lang="ar-IQ"/>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D5C0745-3FAC-4DD5-8683-C7B29AD69516}" type="slidenum">
              <a:rPr lang="ar-IQ" smtClean="0"/>
              <a:pPr/>
              <a:t>‹#›</a:t>
            </a:fld>
            <a:endParaRPr lang="ar-IQ"/>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ransition>
    <p:comb dir="vert"/>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428736"/>
            <a:ext cx="7851648" cy="1828800"/>
          </a:xfrm>
        </p:spPr>
        <p:txBody>
          <a:bodyPr>
            <a:normAutofit fontScale="90000"/>
          </a:bodyPr>
          <a:lstStyle/>
          <a:p>
            <a:r>
              <a:rPr lang="en-US" dirty="0" smtClean="0"/>
              <a:t>                       </a:t>
            </a:r>
            <a:r>
              <a:rPr lang="ar-SA" sz="7200" dirty="0" smtClean="0"/>
              <a:t>علم الميكانيكا</a:t>
            </a:r>
            <a:r>
              <a:rPr lang="en-US" dirty="0" smtClean="0"/>
              <a:t/>
            </a:r>
            <a:br>
              <a:rPr lang="en-US" dirty="0" smtClean="0"/>
            </a:br>
            <a:r>
              <a:rPr lang="ar-IQ" dirty="0" smtClean="0"/>
              <a:t>     </a:t>
            </a:r>
            <a:endParaRPr lang="en-US" dirty="0"/>
          </a:p>
        </p:txBody>
      </p:sp>
      <p:sp>
        <p:nvSpPr>
          <p:cNvPr id="3" name="Subtitle 2"/>
          <p:cNvSpPr>
            <a:spLocks noGrp="1"/>
          </p:cNvSpPr>
          <p:nvPr>
            <p:ph type="subTitle" idx="1"/>
          </p:nvPr>
        </p:nvSpPr>
        <p:spPr/>
        <p:txBody>
          <a:bodyPr/>
          <a:lstStyle/>
          <a:p>
            <a:r>
              <a:rPr lang="ar-IQ" dirty="0" smtClean="0"/>
              <a:t>                             المحاضرة الثالثة</a:t>
            </a:r>
            <a:endParaRPr lang="en-US" dirty="0"/>
          </a:p>
        </p:txBody>
      </p:sp>
    </p:spTree>
  </p:cSld>
  <p:clrMapOvr>
    <a:masterClrMapping/>
  </p:clrMapOvr>
  <p:transition>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الميكانيكا </a:t>
            </a:r>
            <a:endParaRPr lang="en-US" dirty="0"/>
          </a:p>
        </p:txBody>
      </p:sp>
      <p:sp>
        <p:nvSpPr>
          <p:cNvPr id="3" name="Content Placeholder 2"/>
          <p:cNvSpPr>
            <a:spLocks noGrp="1"/>
          </p:cNvSpPr>
          <p:nvPr>
            <p:ph idx="1"/>
          </p:nvPr>
        </p:nvSpPr>
        <p:spPr/>
        <p:txBody>
          <a:bodyPr/>
          <a:lstStyle/>
          <a:p>
            <a:r>
              <a:rPr lang="ar-SA" b="1" dirty="0" smtClean="0"/>
              <a:t>علم الميكانيكا من العلوم الواسعة التي تهتم بحركة الأجسام ومسبباتها، ويتفرع من هذا العلم فروع أخرى مثل الكينماتيكا </a:t>
            </a:r>
            <a:r>
              <a:rPr lang="en-GB" b="1" i="1" dirty="0" smtClean="0"/>
              <a:t>Kinematics</a:t>
            </a:r>
            <a:r>
              <a:rPr lang="ar-SA" b="1" dirty="0" smtClean="0"/>
              <a:t> و الديناميكا </a:t>
            </a:r>
            <a:r>
              <a:rPr lang="en-GB" b="1" i="1" dirty="0" smtClean="0"/>
              <a:t>Dynamics</a:t>
            </a:r>
            <a:r>
              <a:rPr lang="ar-SA" b="1" dirty="0" smtClean="0"/>
              <a:t>.  وعلم الكينماتيكا يهتم بوصف حركة الأجسام دون النظر إلى مسبباتها، أما علم الديناميكا </a:t>
            </a:r>
            <a:r>
              <a:rPr lang="en-GB" b="1" i="1" dirty="0" smtClean="0"/>
              <a:t>Dynamics</a:t>
            </a:r>
            <a:r>
              <a:rPr lang="ar-SA" b="1" dirty="0" smtClean="0"/>
              <a:t> فهو يدرس حركة الأجسام ومسبباتها مثل القوة والكتلة.  وفي هذا الفصل سنقوم بدراسة حركة الأجسام وعلاقتها بكل من الإحداثيات المكانية والزمنية.  ثم سندرس الفرع الثاني وهو علم الديناميكا.</a:t>
            </a:r>
            <a:endParaRPr lang="en-US" dirty="0" smtClean="0"/>
          </a:p>
          <a:p>
            <a:pPr rtl="0"/>
            <a:r>
              <a:rPr lang="en-US" dirty="0" smtClean="0"/>
              <a:t> </a:t>
            </a:r>
          </a:p>
          <a:p>
            <a:endParaRPr lang="en-US" dirty="0"/>
          </a:p>
        </p:txBody>
      </p:sp>
    </p:spTree>
  </p:cSld>
  <p:clrMapOvr>
    <a:masterClrMapping/>
  </p:clrMapOvr>
  <p:transition>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115328" cy="45719"/>
          </a:xfrm>
        </p:spPr>
        <p:txBody>
          <a:bodyPr>
            <a:normAutofit fontScale="90000"/>
          </a:bodyPr>
          <a:lstStyle/>
          <a:p>
            <a:endParaRPr lang="en-US" dirty="0"/>
          </a:p>
        </p:txBody>
      </p:sp>
      <p:sp>
        <p:nvSpPr>
          <p:cNvPr id="3" name="Content Placeholder 2"/>
          <p:cNvSpPr>
            <a:spLocks noGrp="1"/>
          </p:cNvSpPr>
          <p:nvPr>
            <p:ph idx="1"/>
          </p:nvPr>
        </p:nvSpPr>
        <p:spPr/>
        <p:txBody>
          <a:bodyPr/>
          <a:lstStyle/>
          <a:p>
            <a:r>
              <a:rPr lang="ar-SA" dirty="0" smtClean="0"/>
              <a:t> يجب أن يكون معلوما لدينا أن التعامل مع الكميات القياسية يختلف عنه في الكميات المتجهة فمثلاً لإيجاد المحصلة للكميات القياسية يتم التعامل جبرياً فمثلاً شخص يمتلك 15 قطعة نقدية واكتسب 5 قطع اخرى ثم خسر 3 قطع منها فتكون محصلة ما معه 17 قطعة، أما في الكميات المتجهة يكون التعامل اتجاهياً فمثلا إذا كان هناك جسم اثرت عليه ثلاثة قوى فالمحصلة تعتمد على اتجاه كل قوة وقد نحتاج إلى عمل تحليل للمتجهات لإيجاد المركبات الرئيسية والمركبات الأفقية ثم نحسب المحصلة ونحدد اتجاهها، لذا فإن التعامل مع الكميات المتجهة في الأغلب يكون أصعب قليلاً منها في التعامل مع الكميات القياسية.</a:t>
            </a:r>
            <a:endParaRPr lang="en-US" dirty="0" smtClean="0"/>
          </a:p>
          <a:p>
            <a:r>
              <a:rPr lang="ar-SA" dirty="0" smtClean="0"/>
              <a:t>لذلك سوف نقوم بشرح مبسط لعلم المتجهات وتوضيح مفاهيمه واساسياته.</a:t>
            </a:r>
            <a:endParaRPr lang="en-US" dirty="0" smtClean="0"/>
          </a:p>
          <a:p>
            <a:endParaRPr lang="en-US" dirty="0"/>
          </a:p>
        </p:txBody>
      </p:sp>
    </p:spTree>
  </p:cSld>
  <p:clrMapOvr>
    <a:masterClrMapping/>
  </p:clrMapOvr>
  <p:transition>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تمثيل المتجه  </a:t>
            </a:r>
            <a:endParaRPr lang="en-US" dirty="0"/>
          </a:p>
        </p:txBody>
      </p:sp>
      <p:sp>
        <p:nvSpPr>
          <p:cNvPr id="3" name="Content Placeholder 2"/>
          <p:cNvSpPr>
            <a:spLocks noGrp="1"/>
          </p:cNvSpPr>
          <p:nvPr>
            <p:ph idx="1"/>
          </p:nvPr>
        </p:nvSpPr>
        <p:spPr/>
        <p:txBody>
          <a:bodyPr/>
          <a:lstStyle/>
          <a:p>
            <a:r>
              <a:rPr lang="ar-SA" b="1" dirty="0" smtClean="0"/>
              <a:t>من أساسيات دراسة علم وصف الحركة الكينماتيكا </a:t>
            </a:r>
            <a:r>
              <a:rPr lang="en-GB" b="1" i="1" dirty="0" smtClean="0"/>
              <a:t>Kinematics</a:t>
            </a:r>
            <a:r>
              <a:rPr lang="ar-SA" b="1" dirty="0" smtClean="0"/>
              <a:t> للأجسام المادية هو دراسة كل من الإزاحة</a:t>
            </a:r>
            <a:r>
              <a:rPr lang="en-GB" b="1" i="1" dirty="0" smtClean="0"/>
              <a:t>Displacement</a:t>
            </a:r>
            <a:r>
              <a:rPr lang="en-GB" b="1" dirty="0" smtClean="0"/>
              <a:t>  </a:t>
            </a:r>
            <a:r>
              <a:rPr lang="ar-SA" b="1" dirty="0" smtClean="0"/>
              <a:t> والسرعة </a:t>
            </a:r>
            <a:r>
              <a:rPr lang="en-GB" b="1" i="1" dirty="0" smtClean="0"/>
              <a:t>Velocity</a:t>
            </a:r>
            <a:r>
              <a:rPr lang="ar-SA" b="1" dirty="0" smtClean="0"/>
              <a:t> والعجلة </a:t>
            </a:r>
            <a:r>
              <a:rPr lang="en-GB" b="1" i="1" dirty="0" smtClean="0"/>
              <a:t>Acceleration</a:t>
            </a:r>
            <a:r>
              <a:rPr lang="ar-SA" b="1" dirty="0" smtClean="0"/>
              <a:t>.  ونحتاج هنا إلى اعتماد محاور إسناد لتحديد موضع الجسم المتحرك عند أزمنة مختلفة ومن المناسب اعتماد محاور الإسناد الكارتيزية أو ما سميت بـ </a:t>
            </a:r>
            <a:r>
              <a:rPr lang="en-GB" b="1" i="1" dirty="0" smtClean="0"/>
              <a:t>rectangular</a:t>
            </a:r>
            <a:r>
              <a:rPr lang="en-GB" b="1" dirty="0" smtClean="0"/>
              <a:t> </a:t>
            </a:r>
            <a:r>
              <a:rPr lang="en-GB" b="1" i="1" dirty="0" smtClean="0"/>
              <a:t>coordinate (</a:t>
            </a:r>
            <a:r>
              <a:rPr lang="en-GB" b="1" i="1" dirty="0" err="1" smtClean="0"/>
              <a:t>x,y,z</a:t>
            </a:r>
            <a:r>
              <a:rPr lang="en-GB" b="1" i="1" dirty="0" smtClean="0"/>
              <a:t>)</a:t>
            </a:r>
            <a:r>
              <a:rPr lang="ar-SA" b="1" dirty="0" smtClean="0"/>
              <a:t>، فمثلاً نحتاج إلى تحديد موقع جسم ما إلى إسناده إلى مرجعية محددة فمثلاً يمكن اعتبار متجه الموضع </a:t>
            </a:r>
            <a:r>
              <a:rPr lang="en-US" b="1" i="1" dirty="0" smtClean="0"/>
              <a:t>Position vector</a:t>
            </a:r>
            <a:r>
              <a:rPr lang="ar-SA" b="1" dirty="0" smtClean="0"/>
              <a:t> هو المتجه الواصل من مركز إسناد معين إلى مكان الجسم الذي يراد تحديده.  كما في الشكل </a:t>
            </a:r>
            <a:r>
              <a:rPr lang="en-GB" b="1" dirty="0" smtClean="0"/>
              <a:t>2.1</a:t>
            </a:r>
            <a:r>
              <a:rPr lang="ar-SA" b="1" dirty="0" smtClean="0"/>
              <a:t> حيث تم اعتبار مركز الإسناد في بعدين فقط هو مركز المحاور </a:t>
            </a:r>
            <a:r>
              <a:rPr lang="en-US" b="1" i="1" dirty="0" smtClean="0"/>
              <a:t>x</a:t>
            </a:r>
            <a:r>
              <a:rPr lang="en-US" b="1" dirty="0" smtClean="0"/>
              <a:t>, </a:t>
            </a:r>
            <a:r>
              <a:rPr lang="en-US" b="1" i="1" dirty="0" smtClean="0"/>
              <a:t>y</a:t>
            </a:r>
            <a:r>
              <a:rPr lang="en-US" b="1" dirty="0" smtClean="0"/>
              <a:t> </a:t>
            </a:r>
            <a:endParaRPr lang="en-US" dirty="0" smtClean="0"/>
          </a:p>
          <a:p>
            <a:endParaRPr lang="en-US" dirty="0"/>
          </a:p>
        </p:txBody>
      </p:sp>
    </p:spTree>
  </p:cSld>
  <p:clrMapOvr>
    <a:masterClrMapping/>
  </p:clrMapOvr>
  <p:transition>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81706"/>
          </a:xfrm>
        </p:spPr>
        <p:txBody>
          <a:bodyPr>
            <a:normAutofit fontScale="90000"/>
          </a:bodyPr>
          <a:lstStyle/>
          <a:p>
            <a:endParaRPr lang="en-US"/>
          </a:p>
        </p:txBody>
      </p:sp>
      <p:sp>
        <p:nvSpPr>
          <p:cNvPr id="3" name="Content Placeholder 2"/>
          <p:cNvSpPr>
            <a:spLocks noGrp="1"/>
          </p:cNvSpPr>
          <p:nvPr>
            <p:ph idx="1"/>
          </p:nvPr>
        </p:nvSpPr>
        <p:spPr/>
        <p:txBody>
          <a:bodyPr>
            <a:normAutofit fontScale="77500" lnSpcReduction="20000"/>
          </a:bodyPr>
          <a:lstStyle/>
          <a:p>
            <a:pPr algn="l"/>
            <a:r>
              <a:rPr lang="ar-SA" b="1" dirty="0" smtClean="0"/>
              <a:t>في الشكل </a:t>
            </a:r>
            <a:r>
              <a:rPr lang="en-GB" b="1" dirty="0" smtClean="0"/>
              <a:t>2.1</a:t>
            </a:r>
            <a:r>
              <a:rPr lang="ar-SA" b="1" dirty="0" smtClean="0"/>
              <a:t> متجه الموضع </a:t>
            </a:r>
            <a:r>
              <a:rPr lang="en-GB" b="1" i="1" dirty="0" smtClean="0"/>
              <a:t>r</a:t>
            </a:r>
            <a:r>
              <a:rPr lang="en-US" b="1" i="1" baseline="-25000" dirty="0" smtClean="0"/>
              <a:t>1</a:t>
            </a:r>
            <a:r>
              <a:rPr lang="ar-SA" b="1" dirty="0" smtClean="0"/>
              <a:t> يحدد موضع الجسم عند بداية الحركة ومتجه الموضع </a:t>
            </a:r>
            <a:r>
              <a:rPr lang="en-GB" b="1" i="1" dirty="0" smtClean="0"/>
              <a:t>r</a:t>
            </a:r>
            <a:r>
              <a:rPr lang="en-GB" b="1" baseline="-25000" dirty="0" smtClean="0"/>
              <a:t>2</a:t>
            </a:r>
            <a:r>
              <a:rPr lang="ar-SA" b="1" dirty="0" smtClean="0"/>
              <a:t> يحدد موقع الجسم النهائي بعد زمن وقدره  </a:t>
            </a:r>
            <a:r>
              <a:rPr lang="en-US" b="1" dirty="0" err="1" smtClean="0"/>
              <a:t>Dt</a:t>
            </a:r>
            <a:r>
              <a:rPr lang="en-US" b="1" dirty="0" smtClean="0"/>
              <a:t>=t</a:t>
            </a:r>
            <a:r>
              <a:rPr lang="ar-SA" b="1" baseline="-25000" dirty="0" smtClean="0"/>
              <a:t>2</a:t>
            </a:r>
            <a:r>
              <a:rPr lang="ar-SA" b="1" dirty="0" smtClean="0"/>
              <a:t>-</a:t>
            </a:r>
            <a:r>
              <a:rPr lang="en-US" b="1" dirty="0" smtClean="0"/>
              <a:t>t</a:t>
            </a:r>
            <a:r>
              <a:rPr lang="ar-SA" b="1" baseline="-25000" dirty="0" smtClean="0"/>
              <a:t>1</a:t>
            </a:r>
            <a:r>
              <a:rPr lang="ar-SA" b="1" dirty="0" smtClean="0"/>
              <a:t> وهنا فإن الإزاحة للجسم تعطى بالمعادلة </a:t>
            </a:r>
            <a:r>
              <a:rPr lang="en-GB" b="1" dirty="0" smtClean="0"/>
              <a:t>(2.3)</a:t>
            </a:r>
            <a:endParaRPr lang="en-US" dirty="0" smtClean="0"/>
          </a:p>
          <a:p>
            <a:pPr algn="l" rtl="0"/>
            <a:r>
              <a:rPr lang="en-US" b="1" dirty="0" smtClean="0"/>
              <a:t> </a:t>
            </a:r>
            <a:endParaRPr lang="en-US" dirty="0" smtClean="0"/>
          </a:p>
          <a:p>
            <a:pPr algn="l" rtl="0"/>
            <a:r>
              <a:rPr lang="en-US" b="1" dirty="0" smtClean="0"/>
              <a:t>r</a:t>
            </a:r>
            <a:r>
              <a:rPr lang="en-US" b="1" baseline="-25000" dirty="0" smtClean="0"/>
              <a:t>1</a:t>
            </a:r>
            <a:r>
              <a:rPr lang="en-US" b="1" dirty="0" smtClean="0"/>
              <a:t> = </a:t>
            </a:r>
            <a:r>
              <a:rPr lang="en-US" b="1" i="1" dirty="0" smtClean="0"/>
              <a:t>x</a:t>
            </a:r>
            <a:r>
              <a:rPr lang="en-US" b="1" baseline="-25000" dirty="0" smtClean="0"/>
              <a:t>1</a:t>
            </a:r>
            <a:r>
              <a:rPr lang="en-US" b="1" i="1" dirty="0" smtClean="0"/>
              <a:t>i</a:t>
            </a:r>
            <a:r>
              <a:rPr lang="en-US" b="1" dirty="0" smtClean="0"/>
              <a:t> + </a:t>
            </a:r>
            <a:r>
              <a:rPr lang="en-US" b="1" i="1" dirty="0" smtClean="0"/>
              <a:t>y</a:t>
            </a:r>
            <a:r>
              <a:rPr lang="en-US" b="1" baseline="-25000" dirty="0" smtClean="0"/>
              <a:t>2</a:t>
            </a:r>
            <a:r>
              <a:rPr lang="en-US" b="1" i="1" dirty="0" smtClean="0"/>
              <a:t>j</a:t>
            </a:r>
            <a:r>
              <a:rPr lang="en-US" b="1" dirty="0" smtClean="0"/>
              <a:t>                                  </a:t>
            </a:r>
            <a:endParaRPr lang="en-US" dirty="0" smtClean="0"/>
          </a:p>
          <a:p>
            <a:pPr algn="l" rtl="0"/>
            <a:r>
              <a:rPr lang="en-US" b="1" dirty="0" smtClean="0"/>
              <a:t>r</a:t>
            </a:r>
            <a:r>
              <a:rPr lang="en-US" b="1" baseline="-25000" dirty="0" smtClean="0"/>
              <a:t>2</a:t>
            </a:r>
            <a:r>
              <a:rPr lang="en-US" b="1" dirty="0" smtClean="0"/>
              <a:t> = </a:t>
            </a:r>
            <a:r>
              <a:rPr lang="en-US" b="1" i="1" dirty="0" smtClean="0"/>
              <a:t>x</a:t>
            </a:r>
            <a:r>
              <a:rPr lang="en-US" b="1" baseline="-25000" dirty="0" smtClean="0"/>
              <a:t>2</a:t>
            </a:r>
            <a:r>
              <a:rPr lang="en-US" b="1" i="1" dirty="0" smtClean="0"/>
              <a:t>i </a:t>
            </a:r>
            <a:r>
              <a:rPr lang="en-US" b="1" dirty="0" smtClean="0"/>
              <a:t>+ </a:t>
            </a:r>
            <a:r>
              <a:rPr lang="en-US" b="1" i="1" dirty="0" smtClean="0"/>
              <a:t>y</a:t>
            </a:r>
            <a:r>
              <a:rPr lang="en-US" b="1" baseline="-25000" dirty="0" smtClean="0"/>
              <a:t>2</a:t>
            </a:r>
            <a:r>
              <a:rPr lang="en-US" b="1" i="1" dirty="0" smtClean="0"/>
              <a:t>j</a:t>
            </a:r>
            <a:r>
              <a:rPr lang="en-US" b="1" dirty="0" smtClean="0"/>
              <a:t>                           </a:t>
            </a:r>
            <a:endParaRPr lang="en-US" dirty="0" smtClean="0"/>
          </a:p>
          <a:p>
            <a:pPr algn="l" rtl="0"/>
            <a:r>
              <a:rPr lang="en-US" b="1" dirty="0" smtClean="0"/>
              <a:t>Dr = r</a:t>
            </a:r>
            <a:r>
              <a:rPr lang="en-US" b="1" baseline="-25000" dirty="0" smtClean="0"/>
              <a:t>2</a:t>
            </a:r>
            <a:r>
              <a:rPr lang="en-US" b="1" dirty="0" smtClean="0"/>
              <a:t> - r</a:t>
            </a:r>
            <a:r>
              <a:rPr lang="en-US" b="1" baseline="-25000" dirty="0" smtClean="0"/>
              <a:t>1</a:t>
            </a:r>
            <a:r>
              <a:rPr lang="en-US" b="1" dirty="0" smtClean="0"/>
              <a:t>                            </a:t>
            </a:r>
            <a:endParaRPr lang="en-US" dirty="0" smtClean="0"/>
          </a:p>
          <a:p>
            <a:pPr algn="l" rtl="0"/>
            <a:r>
              <a:rPr lang="en-US" b="1" dirty="0" smtClean="0"/>
              <a:t> </a:t>
            </a:r>
            <a:endParaRPr lang="en-US" dirty="0" smtClean="0"/>
          </a:p>
          <a:p>
            <a:pPr algn="l" rtl="0"/>
            <a:r>
              <a:rPr lang="en-US" b="1" dirty="0" smtClean="0"/>
              <a:t> Dr  is called the displacement vector which represent the change in the position vector.</a:t>
            </a:r>
            <a:endParaRPr lang="en-US" dirty="0" smtClean="0"/>
          </a:p>
          <a:p>
            <a:pPr algn="l" rtl="0"/>
            <a:r>
              <a:rPr lang="en-US" b="1" dirty="0" smtClean="0"/>
              <a:t> </a:t>
            </a:r>
            <a:endParaRPr lang="en-US" dirty="0" smtClean="0"/>
          </a:p>
          <a:p>
            <a:pPr algn="l" rtl="0"/>
            <a:r>
              <a:rPr lang="en-US" b="1" dirty="0" smtClean="0"/>
              <a:t> </a:t>
            </a:r>
            <a:endParaRPr lang="en-US" dirty="0" smtClean="0"/>
          </a:p>
          <a:p>
            <a:pPr algn="l"/>
            <a:r>
              <a:rPr lang="ar-SA" b="1" dirty="0" smtClean="0"/>
              <a:t>لاحظ أن الإزاحة </a:t>
            </a:r>
            <a:r>
              <a:rPr lang="en-US" b="1" dirty="0" smtClean="0"/>
              <a:t>displacement Dr  </a:t>
            </a:r>
            <a:r>
              <a:rPr lang="ar-SA" b="1" dirty="0" smtClean="0"/>
              <a:t>تعتمد على المسافة بين نقطتي البداية والنهاية فقط ولا تعتمد على المسار الذي يسلكه الجسم</a:t>
            </a:r>
            <a:endParaRPr lang="en-US" dirty="0"/>
          </a:p>
        </p:txBody>
      </p:sp>
    </p:spTree>
  </p:cSld>
  <p:clrMapOvr>
    <a:masterClrMapping/>
  </p:clrMapOvr>
  <p:transition>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186766" cy="224582"/>
          </a:xfrm>
        </p:spPr>
        <p:txBody>
          <a:bodyPr>
            <a:normAutofit fontScale="90000"/>
          </a:bodyPr>
          <a:lstStyle/>
          <a:p>
            <a:endParaRPr lang="en-US"/>
          </a:p>
        </p:txBody>
      </p:sp>
      <p:sp>
        <p:nvSpPr>
          <p:cNvPr id="3" name="Content Placeholder 2"/>
          <p:cNvSpPr>
            <a:spLocks noGrp="1"/>
          </p:cNvSpPr>
          <p:nvPr>
            <p:ph idx="1"/>
          </p:nvPr>
        </p:nvSpPr>
        <p:spPr/>
        <p:txBody>
          <a:bodyPr>
            <a:normAutofit lnSpcReduction="10000"/>
          </a:bodyPr>
          <a:lstStyle/>
          <a:p>
            <a:pPr algn="l" rtl="0"/>
            <a:r>
              <a:rPr lang="en-US" b="1" dirty="0" smtClean="0"/>
              <a:t>Example</a:t>
            </a:r>
            <a:endParaRPr lang="en-US" dirty="0" smtClean="0"/>
          </a:p>
          <a:p>
            <a:pPr algn="l" rtl="0"/>
            <a:r>
              <a:rPr lang="en-US" b="1" dirty="0" smtClean="0"/>
              <a:t>Write the position vector for a particle in the rectangular coordinate (</a:t>
            </a:r>
            <a:r>
              <a:rPr lang="en-US" b="1" i="1" dirty="0" smtClean="0"/>
              <a:t>x</a:t>
            </a:r>
            <a:r>
              <a:rPr lang="en-US" b="1" dirty="0" smtClean="0"/>
              <a:t>, </a:t>
            </a:r>
            <a:r>
              <a:rPr lang="en-US" b="1" i="1" dirty="0" smtClean="0"/>
              <a:t>y</a:t>
            </a:r>
            <a:r>
              <a:rPr lang="en-US" b="1" dirty="0" smtClean="0"/>
              <a:t>, </a:t>
            </a:r>
            <a:r>
              <a:rPr lang="en-US" b="1" i="1" dirty="0" smtClean="0"/>
              <a:t>z</a:t>
            </a:r>
            <a:r>
              <a:rPr lang="en-US" b="1" dirty="0" smtClean="0"/>
              <a:t>) for the points (5, -6, 0), (5, -4), and (-1, 3, 6).</a:t>
            </a:r>
            <a:endParaRPr lang="en-US" dirty="0" smtClean="0"/>
          </a:p>
          <a:p>
            <a:pPr algn="l" rtl="0"/>
            <a:r>
              <a:rPr lang="en-US" b="1" dirty="0" smtClean="0"/>
              <a:t>Solution</a:t>
            </a:r>
            <a:endParaRPr lang="en-US" dirty="0" smtClean="0"/>
          </a:p>
          <a:p>
            <a:pPr algn="l" rtl="0"/>
            <a:r>
              <a:rPr lang="en-US" b="1" dirty="0" smtClean="0"/>
              <a:t>For the point (5, -6, 0) the position vector is r = 5i - 6j </a:t>
            </a:r>
            <a:endParaRPr lang="en-US" dirty="0" smtClean="0"/>
          </a:p>
          <a:p>
            <a:pPr algn="l" rtl="0"/>
            <a:r>
              <a:rPr lang="en-US" b="1" dirty="0" smtClean="0"/>
              <a:t>For the point (5, -4) the position vector is r = 5i -4j</a:t>
            </a:r>
            <a:endParaRPr lang="en-US" dirty="0" smtClean="0"/>
          </a:p>
          <a:p>
            <a:pPr algn="l" rtl="0"/>
            <a:r>
              <a:rPr lang="en-US" b="1" dirty="0" smtClean="0"/>
              <a:t>For the point (-1, 3, 6) the position vector is r = -</a:t>
            </a:r>
            <a:r>
              <a:rPr lang="en-US" b="1" dirty="0" err="1" smtClean="0"/>
              <a:t>i</a:t>
            </a:r>
            <a:r>
              <a:rPr lang="en-US" b="1" dirty="0" smtClean="0"/>
              <a:t> + 3j +6k</a:t>
            </a:r>
            <a:endParaRPr lang="en-US" dirty="0" smtClean="0"/>
          </a:p>
          <a:p>
            <a:endParaRPr lang="en-US" dirty="0"/>
          </a:p>
        </p:txBody>
      </p:sp>
    </p:spTree>
  </p:cSld>
  <p:clrMapOvr>
    <a:masterClrMapping/>
  </p:clrMapOvr>
  <p:transition>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29642" cy="1010400"/>
          </a:xfrm>
        </p:spPr>
        <p:txBody>
          <a:bodyPr>
            <a:normAutofit/>
          </a:bodyPr>
          <a:lstStyle/>
          <a:p>
            <a:r>
              <a:rPr lang="ar-IQ" dirty="0" smtClean="0"/>
              <a:t>السرعة والانطلاق </a:t>
            </a:r>
            <a:endParaRPr lang="en-US" dirty="0"/>
          </a:p>
        </p:txBody>
      </p:sp>
      <p:sp>
        <p:nvSpPr>
          <p:cNvPr id="3" name="Content Placeholder 2"/>
          <p:cNvSpPr>
            <a:spLocks noGrp="1"/>
          </p:cNvSpPr>
          <p:nvPr>
            <p:ph idx="1"/>
          </p:nvPr>
        </p:nvSpPr>
        <p:spPr/>
        <p:txBody>
          <a:bodyPr>
            <a:normAutofit fontScale="77500" lnSpcReduction="20000"/>
          </a:bodyPr>
          <a:lstStyle/>
          <a:p>
            <a:r>
              <a:rPr lang="ar-SA" b="1" dirty="0" smtClean="0"/>
              <a:t>عند انتقال الجسم من موضع البداية عند الزمن </a:t>
            </a:r>
            <a:r>
              <a:rPr lang="en-GB" b="1" i="1" dirty="0" smtClean="0"/>
              <a:t>t</a:t>
            </a:r>
            <a:r>
              <a:rPr lang="en-GB" b="1" baseline="-25000" dirty="0" smtClean="0"/>
              <a:t>1</a:t>
            </a:r>
            <a:r>
              <a:rPr lang="ar-SA" b="1" dirty="0" smtClean="0"/>
              <a:t> إلى موضع النهاية </a:t>
            </a:r>
            <a:r>
              <a:rPr lang="en-GB" b="1" i="1" dirty="0" smtClean="0"/>
              <a:t>t</a:t>
            </a:r>
            <a:r>
              <a:rPr lang="en-GB" b="1" baseline="-25000" dirty="0" smtClean="0"/>
              <a:t>2</a:t>
            </a:r>
            <a:r>
              <a:rPr lang="ar-SA" b="1" dirty="0" smtClean="0"/>
              <a:t> فإن حاصل قسمة  الإزاحة على فرق الزمن </a:t>
            </a:r>
            <a:r>
              <a:rPr lang="en-US" b="1" i="1" dirty="0" err="1" smtClean="0"/>
              <a:t>Dt</a:t>
            </a:r>
            <a:r>
              <a:rPr lang="ar-SA" b="1" dirty="0" smtClean="0"/>
              <a:t> =</a:t>
            </a:r>
            <a:r>
              <a:rPr lang="en-GB" b="1" i="1" dirty="0" smtClean="0"/>
              <a:t>t</a:t>
            </a:r>
            <a:r>
              <a:rPr lang="en-GB" b="1" baseline="-25000" dirty="0" smtClean="0"/>
              <a:t>2</a:t>
            </a:r>
            <a:r>
              <a:rPr lang="en-GB" b="1" dirty="0" smtClean="0"/>
              <a:t>-</a:t>
            </a:r>
            <a:r>
              <a:rPr lang="en-GB" b="1" i="1" dirty="0" smtClean="0"/>
              <a:t>t</a:t>
            </a:r>
            <a:r>
              <a:rPr lang="en-US" b="1" baseline="-25000" dirty="0" smtClean="0"/>
              <a:t>1</a:t>
            </a:r>
            <a:r>
              <a:rPr lang="ar-SA" b="1" dirty="0" smtClean="0"/>
              <a:t> يعرف بالسرعة </a:t>
            </a:r>
            <a:r>
              <a:rPr lang="en-GB" b="1" i="1" dirty="0" smtClean="0"/>
              <a:t>Velocity</a:t>
            </a:r>
            <a:r>
              <a:rPr lang="ar-SA" b="1" dirty="0" smtClean="0"/>
              <a:t> وحيث أن الجسم يقطع المسافة بسرعات مختلفة فإن السرعة المحسوبة تسمى بمتوسط السرعة </a:t>
            </a:r>
            <a:r>
              <a:rPr lang="en-GB" b="1" i="1" dirty="0" smtClean="0"/>
              <a:t>Average</a:t>
            </a:r>
            <a:r>
              <a:rPr lang="en-GB" b="1" dirty="0" smtClean="0"/>
              <a:t> </a:t>
            </a:r>
            <a:r>
              <a:rPr lang="en-GB" b="1" i="1" dirty="0" smtClean="0"/>
              <a:t>velocity</a:t>
            </a:r>
            <a:r>
              <a:rPr lang="ar-SA" b="1" dirty="0" smtClean="0"/>
              <a:t>.  ويمكن تعريف السرعة عند أية لحظة بالسرعة اللحظية </a:t>
            </a:r>
            <a:r>
              <a:rPr lang="en-GB" b="1" i="1" dirty="0" smtClean="0"/>
              <a:t>Instantaneous</a:t>
            </a:r>
            <a:r>
              <a:rPr lang="en-GB" b="1" dirty="0" smtClean="0"/>
              <a:t> </a:t>
            </a:r>
            <a:r>
              <a:rPr lang="en-GB" b="1" i="1" dirty="0" smtClean="0"/>
              <a:t>velocity</a:t>
            </a:r>
            <a:r>
              <a:rPr lang="ar-SA" b="1" dirty="0" smtClean="0"/>
              <a:t>.</a:t>
            </a:r>
            <a:endParaRPr lang="en-US" dirty="0" smtClean="0"/>
          </a:p>
          <a:p>
            <a:pPr algn="l" rtl="0"/>
            <a:r>
              <a:rPr lang="en-US" b="1" dirty="0" smtClean="0"/>
              <a:t> </a:t>
            </a:r>
            <a:endParaRPr lang="en-US" dirty="0" smtClean="0"/>
          </a:p>
          <a:p>
            <a:pPr algn="l" rtl="0"/>
            <a:r>
              <a:rPr lang="en-US" b="1" dirty="0" smtClean="0"/>
              <a:t>The </a:t>
            </a:r>
            <a:r>
              <a:rPr lang="en-US" b="1" i="1" dirty="0" smtClean="0"/>
              <a:t>average velocity</a:t>
            </a:r>
            <a:r>
              <a:rPr lang="en-US" b="1" dirty="0" smtClean="0"/>
              <a:t> of a particle is defined as the ratio of the displacement to the time interval.</a:t>
            </a:r>
            <a:endParaRPr lang="en-US" dirty="0" smtClean="0"/>
          </a:p>
          <a:p>
            <a:pPr algn="l" rtl="0"/>
            <a:r>
              <a:rPr lang="en-US" b="1" dirty="0" smtClean="0"/>
              <a:t>                               </a:t>
            </a:r>
            <a:endParaRPr lang="en-US" dirty="0" smtClean="0"/>
          </a:p>
          <a:p>
            <a:pPr algn="l" rtl="0"/>
            <a:r>
              <a:rPr lang="en-US" b="1" dirty="0" smtClean="0"/>
              <a:t> </a:t>
            </a:r>
            <a:endParaRPr lang="en-US" dirty="0" smtClean="0"/>
          </a:p>
          <a:p>
            <a:pPr algn="l" rtl="0"/>
            <a:r>
              <a:rPr lang="en-US" b="1" dirty="0" smtClean="0"/>
              <a:t>The </a:t>
            </a:r>
            <a:r>
              <a:rPr lang="en-US" b="1" i="1" dirty="0" smtClean="0"/>
              <a:t>instantaneous velocity</a:t>
            </a:r>
            <a:r>
              <a:rPr lang="en-US" b="1" dirty="0" smtClean="0"/>
              <a:t> of a particle is defined as the limit of the average velocity as the time interval approaches zero.</a:t>
            </a:r>
            <a:endParaRPr lang="en-US" dirty="0" smtClean="0"/>
          </a:p>
          <a:p>
            <a:pPr algn="l" rtl="0"/>
            <a:r>
              <a:rPr lang="en-US" b="1" dirty="0" smtClean="0"/>
              <a:t>                     </a:t>
            </a:r>
            <a:endParaRPr lang="en-US" dirty="0" smtClean="0"/>
          </a:p>
          <a:p>
            <a:pPr algn="l" rtl="0"/>
            <a:r>
              <a:rPr lang="en-US" b="1" dirty="0" smtClean="0"/>
              <a:t>The unit of the velocity is (m/s)</a:t>
            </a:r>
            <a:endParaRPr lang="en-US" dirty="0" smtClean="0"/>
          </a:p>
          <a:p>
            <a:pPr algn="l"/>
            <a:endParaRPr lang="en-US" dirty="0"/>
          </a:p>
        </p:txBody>
      </p:sp>
    </p:spTree>
  </p:cSld>
  <p:clrMapOvr>
    <a:masterClrMapping/>
  </p:clrMapOvr>
  <p:transition>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التعجيل والتعجيل الاني</a:t>
            </a:r>
            <a:endParaRPr lang="en-US" dirty="0"/>
          </a:p>
        </p:txBody>
      </p:sp>
      <p:sp>
        <p:nvSpPr>
          <p:cNvPr id="3" name="Content Placeholder 2"/>
          <p:cNvSpPr>
            <a:spLocks noGrp="1"/>
          </p:cNvSpPr>
          <p:nvPr>
            <p:ph idx="1"/>
          </p:nvPr>
        </p:nvSpPr>
        <p:spPr/>
        <p:txBody>
          <a:bodyPr>
            <a:normAutofit fontScale="77500" lnSpcReduction="20000"/>
          </a:bodyPr>
          <a:lstStyle/>
          <a:p>
            <a:r>
              <a:rPr lang="ar-SA" b="1" dirty="0" smtClean="0"/>
              <a:t>عند انتقال الجسم من موضع البداية عند الزمن </a:t>
            </a:r>
            <a:r>
              <a:rPr lang="en-GB" b="1" i="1" dirty="0" smtClean="0"/>
              <a:t>t</a:t>
            </a:r>
            <a:r>
              <a:rPr lang="en-GB" b="1" baseline="-25000" dirty="0" smtClean="0"/>
              <a:t>1</a:t>
            </a:r>
            <a:r>
              <a:rPr lang="ar-SA" b="1" dirty="0" smtClean="0"/>
              <a:t> إلى موضع النهاية </a:t>
            </a:r>
            <a:r>
              <a:rPr lang="en-GB" b="1" i="1" dirty="0" smtClean="0"/>
              <a:t>t</a:t>
            </a:r>
            <a:r>
              <a:rPr lang="en-GB" b="1" baseline="-25000" dirty="0" smtClean="0"/>
              <a:t>2</a:t>
            </a:r>
            <a:r>
              <a:rPr lang="en-GB" b="1" dirty="0" smtClean="0"/>
              <a:t> </a:t>
            </a:r>
            <a:r>
              <a:rPr lang="ar-SA" b="1" dirty="0" smtClean="0"/>
              <a:t>بسرعة ابتدائية </a:t>
            </a:r>
            <a:r>
              <a:rPr lang="en-GB" b="1" i="1" dirty="0" smtClean="0"/>
              <a:t>v</a:t>
            </a:r>
            <a:r>
              <a:rPr lang="en-GB" b="1" baseline="-25000" dirty="0" smtClean="0"/>
              <a:t>1</a:t>
            </a:r>
            <a:r>
              <a:rPr lang="ar-SA" b="1" dirty="0" smtClean="0"/>
              <a:t> وعند النهاية كانت السرعة </a:t>
            </a:r>
            <a:r>
              <a:rPr lang="en-GB" b="1" i="1" dirty="0" smtClean="0"/>
              <a:t>v</a:t>
            </a:r>
            <a:r>
              <a:rPr lang="en-GB" b="1" baseline="-25000" dirty="0" smtClean="0"/>
              <a:t>2</a:t>
            </a:r>
            <a:r>
              <a:rPr lang="ar-SA" b="1" dirty="0" smtClean="0"/>
              <a:t> فإن معدل تغير السرعة بالنسبة إلى الزمن يعرف باسم التسارع </a:t>
            </a:r>
            <a:r>
              <a:rPr lang="en-GB" b="1" i="1" dirty="0" smtClean="0"/>
              <a:t>Acceleration</a:t>
            </a:r>
            <a:r>
              <a:rPr lang="ar-SA" b="1" dirty="0" smtClean="0"/>
              <a:t> أو متوسط التسارع </a:t>
            </a:r>
            <a:r>
              <a:rPr lang="en-GB" b="1" i="1" dirty="0" smtClean="0"/>
              <a:t>Average Acceleration</a:t>
            </a:r>
            <a:r>
              <a:rPr lang="ar-SA" b="1" dirty="0" smtClean="0"/>
              <a:t>،  ويكون التسارع اللحظي عند انتقال الجسم من موضع البداية عند الزمن </a:t>
            </a:r>
            <a:r>
              <a:rPr lang="en-GB" b="1" i="1" dirty="0" smtClean="0"/>
              <a:t>t</a:t>
            </a:r>
            <a:r>
              <a:rPr lang="en-GB" b="1" baseline="-25000" dirty="0" smtClean="0"/>
              <a:t>1</a:t>
            </a:r>
            <a:r>
              <a:rPr lang="ar-SA" b="1" dirty="0" smtClean="0"/>
              <a:t> إلى موضع النهاية </a:t>
            </a:r>
            <a:r>
              <a:rPr lang="en-GB" b="1" i="1" dirty="0" smtClean="0"/>
              <a:t>t</a:t>
            </a:r>
            <a:r>
              <a:rPr lang="en-GB" b="1" baseline="-25000" dirty="0" smtClean="0"/>
              <a:t>2</a:t>
            </a:r>
            <a:r>
              <a:rPr lang="en-GB" b="1" dirty="0" smtClean="0"/>
              <a:t> </a:t>
            </a:r>
            <a:r>
              <a:rPr lang="ar-SA" b="1" dirty="0" smtClean="0"/>
              <a:t>بسرعة ابتدائية </a:t>
            </a:r>
            <a:r>
              <a:rPr lang="en-GB" b="1" i="1" dirty="0" smtClean="0"/>
              <a:t>v</a:t>
            </a:r>
            <a:r>
              <a:rPr lang="en-GB" b="1" baseline="-25000" dirty="0" smtClean="0"/>
              <a:t>1</a:t>
            </a:r>
            <a:r>
              <a:rPr lang="ar-SA" b="1" dirty="0" smtClean="0"/>
              <a:t> وعند النهاية كانت السرعة </a:t>
            </a:r>
            <a:r>
              <a:rPr lang="en-GB" b="1" i="1" dirty="0" smtClean="0"/>
              <a:t>v</a:t>
            </a:r>
            <a:r>
              <a:rPr lang="en-GB" b="1" baseline="-25000" dirty="0" smtClean="0"/>
              <a:t>2</a:t>
            </a:r>
            <a:r>
              <a:rPr lang="ar-SA" b="1" dirty="0" smtClean="0"/>
              <a:t> فإن معدل تغير السرعة بالنسبة إلى الزمن يعرف باسم التسارع </a:t>
            </a:r>
            <a:r>
              <a:rPr lang="en-GB" b="1" i="1" dirty="0" smtClean="0"/>
              <a:t>Acceleration</a:t>
            </a:r>
            <a:r>
              <a:rPr lang="ar-SA" b="1" dirty="0" smtClean="0"/>
              <a:t> أو متوسط التسارع </a:t>
            </a:r>
            <a:r>
              <a:rPr lang="en-GB" b="1" i="1" dirty="0" smtClean="0"/>
              <a:t>Average Acceleration</a:t>
            </a:r>
            <a:r>
              <a:rPr lang="ar-SA" b="1" dirty="0" smtClean="0"/>
              <a:t>،  ويكون التسارع اللحظي </a:t>
            </a:r>
            <a:r>
              <a:rPr lang="en-GB" b="1" i="1" dirty="0" smtClean="0"/>
              <a:t>Instantaneous acceleration </a:t>
            </a:r>
            <a:r>
              <a:rPr lang="ar-SA" b="1" dirty="0" smtClean="0"/>
              <a:t>هو السرعة اللحظية على الزمن.</a:t>
            </a:r>
            <a:endParaRPr lang="en-US" dirty="0" smtClean="0"/>
          </a:p>
          <a:p>
            <a:pPr algn="l"/>
            <a:r>
              <a:rPr lang="en-US" b="1" dirty="0" smtClean="0"/>
              <a:t>The </a:t>
            </a:r>
            <a:r>
              <a:rPr lang="en-US" b="1" i="1" dirty="0" smtClean="0"/>
              <a:t>average acceleration</a:t>
            </a:r>
            <a:r>
              <a:rPr lang="en-US" b="1" dirty="0" smtClean="0"/>
              <a:t> of a particle is defined as the ratio of the change in the instantaneous velocity to the time interval</a:t>
            </a:r>
            <a:r>
              <a:rPr lang="ar-SA" b="1" dirty="0" smtClean="0"/>
              <a:t>.</a:t>
            </a:r>
            <a:endParaRPr lang="en-US" dirty="0" smtClean="0"/>
          </a:p>
          <a:p>
            <a:pPr algn="l" rtl="0"/>
            <a:r>
              <a:rPr lang="en-US" b="1" dirty="0" smtClean="0"/>
              <a:t>     </a:t>
            </a:r>
            <a:endParaRPr lang="en-US" dirty="0" smtClean="0"/>
          </a:p>
          <a:p>
            <a:pPr algn="l" rtl="0"/>
            <a:r>
              <a:rPr lang="en-US" b="1" dirty="0" smtClean="0"/>
              <a:t>The </a:t>
            </a:r>
            <a:r>
              <a:rPr lang="en-US" b="1" i="1" dirty="0" smtClean="0"/>
              <a:t>instantaneous acceleration</a:t>
            </a:r>
            <a:r>
              <a:rPr lang="en-US" b="1" dirty="0" smtClean="0"/>
              <a:t> is defined as the limiting value of the ratio of the average velocity to the time interval as the time approaches zero.</a:t>
            </a:r>
            <a:endParaRPr lang="en-US" dirty="0" smtClean="0"/>
          </a:p>
          <a:p>
            <a:pPr algn="l" rtl="0"/>
            <a:r>
              <a:rPr lang="en-US" b="1" dirty="0" smtClean="0"/>
              <a:t>               </a:t>
            </a:r>
            <a:endParaRPr lang="en-US" dirty="0" smtClean="0"/>
          </a:p>
          <a:p>
            <a:pPr algn="l" rtl="0"/>
            <a:r>
              <a:rPr lang="en-US" b="1" dirty="0" smtClean="0"/>
              <a:t>The unit of the acceleration is (m/s</a:t>
            </a:r>
            <a:r>
              <a:rPr lang="ar-SA" b="1" baseline="30000" dirty="0" smtClean="0"/>
              <a:t>2</a:t>
            </a:r>
            <a:r>
              <a:rPr lang="en-US" dirty="0" smtClean="0"/>
              <a:t>)</a:t>
            </a:r>
          </a:p>
          <a:p>
            <a:endParaRPr lang="en-US" dirty="0"/>
          </a:p>
        </p:txBody>
      </p:sp>
    </p:spTree>
  </p:cSld>
  <p:clrMapOvr>
    <a:masterClrMapping/>
  </p:clrMapOvr>
  <p:transition>
    <p:comb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753</TotalTime>
  <Words>236</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تدفق</vt:lpstr>
      <vt:lpstr>                       علم الميكانيكا      </vt:lpstr>
      <vt:lpstr>الميكانيكا </vt:lpstr>
      <vt:lpstr>Slide 3</vt:lpstr>
      <vt:lpstr>تمثيل المتجه  </vt:lpstr>
      <vt:lpstr>Slide 5</vt:lpstr>
      <vt:lpstr>Slide 6</vt:lpstr>
      <vt:lpstr>السرعة والانطلاق </vt:lpstr>
      <vt:lpstr>التعجيل والتعجيل الاني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امن وسلامة العاملين في مختبرات الفيزياء النووية</dc:title>
  <dc:creator>dr Muhannad</dc:creator>
  <cp:lastModifiedBy>After Format 2014</cp:lastModifiedBy>
  <cp:revision>84</cp:revision>
  <dcterms:created xsi:type="dcterms:W3CDTF">2013-03-29T16:44:01Z</dcterms:created>
  <dcterms:modified xsi:type="dcterms:W3CDTF">2018-12-11T16:49:12Z</dcterms:modified>
</cp:coreProperties>
</file>