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20"/>
  </p:notesMasterIdLst>
  <p:sldIdLst>
    <p:sldId id="292" r:id="rId2"/>
    <p:sldId id="311" r:id="rId3"/>
    <p:sldId id="312" r:id="rId4"/>
    <p:sldId id="314" r:id="rId5"/>
    <p:sldId id="313" r:id="rId6"/>
    <p:sldId id="315" r:id="rId7"/>
    <p:sldId id="316" r:id="rId8"/>
    <p:sldId id="317" r:id="rId9"/>
    <p:sldId id="318" r:id="rId10"/>
    <p:sldId id="296" r:id="rId11"/>
    <p:sldId id="319" r:id="rId12"/>
    <p:sldId id="320" r:id="rId13"/>
    <p:sldId id="322" r:id="rId14"/>
    <p:sldId id="323" r:id="rId15"/>
    <p:sldId id="321" r:id="rId16"/>
    <p:sldId id="324" r:id="rId17"/>
    <p:sldId id="325" r:id="rId18"/>
    <p:sldId id="326"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06/04/1440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06/04/1440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الحركة في بعدين </a:t>
            </a:r>
            <a:endParaRPr lang="en-US" dirty="0"/>
          </a:p>
        </p:txBody>
      </p:sp>
      <p:sp>
        <p:nvSpPr>
          <p:cNvPr id="3" name="Subtitle 2"/>
          <p:cNvSpPr>
            <a:spLocks noGrp="1"/>
          </p:cNvSpPr>
          <p:nvPr>
            <p:ph type="subTitle" idx="1"/>
          </p:nvPr>
        </p:nvSpPr>
        <p:spPr/>
        <p:txBody>
          <a:bodyPr/>
          <a:lstStyle/>
          <a:p>
            <a:r>
              <a:rPr lang="ar-IQ" dirty="0" smtClean="0"/>
              <a:t>                             المحاضرة الخامسة</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الإحداثيات القطبية </a:t>
            </a:r>
            <a:endParaRPr lang="en-US" dirty="0"/>
          </a:p>
        </p:txBody>
      </p:sp>
      <p:sp>
        <p:nvSpPr>
          <p:cNvPr id="3" name="Content Placeholder 2"/>
          <p:cNvSpPr>
            <a:spLocks noGrp="1"/>
          </p:cNvSpPr>
          <p:nvPr>
            <p:ph idx="1"/>
          </p:nvPr>
        </p:nvSpPr>
        <p:spPr/>
        <p:txBody>
          <a:bodyPr/>
          <a:lstStyle/>
          <a:p>
            <a:r>
              <a:rPr lang="ar-SA" dirty="0" smtClean="0"/>
              <a:t>في بعض الأحيان يكون من الأنسب استخدام نظام محاور آخر مثل نظام المحاور القطبية والذي يحدد بالمسافة </a:t>
            </a:r>
            <a:r>
              <a:rPr lang="en-US" dirty="0" smtClean="0"/>
              <a:t>r</a:t>
            </a:r>
            <a:r>
              <a:rPr lang="ar-SA" dirty="0" smtClean="0"/>
              <a:t> والزاوية </a:t>
            </a:r>
            <a:r>
              <a:rPr lang="en-US" dirty="0" smtClean="0"/>
              <a:t>θ</a:t>
            </a:r>
            <a:r>
              <a:rPr lang="ar-SA" dirty="0" smtClean="0"/>
              <a:t> التي يصنعا مع المحور الأفقي. وتتحدد أي نقطة على هذه الإحداثيات بـ (</a:t>
            </a:r>
            <a:r>
              <a:rPr lang="en-US" dirty="0" smtClean="0"/>
              <a:t>r</a:t>
            </a:r>
            <a:r>
              <a:rPr lang="ar-SA" dirty="0" smtClean="0"/>
              <a:t>,</a:t>
            </a:r>
            <a:r>
              <a:rPr lang="en-US" dirty="0" smtClean="0"/>
              <a:t>θ</a:t>
            </a:r>
            <a:r>
              <a:rPr lang="ar-SA" dirty="0" smtClean="0"/>
              <a:t>)</a:t>
            </a:r>
            <a:endParaRPr lang="en-US" dirty="0" smtClean="0"/>
          </a:p>
          <a:p>
            <a:pPr rtl="0"/>
            <a:r>
              <a:rPr lang="en-US" dirty="0" smtClean="0"/>
              <a:t> </a:t>
            </a:r>
          </a:p>
          <a:p>
            <a:r>
              <a:rPr lang="ar-SA" b="1" dirty="0" smtClean="0"/>
              <a:t>العلاقة بين الاحداثيات الكارتيزية والقطبية </a:t>
            </a:r>
            <a:r>
              <a:rPr lang="en-US" b="1" dirty="0" smtClean="0"/>
              <a:t>The </a:t>
            </a:r>
            <a:r>
              <a:rPr lang="en-GB" b="1" dirty="0" smtClean="0"/>
              <a:t>relation between </a:t>
            </a:r>
            <a:r>
              <a:rPr lang="en-US" b="1" dirty="0" smtClean="0"/>
              <a:t>coordinates</a:t>
            </a:r>
            <a:endParaRPr lang="en-US" dirty="0" smtClean="0"/>
          </a:p>
          <a:p>
            <a:r>
              <a:rPr lang="ar-SA" dirty="0" smtClean="0"/>
              <a:t>العلاقة بين الاحداثيات الكارتيزية (</a:t>
            </a:r>
            <a:r>
              <a:rPr lang="en-GB" i="1" dirty="0" smtClean="0"/>
              <a:t>x</a:t>
            </a:r>
            <a:r>
              <a:rPr lang="ar-SA" dirty="0" smtClean="0"/>
              <a:t>,</a:t>
            </a:r>
            <a:r>
              <a:rPr lang="en-GB" i="1" dirty="0" smtClean="0"/>
              <a:t>y</a:t>
            </a:r>
            <a:r>
              <a:rPr lang="ar-SA" dirty="0" smtClean="0"/>
              <a:t>) والاحداثيات القطبية (</a:t>
            </a:r>
            <a:r>
              <a:rPr lang="en-US" i="1" dirty="0" smtClean="0"/>
              <a:t>r</a:t>
            </a:r>
            <a:r>
              <a:rPr lang="ar-SA" dirty="0" smtClean="0"/>
              <a:t>,</a:t>
            </a:r>
            <a:r>
              <a:rPr lang="en-US" i="1" dirty="0" smtClean="0"/>
              <a:t>q</a:t>
            </a:r>
            <a:r>
              <a:rPr lang="ar-SA" dirty="0" smtClean="0"/>
              <a:t>) موضحة في الشكل التالي:</a:t>
            </a:r>
            <a:endParaRPr lang="en-US" dirty="0" smtClean="0"/>
          </a:p>
          <a:p>
            <a:endParaRPr lang="en-US" dirty="0"/>
          </a:p>
        </p:txBody>
      </p:sp>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l" rtl="0"/>
            <a:r>
              <a:rPr lang="en-US" b="1" dirty="0" smtClean="0"/>
              <a:t>find the </a:t>
            </a:r>
            <a:r>
              <a:rPr lang="en-US" b="1" dirty="0" err="1" smtClean="0"/>
              <a:t>maTo</a:t>
            </a:r>
            <a:r>
              <a:rPr lang="en-US" b="1" dirty="0" smtClean="0"/>
              <a:t> </a:t>
            </a:r>
            <a:r>
              <a:rPr lang="en-US" b="1" dirty="0" err="1" smtClean="0"/>
              <a:t>ximum</a:t>
            </a:r>
            <a:r>
              <a:rPr lang="en-US" b="1" dirty="0" smtClean="0"/>
              <a:t> height </a:t>
            </a:r>
            <a:r>
              <a:rPr lang="en-US" b="1" i="1" dirty="0" smtClean="0"/>
              <a:t>h </a:t>
            </a:r>
            <a:r>
              <a:rPr lang="en-US" b="1" dirty="0" smtClean="0"/>
              <a:t>we use the fact that at the maximum height the vertical velocity </a:t>
            </a:r>
            <a:r>
              <a:rPr lang="en-US" b="1" i="1" dirty="0" err="1" smtClean="0"/>
              <a:t>v</a:t>
            </a:r>
            <a:r>
              <a:rPr lang="en-US" b="1" baseline="-25000" dirty="0" err="1" smtClean="0"/>
              <a:t>y</a:t>
            </a:r>
            <a:r>
              <a:rPr lang="en-US" b="1" dirty="0" smtClean="0"/>
              <a:t>=0</a:t>
            </a:r>
            <a:endParaRPr lang="en-US" dirty="0" smtClean="0"/>
          </a:p>
          <a:p>
            <a:pPr algn="l" rtl="0"/>
            <a:r>
              <a:rPr lang="en-US" b="1" dirty="0" smtClean="0"/>
              <a:t>by substituting in equation </a:t>
            </a:r>
            <a:endParaRPr lang="en-US" dirty="0" smtClean="0"/>
          </a:p>
          <a:p>
            <a:pPr algn="l" rtl="0"/>
            <a:r>
              <a:rPr lang="en-US" b="1" i="1" dirty="0" smtClean="0"/>
              <a:t> </a:t>
            </a:r>
            <a:endParaRPr lang="en-US" dirty="0" smtClean="0"/>
          </a:p>
          <a:p>
            <a:pPr algn="l" rtl="0"/>
            <a:r>
              <a:rPr lang="en-US" b="1" i="1" dirty="0" err="1" smtClean="0"/>
              <a:t>v</a:t>
            </a:r>
            <a:r>
              <a:rPr lang="en-US" b="1" baseline="-25000" dirty="0" err="1" smtClean="0"/>
              <a:t>y</a:t>
            </a:r>
            <a:r>
              <a:rPr lang="en-US" b="1" dirty="0" smtClean="0"/>
              <a:t> = </a:t>
            </a:r>
            <a:r>
              <a:rPr lang="en-US" b="1" i="1" dirty="0" err="1" smtClean="0"/>
              <a:t>v</a:t>
            </a:r>
            <a:r>
              <a:rPr lang="en-US" b="1" baseline="-25000" dirty="0" err="1" smtClean="0"/>
              <a:t>o</a:t>
            </a:r>
            <a:r>
              <a:rPr lang="en-US" b="1" dirty="0" err="1" smtClean="0"/>
              <a:t>sin</a:t>
            </a:r>
            <a:r>
              <a:rPr lang="en-US" b="1" i="1" dirty="0" err="1" smtClean="0"/>
              <a:t>q</a:t>
            </a:r>
            <a:r>
              <a:rPr lang="en-US" b="1" baseline="-25000" dirty="0" smtClean="0"/>
              <a:t> o</a:t>
            </a:r>
            <a:r>
              <a:rPr lang="en-US" b="1" dirty="0" smtClean="0"/>
              <a:t> - </a:t>
            </a:r>
            <a:r>
              <a:rPr lang="en-US" b="1" i="1" dirty="0" err="1" smtClean="0"/>
              <a:t>gt</a:t>
            </a:r>
            <a:r>
              <a:rPr lang="en-US" b="1" dirty="0" smtClean="0"/>
              <a:t>                 </a:t>
            </a:r>
            <a:endParaRPr lang="en-US" dirty="0" smtClean="0"/>
          </a:p>
          <a:p>
            <a:pPr algn="l" rtl="0"/>
            <a:r>
              <a:rPr lang="en-US" b="1" dirty="0" smtClean="0"/>
              <a:t>           </a:t>
            </a:r>
            <a:endParaRPr lang="en-US" dirty="0" smtClean="0"/>
          </a:p>
          <a:p>
            <a:pPr algn="l" rtl="0"/>
            <a:r>
              <a:rPr lang="en-US" b="1" dirty="0" smtClean="0"/>
              <a:t>To find the maximum height </a:t>
            </a:r>
            <a:r>
              <a:rPr lang="en-US" b="1" i="1" dirty="0" smtClean="0"/>
              <a:t>h</a:t>
            </a:r>
            <a:r>
              <a:rPr lang="en-US" b="1" dirty="0" smtClean="0"/>
              <a:t> we use the equation</a:t>
            </a:r>
            <a:endParaRPr lang="en-US" dirty="0" smtClean="0"/>
          </a:p>
          <a:p>
            <a:pPr algn="l" rtl="0"/>
            <a:r>
              <a:rPr lang="en-US" b="1" dirty="0" smtClean="0"/>
              <a:t> </a:t>
            </a:r>
            <a:r>
              <a:rPr lang="en-US" b="1" i="1" dirty="0" smtClean="0"/>
              <a:t>y</a:t>
            </a:r>
            <a:r>
              <a:rPr lang="en-US" b="1" dirty="0" smtClean="0"/>
              <a:t> =  (</a:t>
            </a:r>
            <a:r>
              <a:rPr lang="en-US" b="1" i="1" dirty="0" err="1" smtClean="0"/>
              <a:t>v</a:t>
            </a:r>
            <a:r>
              <a:rPr lang="en-US" b="1" baseline="-25000" dirty="0" err="1" smtClean="0"/>
              <a:t>o</a:t>
            </a:r>
            <a:r>
              <a:rPr lang="en-US" b="1" dirty="0" err="1" smtClean="0"/>
              <a:t>sin</a:t>
            </a:r>
            <a:r>
              <a:rPr lang="en-US" b="1" i="1" dirty="0" err="1" smtClean="0"/>
              <a:t>q</a:t>
            </a:r>
            <a:r>
              <a:rPr lang="en-US" b="1" baseline="-25000" dirty="0" smtClean="0"/>
              <a:t> o</a:t>
            </a:r>
            <a:r>
              <a:rPr lang="en-US" b="1" dirty="0" smtClean="0"/>
              <a:t>)</a:t>
            </a:r>
            <a:r>
              <a:rPr lang="en-US" b="1" i="1" dirty="0" smtClean="0"/>
              <a:t>t</a:t>
            </a:r>
            <a:r>
              <a:rPr lang="en-US" b="1" dirty="0" smtClean="0"/>
              <a:t> - 1/2 </a:t>
            </a:r>
            <a:r>
              <a:rPr lang="en-US" b="1" i="1" dirty="0" smtClean="0"/>
              <a:t>g t </a:t>
            </a:r>
            <a:r>
              <a:rPr lang="en-US" b="1" baseline="30000" dirty="0" smtClean="0"/>
              <a:t>2</a:t>
            </a:r>
            <a:r>
              <a:rPr lang="en-US" b="1" dirty="0" smtClean="0"/>
              <a:t>                        </a:t>
            </a:r>
            <a:endParaRPr lang="en-US" dirty="0" smtClean="0"/>
          </a:p>
          <a:p>
            <a:pPr algn="l"/>
            <a:r>
              <a:rPr lang="en-US" b="1" dirty="0" smtClean="0"/>
              <a:t>by substituting for the time </a:t>
            </a:r>
            <a:r>
              <a:rPr lang="en-US" b="1" i="1" dirty="0" smtClean="0"/>
              <a:t>t</a:t>
            </a:r>
            <a:r>
              <a:rPr lang="en-US" b="1" baseline="-25000" dirty="0" smtClean="0"/>
              <a:t>1</a:t>
            </a:r>
            <a:r>
              <a:rPr lang="en-US" b="1" dirty="0" smtClean="0"/>
              <a:t> in the abo</a:t>
            </a:r>
            <a:r>
              <a:rPr lang="en-US" b="1" i="1" dirty="0" smtClean="0"/>
              <a:t>v</a:t>
            </a:r>
            <a:r>
              <a:rPr lang="en-US" b="1" dirty="0" smtClean="0"/>
              <a:t>e equation </a:t>
            </a:r>
            <a:endParaRPr lang="en-US" dirty="0"/>
          </a:p>
        </p:txBody>
      </p:sp>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Muhanned\Downloads\48359287_780657118939930_4078736080856154112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ownloads\48219069_271624506858462_5803828872323530752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l" rtl="0"/>
            <a:r>
              <a:rPr lang="en-US" b="1" dirty="0" smtClean="0"/>
              <a:t>37</a:t>
            </a:r>
            <a:r>
              <a:rPr lang="en-US" b="1" baseline="30000" dirty="0" smtClean="0"/>
              <a:t>o</a:t>
            </a:r>
            <a:r>
              <a:rPr lang="en-US" b="1" dirty="0" smtClean="0"/>
              <a:t> to the horizontal with a velocity of 10m/s.  Where would it land?</a:t>
            </a:r>
            <a:endParaRPr lang="en-US" dirty="0" smtClean="0"/>
          </a:p>
          <a:p>
            <a:pPr algn="l" rtl="0"/>
            <a:r>
              <a:rPr lang="en-US" dirty="0" smtClean="0"/>
              <a:t> </a:t>
            </a:r>
          </a:p>
          <a:p>
            <a:pPr algn="l" rtl="0"/>
            <a:r>
              <a:rPr lang="en-US" dirty="0" smtClean="0"/>
              <a:t> </a:t>
            </a:r>
          </a:p>
          <a:p>
            <a:pPr algn="l" rtl="0"/>
            <a:r>
              <a:rPr lang="en-US" b="1" dirty="0" smtClean="0"/>
              <a:t>Solution</a:t>
            </a:r>
            <a:endParaRPr lang="en-US" dirty="0" smtClean="0"/>
          </a:p>
          <a:p>
            <a:pPr algn="l" rtl="0"/>
            <a:r>
              <a:rPr lang="en-US" b="1" dirty="0" smtClean="0"/>
              <a:t>Consider the vertical motion</a:t>
            </a:r>
            <a:endParaRPr lang="en-US" dirty="0" smtClean="0"/>
          </a:p>
          <a:p>
            <a:pPr algn="l" rtl="0"/>
            <a:r>
              <a:rPr lang="en-US" b="1" i="1" dirty="0" err="1" smtClean="0"/>
              <a:t>v</a:t>
            </a:r>
            <a:r>
              <a:rPr lang="en-US" b="1" baseline="-25000" dirty="0" err="1" smtClean="0"/>
              <a:t>oy</a:t>
            </a:r>
            <a:r>
              <a:rPr lang="en-US" b="1" dirty="0" smtClean="0"/>
              <a:t> = 6 m/s</a:t>
            </a:r>
            <a:endParaRPr lang="en-US" dirty="0" smtClean="0"/>
          </a:p>
          <a:p>
            <a:pPr algn="l" rtl="0"/>
            <a:r>
              <a:rPr lang="en-US" b="1" i="1" dirty="0" smtClean="0"/>
              <a:t>a</a:t>
            </a:r>
            <a:r>
              <a:rPr lang="en-US" b="1" baseline="-25000" dirty="0" smtClean="0"/>
              <a:t>y</a:t>
            </a:r>
            <a:r>
              <a:rPr lang="en-US" b="1" dirty="0" smtClean="0"/>
              <a:t> = -9.8m/s2</a:t>
            </a:r>
            <a:endParaRPr lang="en-US" dirty="0" smtClean="0"/>
          </a:p>
          <a:p>
            <a:pPr algn="l" rtl="0"/>
            <a:r>
              <a:rPr lang="en-US" b="1" i="1" dirty="0" smtClean="0"/>
              <a:t>y</a:t>
            </a:r>
            <a:r>
              <a:rPr lang="en-US" b="1" dirty="0" smtClean="0"/>
              <a:t> = 20m</a:t>
            </a:r>
            <a:endParaRPr lang="en-US" dirty="0" smtClean="0"/>
          </a:p>
          <a:p>
            <a:pPr algn="l" rtl="0"/>
            <a:r>
              <a:rPr lang="en-US" b="1" dirty="0" smtClean="0"/>
              <a:t>To find the time of flight we can use</a:t>
            </a:r>
            <a:endParaRPr lang="en-US" dirty="0" smtClean="0"/>
          </a:p>
          <a:p>
            <a:pPr algn="l" rtl="0"/>
            <a:r>
              <a:rPr lang="en-US" b="1" i="1" dirty="0" smtClean="0"/>
              <a:t>y</a:t>
            </a:r>
            <a:r>
              <a:rPr lang="en-US" b="1" dirty="0" smtClean="0"/>
              <a:t> = </a:t>
            </a:r>
            <a:r>
              <a:rPr lang="en-US" b="1" i="1" dirty="0" err="1" smtClean="0"/>
              <a:t>v</a:t>
            </a:r>
            <a:r>
              <a:rPr lang="en-US" b="1" baseline="-25000" dirty="0" err="1" smtClean="0"/>
              <a:t>yo</a:t>
            </a:r>
            <a:r>
              <a:rPr lang="en-US" b="1" dirty="0" smtClean="0"/>
              <a:t> </a:t>
            </a:r>
            <a:r>
              <a:rPr lang="en-US" b="1" i="1" dirty="0" smtClean="0"/>
              <a:t>t</a:t>
            </a:r>
            <a:r>
              <a:rPr lang="en-US" b="1" dirty="0" smtClean="0"/>
              <a:t> - 1/2 </a:t>
            </a:r>
            <a:r>
              <a:rPr lang="en-US" b="1" i="1" dirty="0" smtClean="0"/>
              <a:t>g t</a:t>
            </a:r>
            <a:r>
              <a:rPr lang="en-US" b="1" baseline="30000" dirty="0" smtClean="0"/>
              <a:t> 2</a:t>
            </a:r>
            <a:endParaRPr lang="en-US" dirty="0" smtClean="0"/>
          </a:p>
          <a:p>
            <a:pPr algn="l" rtl="0"/>
            <a:r>
              <a:rPr lang="en-US" b="1" dirty="0" smtClean="0"/>
              <a:t>since we take the top of the building is the origin the we substitute for </a:t>
            </a:r>
            <a:endParaRPr lang="en-US" dirty="0" smtClean="0"/>
          </a:p>
          <a:p>
            <a:endParaRPr lang="en-US" dirty="0"/>
          </a:p>
        </p:txBody>
      </p:sp>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i="1" dirty="0" smtClean="0"/>
              <a:t>y</a:t>
            </a:r>
            <a:r>
              <a:rPr lang="en-US" b="1" dirty="0" smtClean="0"/>
              <a:t> = -20m</a:t>
            </a:r>
            <a:endParaRPr lang="en-US" dirty="0" smtClean="0"/>
          </a:p>
          <a:p>
            <a:pPr algn="l" rtl="0"/>
            <a:r>
              <a:rPr lang="en-US" b="1" dirty="0" smtClean="0"/>
              <a:t>-20 = 6 </a:t>
            </a:r>
            <a:r>
              <a:rPr lang="en-US" b="1" i="1" dirty="0" smtClean="0"/>
              <a:t>t</a:t>
            </a:r>
            <a:r>
              <a:rPr lang="en-US" b="1" dirty="0" smtClean="0"/>
              <a:t> - 1/2  9.8 </a:t>
            </a:r>
            <a:r>
              <a:rPr lang="en-US" b="1" i="1" dirty="0" smtClean="0"/>
              <a:t>t</a:t>
            </a:r>
            <a:r>
              <a:rPr lang="en-US" b="1" baseline="30000" dirty="0" smtClean="0"/>
              <a:t> 2</a:t>
            </a:r>
            <a:endParaRPr lang="en-US" dirty="0" smtClean="0"/>
          </a:p>
          <a:p>
            <a:pPr algn="l" rtl="0"/>
            <a:r>
              <a:rPr lang="en-US" b="1" i="1" dirty="0" smtClean="0"/>
              <a:t>t</a:t>
            </a:r>
            <a:r>
              <a:rPr lang="en-US" b="1" dirty="0" smtClean="0"/>
              <a:t> = 2.73s</a:t>
            </a:r>
            <a:endParaRPr lang="en-US" dirty="0" smtClean="0"/>
          </a:p>
          <a:p>
            <a:pPr algn="l" rtl="0"/>
            <a:r>
              <a:rPr lang="en-US" b="1" dirty="0" smtClean="0"/>
              <a:t> </a:t>
            </a:r>
            <a:endParaRPr lang="en-US" dirty="0" smtClean="0"/>
          </a:p>
          <a:p>
            <a:pPr algn="l" rtl="0"/>
            <a:r>
              <a:rPr lang="en-US" b="1" dirty="0" smtClean="0"/>
              <a:t>Consider the horizontal motion</a:t>
            </a:r>
            <a:endParaRPr lang="en-US" dirty="0" smtClean="0"/>
          </a:p>
          <a:p>
            <a:pPr algn="l" rtl="0"/>
            <a:r>
              <a:rPr lang="en-US" b="1" i="1" dirty="0" err="1" smtClean="0"/>
              <a:t>v</a:t>
            </a:r>
            <a:r>
              <a:rPr lang="en-US" b="1" baseline="-25000" dirty="0" err="1" smtClean="0"/>
              <a:t>x</a:t>
            </a:r>
            <a:r>
              <a:rPr lang="en-US" b="1" dirty="0" smtClean="0"/>
              <a:t> = </a:t>
            </a:r>
            <a:r>
              <a:rPr lang="en-US" b="1" i="1" dirty="0" err="1" smtClean="0"/>
              <a:t>v</a:t>
            </a:r>
            <a:r>
              <a:rPr lang="en-US" b="1" baseline="-25000" dirty="0" err="1" smtClean="0"/>
              <a:t>xo</a:t>
            </a:r>
            <a:r>
              <a:rPr lang="en-US" b="1" dirty="0" smtClean="0"/>
              <a:t> = 8m/s</a:t>
            </a:r>
            <a:endParaRPr lang="en-US" dirty="0" smtClean="0"/>
          </a:p>
          <a:p>
            <a:pPr algn="l" rtl="0"/>
            <a:r>
              <a:rPr lang="en-US" b="1" dirty="0" smtClean="0"/>
              <a:t>then the value of </a:t>
            </a:r>
            <a:r>
              <a:rPr lang="en-US" b="1" i="1" dirty="0" smtClean="0"/>
              <a:t>x</a:t>
            </a:r>
            <a:r>
              <a:rPr lang="en-US" b="1" dirty="0" smtClean="0"/>
              <a:t> is given by</a:t>
            </a:r>
            <a:endParaRPr lang="en-US" dirty="0" smtClean="0"/>
          </a:p>
          <a:p>
            <a:pPr algn="l" rtl="0"/>
            <a:r>
              <a:rPr lang="en-US" b="1" dirty="0" smtClean="0"/>
              <a:t>            </a:t>
            </a:r>
            <a:r>
              <a:rPr lang="en-US" b="1" i="1" dirty="0" smtClean="0"/>
              <a:t>x</a:t>
            </a:r>
            <a:r>
              <a:rPr lang="en-US" b="1" dirty="0" smtClean="0"/>
              <a:t> = </a:t>
            </a:r>
            <a:r>
              <a:rPr lang="en-US" b="1" i="1" dirty="0" err="1" smtClean="0"/>
              <a:t>v</a:t>
            </a:r>
            <a:r>
              <a:rPr lang="en-US" b="1" baseline="-25000" dirty="0" err="1" smtClean="0"/>
              <a:t>x</a:t>
            </a:r>
            <a:r>
              <a:rPr lang="en-US" b="1" dirty="0" smtClean="0"/>
              <a:t> </a:t>
            </a:r>
            <a:r>
              <a:rPr lang="en-US" b="1" i="1" dirty="0" smtClean="0"/>
              <a:t>t</a:t>
            </a:r>
            <a:r>
              <a:rPr lang="en-US" b="1" dirty="0" smtClean="0"/>
              <a:t> = 22m</a:t>
            </a:r>
            <a:endParaRPr lang="en-US" dirty="0" smtClean="0"/>
          </a:p>
          <a:p>
            <a:endParaRPr lang="en-US" dirty="0"/>
          </a:p>
        </p:txBody>
      </p:sp>
    </p:spTree>
  </p:cSld>
  <p:clrMapOvr>
    <a:masterClrMapping/>
  </p:clrMapOvr>
  <p:transition>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Muhanned\Downloads\48249829_2280497502183208_8082466596611686400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2071678"/>
            <a:ext cx="8229600" cy="4389120"/>
          </a:xfrm>
        </p:spPr>
        <p:txBody>
          <a:bodyPr>
            <a:normAutofit fontScale="92500" lnSpcReduction="10000"/>
          </a:bodyPr>
          <a:lstStyle/>
          <a:p>
            <a:pPr rtl="0"/>
            <a:r>
              <a:rPr lang="en-US" b="1" dirty="0" smtClean="0"/>
              <a:t>Solution</a:t>
            </a:r>
            <a:endParaRPr lang="en-US" dirty="0" smtClean="0"/>
          </a:p>
          <a:p>
            <a:pPr rtl="0"/>
            <a:r>
              <a:rPr lang="en-US" b="1" i="1" dirty="0" err="1" smtClean="0"/>
              <a:t>v</a:t>
            </a:r>
            <a:r>
              <a:rPr lang="en-US" b="1" baseline="-25000" dirty="0" err="1" smtClean="0"/>
              <a:t>x</a:t>
            </a:r>
            <a:r>
              <a:rPr lang="en-US" b="1" dirty="0" smtClean="0"/>
              <a:t> = </a:t>
            </a:r>
            <a:r>
              <a:rPr lang="en-US" b="1" i="1" dirty="0" err="1" smtClean="0"/>
              <a:t>v</a:t>
            </a:r>
            <a:r>
              <a:rPr lang="en-US" b="1" baseline="-25000" dirty="0" err="1" smtClean="0"/>
              <a:t>xo</a:t>
            </a:r>
            <a:r>
              <a:rPr lang="en-US" b="1" dirty="0" smtClean="0"/>
              <a:t> = 16m/s</a:t>
            </a:r>
            <a:endParaRPr lang="en-US" dirty="0" smtClean="0"/>
          </a:p>
          <a:p>
            <a:pPr rtl="0"/>
            <a:r>
              <a:rPr lang="en-US" b="1" i="1" dirty="0" smtClean="0"/>
              <a:t>x</a:t>
            </a:r>
            <a:r>
              <a:rPr lang="en-US" b="1" dirty="0" smtClean="0"/>
              <a:t> = 32m</a:t>
            </a:r>
            <a:endParaRPr lang="en-US" dirty="0" smtClean="0"/>
          </a:p>
          <a:p>
            <a:pPr rtl="0"/>
            <a:r>
              <a:rPr lang="en-US" b="1" dirty="0" smtClean="0"/>
              <a:t>Then the time of flight is given by </a:t>
            </a:r>
            <a:endParaRPr lang="en-US" dirty="0" smtClean="0"/>
          </a:p>
          <a:p>
            <a:pPr rtl="0"/>
            <a:r>
              <a:rPr lang="en-US" b="1" i="1" dirty="0" smtClean="0"/>
              <a:t>x</a:t>
            </a:r>
            <a:r>
              <a:rPr lang="en-US" b="1" dirty="0" smtClean="0"/>
              <a:t> =</a:t>
            </a:r>
            <a:r>
              <a:rPr lang="en-US" b="1" i="1" dirty="0" err="1" smtClean="0"/>
              <a:t>vt</a:t>
            </a:r>
            <a:endParaRPr lang="en-US" dirty="0" smtClean="0"/>
          </a:p>
          <a:p>
            <a:pPr rtl="0"/>
            <a:r>
              <a:rPr lang="en-US" b="1" i="1" dirty="0" smtClean="0"/>
              <a:t>t</a:t>
            </a:r>
            <a:r>
              <a:rPr lang="en-US" b="1" dirty="0" smtClean="0"/>
              <a:t> =2s</a:t>
            </a:r>
            <a:endParaRPr lang="en-US" dirty="0" smtClean="0"/>
          </a:p>
          <a:p>
            <a:pPr rtl="0"/>
            <a:r>
              <a:rPr lang="en-US" b="1" dirty="0" smtClean="0"/>
              <a:t>To find the vertical height after 2s we use the relation</a:t>
            </a:r>
            <a:endParaRPr lang="en-US" dirty="0" smtClean="0"/>
          </a:p>
          <a:p>
            <a:pPr rtl="0"/>
            <a:r>
              <a:rPr lang="en-US" b="1" i="1" dirty="0" smtClean="0"/>
              <a:t>y</a:t>
            </a:r>
            <a:r>
              <a:rPr lang="en-US" b="1" dirty="0" smtClean="0"/>
              <a:t> = </a:t>
            </a:r>
            <a:r>
              <a:rPr lang="en-US" b="1" i="1" dirty="0" err="1" smtClean="0"/>
              <a:t>v</a:t>
            </a:r>
            <a:r>
              <a:rPr lang="en-US" b="1" baseline="-25000" dirty="0" err="1" smtClean="0"/>
              <a:t>yo</a:t>
            </a:r>
            <a:r>
              <a:rPr lang="en-US" b="1" dirty="0" smtClean="0"/>
              <a:t> </a:t>
            </a:r>
            <a:r>
              <a:rPr lang="en-US" b="1" i="1" dirty="0" smtClean="0"/>
              <a:t>t</a:t>
            </a:r>
            <a:r>
              <a:rPr lang="en-US" b="1" dirty="0" smtClean="0"/>
              <a:t> - 1/2 </a:t>
            </a:r>
            <a:r>
              <a:rPr lang="en-US" b="1" i="1" dirty="0" smtClean="0"/>
              <a:t>g t </a:t>
            </a:r>
            <a:r>
              <a:rPr lang="en-US" b="1" baseline="30000" dirty="0" smtClean="0"/>
              <a:t>2</a:t>
            </a:r>
            <a:endParaRPr lang="en-US" dirty="0" smtClean="0"/>
          </a:p>
          <a:p>
            <a:pPr rtl="0"/>
            <a:r>
              <a:rPr lang="en-US" b="1" dirty="0" smtClean="0"/>
              <a:t>Where </a:t>
            </a:r>
            <a:r>
              <a:rPr lang="en-US" b="1" i="1" dirty="0" err="1" smtClean="0"/>
              <a:t>v</a:t>
            </a:r>
            <a:r>
              <a:rPr lang="en-US" b="1" baseline="-25000" dirty="0" err="1" smtClean="0"/>
              <a:t>yo</a:t>
            </a:r>
            <a:r>
              <a:rPr lang="en-US" b="1" dirty="0" smtClean="0"/>
              <a:t> = 12m/s,   </a:t>
            </a:r>
            <a:r>
              <a:rPr lang="en-US" b="1" i="1" dirty="0" smtClean="0"/>
              <a:t>t</a:t>
            </a:r>
            <a:r>
              <a:rPr lang="en-US" b="1" dirty="0" smtClean="0"/>
              <a:t> =2s</a:t>
            </a:r>
            <a:endParaRPr lang="en-US" dirty="0" smtClean="0"/>
          </a:p>
          <a:p>
            <a:pPr rtl="0"/>
            <a:r>
              <a:rPr lang="en-US" b="1" i="1" dirty="0" smtClean="0"/>
              <a:t>y </a:t>
            </a:r>
            <a:r>
              <a:rPr lang="en-US" b="1" dirty="0" smtClean="0"/>
              <a:t>= 4.4m</a:t>
            </a:r>
            <a:endParaRPr lang="en-US" dirty="0"/>
          </a:p>
        </p:txBody>
      </p:sp>
    </p:spTree>
  </p:cSld>
  <p:clrMapOvr>
    <a:masterClrMapping/>
  </p:clrMapOvr>
  <p:transition>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smtClean="0"/>
              <a:t>Since </a:t>
            </a:r>
            <a:r>
              <a:rPr lang="en-US" b="1" i="1" dirty="0" smtClean="0"/>
              <a:t>y </a:t>
            </a:r>
            <a:r>
              <a:rPr lang="en-US" b="1" dirty="0" smtClean="0"/>
              <a:t>is positive value, therefore the ball hit the wall at 4.4m from the ground</a:t>
            </a:r>
            <a:endParaRPr lang="en-US" dirty="0" smtClean="0"/>
          </a:p>
          <a:p>
            <a:pPr algn="l" rtl="0"/>
            <a:r>
              <a:rPr lang="en-US" b="1" dirty="0" smtClean="0"/>
              <a:t>To determine whether the ball is going up of down we estimate the velocity and from its direction we can know</a:t>
            </a:r>
            <a:endParaRPr lang="en-US" dirty="0" smtClean="0"/>
          </a:p>
          <a:p>
            <a:pPr algn="l" rtl="0"/>
            <a:r>
              <a:rPr lang="en-US" b="1" i="1" dirty="0" err="1" smtClean="0"/>
              <a:t>v</a:t>
            </a:r>
            <a:r>
              <a:rPr lang="en-US" b="1" baseline="-25000" dirty="0" err="1" smtClean="0"/>
              <a:t>y</a:t>
            </a:r>
            <a:r>
              <a:rPr lang="en-US" b="1" dirty="0" smtClean="0"/>
              <a:t> = </a:t>
            </a:r>
            <a:r>
              <a:rPr lang="en-US" b="1" i="1" dirty="0" err="1" smtClean="0"/>
              <a:t>v</a:t>
            </a:r>
            <a:r>
              <a:rPr lang="en-US" b="1" baseline="-25000" dirty="0" err="1" smtClean="0"/>
              <a:t>yo</a:t>
            </a:r>
            <a:r>
              <a:rPr lang="en-US" b="1" baseline="-25000" dirty="0" smtClean="0"/>
              <a:t>  </a:t>
            </a:r>
            <a:r>
              <a:rPr lang="en-US" b="1" dirty="0" smtClean="0"/>
              <a:t>- </a:t>
            </a:r>
            <a:r>
              <a:rPr lang="en-US" b="1" i="1" dirty="0" err="1" smtClean="0"/>
              <a:t>gt</a:t>
            </a:r>
            <a:endParaRPr lang="en-US" dirty="0" smtClean="0"/>
          </a:p>
          <a:p>
            <a:pPr algn="l" rtl="0"/>
            <a:r>
              <a:rPr lang="en-US" b="1" i="1" dirty="0" err="1" smtClean="0"/>
              <a:t>v</a:t>
            </a:r>
            <a:r>
              <a:rPr lang="en-US" b="1" baseline="-25000" dirty="0" err="1" smtClean="0"/>
              <a:t>y</a:t>
            </a:r>
            <a:r>
              <a:rPr lang="en-US" b="1" dirty="0" smtClean="0"/>
              <a:t> = -7.6m/s</a:t>
            </a:r>
            <a:endParaRPr lang="en-US" dirty="0" smtClean="0"/>
          </a:p>
          <a:p>
            <a:pPr algn="l" rtl="0"/>
            <a:r>
              <a:rPr lang="en-US" b="1" dirty="0" smtClean="0"/>
              <a:t>Since the final velocity is negative then the ball must be going down.</a:t>
            </a:r>
            <a:endParaRPr lang="en-US" dirty="0" smtClean="0"/>
          </a:p>
          <a:p>
            <a:endParaRPr lang="en-US" dirty="0"/>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الحركه في بعدين</a:t>
            </a:r>
            <a:endParaRPr lang="en-US" dirty="0"/>
          </a:p>
        </p:txBody>
      </p:sp>
      <p:sp>
        <p:nvSpPr>
          <p:cNvPr id="3" name="Content Placeholder 2"/>
          <p:cNvSpPr>
            <a:spLocks noGrp="1"/>
          </p:cNvSpPr>
          <p:nvPr>
            <p:ph idx="1"/>
          </p:nvPr>
        </p:nvSpPr>
        <p:spPr/>
        <p:txBody>
          <a:bodyPr/>
          <a:lstStyle/>
          <a:p>
            <a:pPr algn="l" rtl="0"/>
            <a:r>
              <a:rPr lang="en-US" b="1" dirty="0" smtClean="0"/>
              <a:t>Motion in two dimensions like the motion of projectiles and satellites and the motion of charged particles in electric fields.  Here we shall treat the motion in plane with constant acceleration and uniform circular motion.</a:t>
            </a:r>
            <a:endParaRPr lang="ar-IQ" b="1" dirty="0" smtClean="0"/>
          </a:p>
          <a:p>
            <a:pPr rtl="0"/>
            <a:r>
              <a:rPr lang="ar-SA" b="1" dirty="0" smtClean="0"/>
              <a:t>درسنا في الفصل السابق الحركة في بعد واحد أي عندما يتحرك الجسم في خط مستقيم على محور </a:t>
            </a:r>
            <a:r>
              <a:rPr lang="en-GB" b="1" i="1" dirty="0" smtClean="0"/>
              <a:t>x</a:t>
            </a:r>
            <a:r>
              <a:rPr lang="ar-SA" b="1" dirty="0" smtClean="0"/>
              <a:t> أو أن يسقط الجسم سقوطاً حراً في محور </a:t>
            </a:r>
            <a:r>
              <a:rPr lang="en-GB" b="1" i="1" dirty="0" smtClean="0"/>
              <a:t>y</a:t>
            </a:r>
            <a:r>
              <a:rPr lang="ar-SA" b="1" dirty="0" smtClean="0"/>
              <a:t>، سندرس الآن حركة جسم في بعدين أي في كل من </a:t>
            </a:r>
            <a:r>
              <a:rPr lang="en-GB" b="1" i="1" dirty="0" err="1" smtClean="0"/>
              <a:t>x</a:t>
            </a:r>
            <a:r>
              <a:rPr lang="en-GB" b="1" dirty="0" err="1" smtClean="0"/>
              <a:t>,</a:t>
            </a:r>
            <a:r>
              <a:rPr lang="en-GB" b="1" i="1" dirty="0" err="1" smtClean="0"/>
              <a:t>y</a:t>
            </a:r>
            <a:r>
              <a:rPr lang="ar-SA" b="1" dirty="0" smtClean="0"/>
              <a:t> مثل حركة المقذوفات حيث يكون للإزاحة والسرعة مركبتان في اتجاه المحور </a:t>
            </a:r>
            <a:r>
              <a:rPr lang="en-GB" b="1" i="1" dirty="0" smtClean="0"/>
              <a:t>x</a:t>
            </a:r>
            <a:r>
              <a:rPr lang="ar-SA" b="1" dirty="0" smtClean="0"/>
              <a:t> والمحور </a:t>
            </a:r>
            <a:r>
              <a:rPr lang="en-GB" b="1" i="1" dirty="0" smtClean="0"/>
              <a:t>y</a:t>
            </a:r>
            <a:r>
              <a:rPr lang="ar-SA" b="1" dirty="0" smtClean="0"/>
              <a:t>.</a:t>
            </a:r>
            <a:endParaRPr lang="en-US" dirty="0"/>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الحركة في بعدين بتعجيل ثابت</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b="1" dirty="0" smtClean="0"/>
              <a:t>Assume that the magnitude and direction of the acceleration remain unchanged during the motion.  </a:t>
            </a:r>
            <a:endParaRPr lang="en-US" dirty="0" smtClean="0"/>
          </a:p>
          <a:p>
            <a:pPr algn="l" rtl="0"/>
            <a:r>
              <a:rPr lang="en-US" b="1" dirty="0" smtClean="0"/>
              <a:t>The position vector for a particle moving in two dimensions (</a:t>
            </a:r>
            <a:r>
              <a:rPr lang="en-US" b="1" i="1" dirty="0" err="1" smtClean="0"/>
              <a:t>xy</a:t>
            </a:r>
            <a:r>
              <a:rPr lang="en-US" b="1" dirty="0" smtClean="0"/>
              <a:t> plane) can be written as </a:t>
            </a:r>
            <a:endParaRPr lang="en-US" dirty="0" smtClean="0"/>
          </a:p>
          <a:p>
            <a:pPr algn="l" rtl="0"/>
            <a:r>
              <a:rPr lang="en-US" b="1" dirty="0" smtClean="0"/>
              <a:t>               </a:t>
            </a:r>
            <a:endParaRPr lang="en-US" dirty="0" smtClean="0"/>
          </a:p>
          <a:p>
            <a:pPr algn="l" rtl="0"/>
            <a:r>
              <a:rPr lang="en-US" b="1" dirty="0" smtClean="0"/>
              <a:t>where </a:t>
            </a:r>
            <a:r>
              <a:rPr lang="en-US" b="1" i="1" dirty="0" smtClean="0"/>
              <a:t>x</a:t>
            </a:r>
            <a:r>
              <a:rPr lang="en-US" b="1" dirty="0" smtClean="0"/>
              <a:t>, </a:t>
            </a:r>
            <a:r>
              <a:rPr lang="en-US" b="1" i="1" dirty="0" smtClean="0"/>
              <a:t>y</a:t>
            </a:r>
            <a:r>
              <a:rPr lang="en-US" b="1" dirty="0" smtClean="0"/>
              <a:t>, and </a:t>
            </a:r>
            <a:r>
              <a:rPr lang="en-US" b="1" i="1" dirty="0" smtClean="0"/>
              <a:t>r</a:t>
            </a:r>
            <a:r>
              <a:rPr lang="en-US" b="1" dirty="0" smtClean="0"/>
              <a:t> change with time as the particle moves</a:t>
            </a:r>
            <a:endParaRPr lang="en-US" dirty="0" smtClean="0"/>
          </a:p>
          <a:p>
            <a:pPr algn="l" rtl="0"/>
            <a:r>
              <a:rPr lang="en-US" b="1" dirty="0" smtClean="0"/>
              <a:t>The velocity of the particle is given by</a:t>
            </a:r>
            <a:endParaRPr lang="en-US" dirty="0" smtClean="0"/>
          </a:p>
          <a:p>
            <a:pPr algn="l" rtl="0"/>
            <a:r>
              <a:rPr lang="en-US" b="1" dirty="0" smtClean="0"/>
              <a:t>Since the acceleration is constant then we can substitute </a:t>
            </a:r>
            <a:endParaRPr lang="en-US" dirty="0" smtClean="0"/>
          </a:p>
          <a:p>
            <a:pPr algn="l" rtl="0"/>
            <a:r>
              <a:rPr lang="en-US" b="1" i="1" dirty="0" err="1" smtClean="0"/>
              <a:t>v</a:t>
            </a:r>
            <a:r>
              <a:rPr lang="en-US" b="1" baseline="-25000" dirty="0" err="1" smtClean="0"/>
              <a:t>x</a:t>
            </a:r>
            <a:r>
              <a:rPr lang="en-US" b="1" dirty="0" smtClean="0"/>
              <a:t> = </a:t>
            </a:r>
            <a:r>
              <a:rPr lang="en-US" b="1" i="1" dirty="0" err="1" smtClean="0"/>
              <a:t>v</a:t>
            </a:r>
            <a:r>
              <a:rPr lang="en-US" b="1" baseline="-25000" dirty="0" err="1" smtClean="0"/>
              <a:t>xo</a:t>
            </a:r>
            <a:r>
              <a:rPr lang="en-US" b="1" dirty="0" smtClean="0"/>
              <a:t> +</a:t>
            </a:r>
            <a:r>
              <a:rPr lang="en-US" b="1" i="1" dirty="0" smtClean="0"/>
              <a:t> </a:t>
            </a:r>
            <a:r>
              <a:rPr lang="en-US" b="1" i="1" dirty="0" err="1" smtClean="0"/>
              <a:t>a</a:t>
            </a:r>
            <a:r>
              <a:rPr lang="en-US" b="1" i="1" baseline="-25000" dirty="0" err="1" smtClean="0"/>
              <a:t>x</a:t>
            </a:r>
            <a:r>
              <a:rPr lang="en-US" b="1" i="1" dirty="0" err="1" smtClean="0"/>
              <a:t>t</a:t>
            </a:r>
            <a:r>
              <a:rPr lang="en-US" b="1" dirty="0" smtClean="0"/>
              <a:t>                </a:t>
            </a:r>
            <a:r>
              <a:rPr lang="en-US" b="1" i="1" dirty="0" err="1" smtClean="0"/>
              <a:t>v</a:t>
            </a:r>
            <a:r>
              <a:rPr lang="en-US" b="1" baseline="-25000" dirty="0" err="1" smtClean="0"/>
              <a:t>y</a:t>
            </a:r>
            <a:r>
              <a:rPr lang="en-US" b="1" dirty="0" smtClean="0"/>
              <a:t> = </a:t>
            </a:r>
            <a:r>
              <a:rPr lang="en-US" b="1" i="1" dirty="0" err="1" smtClean="0"/>
              <a:t>v</a:t>
            </a:r>
            <a:r>
              <a:rPr lang="en-US" b="1" baseline="-25000" dirty="0" err="1" smtClean="0"/>
              <a:t>yo</a:t>
            </a:r>
            <a:r>
              <a:rPr lang="en-US" b="1" dirty="0" smtClean="0"/>
              <a:t> + </a:t>
            </a:r>
            <a:r>
              <a:rPr lang="en-US" b="1" i="1" dirty="0" err="1" smtClean="0"/>
              <a:t>a</a:t>
            </a:r>
            <a:r>
              <a:rPr lang="en-US" b="1" baseline="-25000" dirty="0" err="1" smtClean="0"/>
              <a:t>y</a:t>
            </a:r>
            <a:r>
              <a:rPr lang="en-US" b="1" i="1" dirty="0" err="1" smtClean="0"/>
              <a:t>t</a:t>
            </a:r>
            <a:endParaRPr lang="en-US" dirty="0" smtClean="0"/>
          </a:p>
          <a:p>
            <a:endParaRPr lang="en-US" dirty="0"/>
          </a:p>
        </p:txBody>
      </p:sp>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358246" cy="428604"/>
          </a:xfrm>
        </p:spPr>
        <p:txBody>
          <a:bodyPr>
            <a:normAutofit fontScale="90000"/>
          </a:bodyPr>
          <a:lstStyle/>
          <a:p>
            <a:endParaRPr lang="en-US" dirty="0"/>
          </a:p>
        </p:txBody>
      </p:sp>
      <p:sp>
        <p:nvSpPr>
          <p:cNvPr id="3" name="Content Placeholder 2"/>
          <p:cNvSpPr>
            <a:spLocks noGrp="1"/>
          </p:cNvSpPr>
          <p:nvPr>
            <p:ph idx="1"/>
          </p:nvPr>
        </p:nvSpPr>
        <p:spPr>
          <a:xfrm>
            <a:off x="457200" y="928670"/>
            <a:ext cx="8329642" cy="5395930"/>
          </a:xfrm>
        </p:spPr>
        <p:txBody>
          <a:bodyPr>
            <a:normAutofit fontScale="92500" lnSpcReduction="10000"/>
          </a:bodyPr>
          <a:lstStyle/>
          <a:p>
            <a:pPr algn="l" rtl="0"/>
            <a:r>
              <a:rPr lang="en-US" b="1" dirty="0" smtClean="0"/>
              <a:t>this give</a:t>
            </a:r>
            <a:endParaRPr lang="en-US" dirty="0" smtClean="0"/>
          </a:p>
          <a:p>
            <a:pPr algn="l" rtl="0"/>
            <a:r>
              <a:rPr lang="en-US" b="1" i="1" dirty="0" smtClean="0"/>
              <a:t>            v</a:t>
            </a:r>
            <a:r>
              <a:rPr lang="en-US" b="1" dirty="0" smtClean="0"/>
              <a:t> = (</a:t>
            </a:r>
            <a:r>
              <a:rPr lang="en-US" b="1" i="1" dirty="0" err="1" smtClean="0"/>
              <a:t>v</a:t>
            </a:r>
            <a:r>
              <a:rPr lang="en-US" b="1" baseline="-25000" dirty="0" err="1" smtClean="0"/>
              <a:t>xo</a:t>
            </a:r>
            <a:r>
              <a:rPr lang="en-US" b="1" dirty="0" smtClean="0"/>
              <a:t> + </a:t>
            </a:r>
            <a:r>
              <a:rPr lang="en-US" b="1" i="1" dirty="0" err="1" smtClean="0"/>
              <a:t>a</a:t>
            </a:r>
            <a:r>
              <a:rPr lang="en-US" b="1" baseline="-25000" dirty="0" err="1" smtClean="0"/>
              <a:t>x</a:t>
            </a:r>
            <a:r>
              <a:rPr lang="en-US" b="1" i="1" dirty="0" err="1" smtClean="0"/>
              <a:t>t</a:t>
            </a:r>
            <a:r>
              <a:rPr lang="en-US" b="1" dirty="0" smtClean="0"/>
              <a:t>)</a:t>
            </a:r>
            <a:r>
              <a:rPr lang="en-US" b="1" i="1" dirty="0" err="1" smtClean="0"/>
              <a:t>i</a:t>
            </a:r>
            <a:r>
              <a:rPr lang="en-US" b="1" dirty="0" smtClean="0"/>
              <a:t> + (</a:t>
            </a:r>
            <a:r>
              <a:rPr lang="en-US" b="1" i="1" dirty="0" err="1" smtClean="0"/>
              <a:t>v</a:t>
            </a:r>
            <a:r>
              <a:rPr lang="en-US" b="1" baseline="-25000" dirty="0" err="1" smtClean="0"/>
              <a:t>yo</a:t>
            </a:r>
            <a:r>
              <a:rPr lang="en-US" b="1" dirty="0" smtClean="0"/>
              <a:t> + </a:t>
            </a:r>
            <a:r>
              <a:rPr lang="en-US" b="1" i="1" dirty="0" err="1" smtClean="0"/>
              <a:t>a</a:t>
            </a:r>
            <a:r>
              <a:rPr lang="en-US" b="1" baseline="-25000" dirty="0" err="1" smtClean="0"/>
              <a:t>y</a:t>
            </a:r>
            <a:r>
              <a:rPr lang="en-US" b="1" i="1" dirty="0" err="1" smtClean="0"/>
              <a:t>t</a:t>
            </a:r>
            <a:r>
              <a:rPr lang="en-US" b="1" dirty="0" smtClean="0"/>
              <a:t>)</a:t>
            </a:r>
            <a:r>
              <a:rPr lang="en-US" b="1" i="1" dirty="0" smtClean="0"/>
              <a:t>j</a:t>
            </a:r>
            <a:r>
              <a:rPr lang="en-US" b="1" dirty="0" smtClean="0"/>
              <a:t> </a:t>
            </a:r>
            <a:endParaRPr lang="en-US" dirty="0" smtClean="0"/>
          </a:p>
          <a:p>
            <a:pPr algn="l" rtl="0"/>
            <a:r>
              <a:rPr lang="en-US" b="1" dirty="0" smtClean="0"/>
              <a:t>                = (</a:t>
            </a:r>
            <a:r>
              <a:rPr lang="en-US" b="1" i="1" dirty="0" err="1" smtClean="0"/>
              <a:t>v</a:t>
            </a:r>
            <a:r>
              <a:rPr lang="en-US" b="1" baseline="-25000" dirty="0" err="1" smtClean="0"/>
              <a:t>xo</a:t>
            </a:r>
            <a:r>
              <a:rPr lang="en-US" b="1" dirty="0" smtClean="0"/>
              <a:t> </a:t>
            </a:r>
            <a:r>
              <a:rPr lang="en-US" b="1" i="1" dirty="0" err="1" smtClean="0"/>
              <a:t>i</a:t>
            </a:r>
            <a:r>
              <a:rPr lang="en-US" b="1" dirty="0" smtClean="0"/>
              <a:t> + </a:t>
            </a:r>
            <a:r>
              <a:rPr lang="en-US" b="1" i="1" dirty="0" err="1" smtClean="0"/>
              <a:t>v</a:t>
            </a:r>
            <a:r>
              <a:rPr lang="en-US" b="1" baseline="-25000" dirty="0" err="1" smtClean="0"/>
              <a:t>yo</a:t>
            </a:r>
            <a:r>
              <a:rPr lang="en-US" b="1" dirty="0" smtClean="0"/>
              <a:t> </a:t>
            </a:r>
            <a:r>
              <a:rPr lang="en-US" b="1" i="1" dirty="0" smtClean="0"/>
              <a:t>j</a:t>
            </a:r>
            <a:r>
              <a:rPr lang="en-US" b="1" dirty="0" smtClean="0"/>
              <a:t>) + (</a:t>
            </a:r>
            <a:r>
              <a:rPr lang="en-US" b="1" i="1" dirty="0" smtClean="0"/>
              <a:t>a</a:t>
            </a:r>
            <a:r>
              <a:rPr lang="en-US" b="1" baseline="-25000" dirty="0" smtClean="0"/>
              <a:t>x</a:t>
            </a:r>
            <a:r>
              <a:rPr lang="en-US" b="1" dirty="0" smtClean="0"/>
              <a:t> </a:t>
            </a:r>
            <a:r>
              <a:rPr lang="en-US" b="1" i="1" dirty="0" err="1" smtClean="0"/>
              <a:t>i</a:t>
            </a:r>
            <a:r>
              <a:rPr lang="en-US" b="1" dirty="0" smtClean="0"/>
              <a:t> + </a:t>
            </a:r>
            <a:r>
              <a:rPr lang="en-US" b="1" i="1" dirty="0" err="1" smtClean="0"/>
              <a:t>a</a:t>
            </a:r>
            <a:r>
              <a:rPr lang="en-US" b="1" baseline="-25000" dirty="0" err="1" smtClean="0"/>
              <a:t>y</a:t>
            </a:r>
            <a:r>
              <a:rPr lang="en-US" b="1" i="1" dirty="0" err="1" smtClean="0"/>
              <a:t>j</a:t>
            </a:r>
            <a:r>
              <a:rPr lang="en-US" b="1" dirty="0" smtClean="0"/>
              <a:t>) </a:t>
            </a:r>
            <a:r>
              <a:rPr lang="en-US" b="1" i="1" dirty="0" smtClean="0"/>
              <a:t>t</a:t>
            </a:r>
            <a:endParaRPr lang="en-US" dirty="0" smtClean="0"/>
          </a:p>
          <a:p>
            <a:pPr algn="l" rtl="0"/>
            <a:r>
              <a:rPr lang="en-US" b="1" dirty="0" smtClean="0"/>
              <a:t>then</a:t>
            </a:r>
            <a:endParaRPr lang="en-US" dirty="0" smtClean="0"/>
          </a:p>
          <a:p>
            <a:pPr algn="l" rtl="0"/>
            <a:r>
              <a:rPr lang="en-US" b="1" i="1" dirty="0" smtClean="0"/>
              <a:t>v</a:t>
            </a:r>
            <a:r>
              <a:rPr lang="en-US" b="1" dirty="0" smtClean="0"/>
              <a:t> = </a:t>
            </a:r>
            <a:r>
              <a:rPr lang="en-US" b="1" i="1" dirty="0" err="1" smtClean="0"/>
              <a:t>v</a:t>
            </a:r>
            <a:r>
              <a:rPr lang="en-US" b="1" baseline="-25000" dirty="0" err="1" smtClean="0"/>
              <a:t>o</a:t>
            </a:r>
            <a:r>
              <a:rPr lang="en-US" b="1" dirty="0" smtClean="0"/>
              <a:t> + </a:t>
            </a:r>
            <a:r>
              <a:rPr lang="en-US" b="1" i="1" dirty="0" smtClean="0"/>
              <a:t>a t</a:t>
            </a:r>
            <a:r>
              <a:rPr lang="en-US" b="1" dirty="0" smtClean="0"/>
              <a:t>                                          (***)</a:t>
            </a:r>
            <a:endParaRPr lang="en-US" dirty="0" smtClean="0"/>
          </a:p>
          <a:p>
            <a:pPr algn="l"/>
            <a:r>
              <a:rPr lang="ar-SA" b="1" dirty="0" smtClean="0"/>
              <a:t>من المعادلة </a:t>
            </a:r>
            <a:r>
              <a:rPr lang="en-US" b="1" dirty="0" smtClean="0"/>
              <a:t>(***)</a:t>
            </a:r>
            <a:r>
              <a:rPr lang="ar-SA" b="1" dirty="0" smtClean="0"/>
              <a:t> نستنتج أن سرعة جسم عند زمن محدد </a:t>
            </a:r>
            <a:r>
              <a:rPr lang="en-US" b="1" i="1" dirty="0" smtClean="0"/>
              <a:t>t</a:t>
            </a:r>
            <a:r>
              <a:rPr lang="ar-SA" b="1" dirty="0" smtClean="0"/>
              <a:t> يساوى الجمع الاتجاهى للسرعة الابتدائية والسرعة الناتجة من العجلة المنتظمة.</a:t>
            </a:r>
            <a:endParaRPr lang="en-US" dirty="0" smtClean="0"/>
          </a:p>
          <a:p>
            <a:pPr algn="l" rtl="0"/>
            <a:r>
              <a:rPr lang="en-US" b="1" dirty="0" smtClean="0"/>
              <a:t>Since our particle moves in two dimension </a:t>
            </a:r>
            <a:r>
              <a:rPr lang="en-US" b="1" i="1" dirty="0" smtClean="0"/>
              <a:t>x</a:t>
            </a:r>
            <a:r>
              <a:rPr lang="en-US" b="1" dirty="0" smtClean="0"/>
              <a:t> and </a:t>
            </a:r>
            <a:r>
              <a:rPr lang="en-US" b="1" i="1" dirty="0" smtClean="0"/>
              <a:t>y</a:t>
            </a:r>
            <a:r>
              <a:rPr lang="en-US" b="1" dirty="0" smtClean="0"/>
              <a:t> with constant acceleration then </a:t>
            </a:r>
            <a:endParaRPr lang="en-US" dirty="0" smtClean="0"/>
          </a:p>
          <a:p>
            <a:pPr algn="l" rtl="0"/>
            <a:r>
              <a:rPr lang="en-US" b="1" dirty="0" smtClean="0"/>
              <a:t> </a:t>
            </a:r>
            <a:endParaRPr lang="en-US" dirty="0" smtClean="0"/>
          </a:p>
          <a:p>
            <a:pPr algn="l" rtl="0"/>
            <a:r>
              <a:rPr lang="en-US" b="1" i="1" dirty="0" smtClean="0"/>
              <a:t>x</a:t>
            </a:r>
            <a:r>
              <a:rPr lang="en-US" b="1" dirty="0" smtClean="0"/>
              <a:t> = </a:t>
            </a:r>
            <a:r>
              <a:rPr lang="en-US" b="1" i="1" dirty="0" smtClean="0"/>
              <a:t>x</a:t>
            </a:r>
            <a:r>
              <a:rPr lang="en-US" b="1" baseline="-25000" dirty="0" smtClean="0"/>
              <a:t>o </a:t>
            </a:r>
            <a:r>
              <a:rPr lang="en-US" b="1" dirty="0" smtClean="0"/>
              <a:t>+ </a:t>
            </a:r>
            <a:r>
              <a:rPr lang="en-US" b="1" i="1" dirty="0" err="1" smtClean="0"/>
              <a:t>v</a:t>
            </a:r>
            <a:r>
              <a:rPr lang="en-US" b="1" baseline="-25000" dirty="0" err="1" smtClean="0"/>
              <a:t>xo</a:t>
            </a:r>
            <a:r>
              <a:rPr lang="en-US" b="1" dirty="0" smtClean="0"/>
              <a:t> </a:t>
            </a:r>
            <a:r>
              <a:rPr lang="en-US" b="1" i="1" dirty="0" smtClean="0"/>
              <a:t>t </a:t>
            </a:r>
            <a:r>
              <a:rPr lang="en-US" b="1" dirty="0" smtClean="0"/>
              <a:t>+ 1/2 </a:t>
            </a:r>
            <a:r>
              <a:rPr lang="en-US" b="1" i="1" dirty="0" smtClean="0"/>
              <a:t>a</a:t>
            </a:r>
            <a:r>
              <a:rPr lang="en-US" b="1" baseline="-25000" dirty="0" smtClean="0"/>
              <a:t>x</a:t>
            </a:r>
            <a:r>
              <a:rPr lang="en-US" b="1" dirty="0" smtClean="0"/>
              <a:t> </a:t>
            </a:r>
            <a:r>
              <a:rPr lang="en-US" b="1" i="1" dirty="0" smtClean="0"/>
              <a:t>t </a:t>
            </a:r>
            <a:r>
              <a:rPr lang="en-US" b="1" baseline="30000" dirty="0" smtClean="0"/>
              <a:t>2</a:t>
            </a:r>
            <a:r>
              <a:rPr lang="en-US" b="1" dirty="0" smtClean="0"/>
              <a:t>  &amp;         </a:t>
            </a:r>
            <a:r>
              <a:rPr lang="en-US" b="1" i="1" dirty="0" smtClean="0"/>
              <a:t>y</a:t>
            </a:r>
            <a:r>
              <a:rPr lang="en-US" b="1" dirty="0" smtClean="0"/>
              <a:t> = </a:t>
            </a:r>
            <a:r>
              <a:rPr lang="en-US" b="1" i="1" dirty="0" err="1" smtClean="0"/>
              <a:t>y</a:t>
            </a:r>
            <a:r>
              <a:rPr lang="en-US" b="1" baseline="-25000" dirty="0" err="1" smtClean="0"/>
              <a:t>o</a:t>
            </a:r>
            <a:r>
              <a:rPr lang="en-US" b="1" baseline="-25000" dirty="0" smtClean="0"/>
              <a:t> </a:t>
            </a:r>
            <a:r>
              <a:rPr lang="en-US" b="1" dirty="0" smtClean="0"/>
              <a:t>+ </a:t>
            </a:r>
            <a:r>
              <a:rPr lang="en-US" b="1" i="1" dirty="0" err="1" smtClean="0"/>
              <a:t>v</a:t>
            </a:r>
            <a:r>
              <a:rPr lang="en-US" b="1" baseline="-25000" dirty="0" err="1" smtClean="0"/>
              <a:t>yo</a:t>
            </a:r>
            <a:r>
              <a:rPr lang="en-US" b="1" dirty="0" smtClean="0"/>
              <a:t> </a:t>
            </a:r>
            <a:r>
              <a:rPr lang="en-US" b="1" i="1" dirty="0" smtClean="0"/>
              <a:t>t</a:t>
            </a:r>
            <a:r>
              <a:rPr lang="en-US" b="1" dirty="0" smtClean="0"/>
              <a:t> - 1/2 </a:t>
            </a:r>
            <a:r>
              <a:rPr lang="en-US" b="1" i="1" dirty="0" smtClean="0"/>
              <a:t>a</a:t>
            </a:r>
            <a:r>
              <a:rPr lang="en-US" b="1" baseline="-25000" dirty="0" smtClean="0"/>
              <a:t>y</a:t>
            </a:r>
            <a:r>
              <a:rPr lang="en-US" b="1" dirty="0" smtClean="0"/>
              <a:t> </a:t>
            </a:r>
            <a:r>
              <a:rPr lang="en-US" b="1" i="1" dirty="0" smtClean="0"/>
              <a:t>t</a:t>
            </a:r>
            <a:r>
              <a:rPr lang="en-US" b="1" baseline="30000" dirty="0" smtClean="0"/>
              <a:t> 2</a:t>
            </a:r>
            <a:endParaRPr lang="en-US" dirty="0" smtClean="0"/>
          </a:p>
          <a:p>
            <a:pPr algn="l" rtl="0"/>
            <a:r>
              <a:rPr lang="en-US" b="1" dirty="0" smtClean="0"/>
              <a:t>but </a:t>
            </a:r>
            <a:endParaRPr lang="en-US" dirty="0" smtClean="0"/>
          </a:p>
          <a:p>
            <a:pPr algn="l" rtl="0"/>
            <a:r>
              <a:rPr lang="en-US" b="1" i="1" dirty="0" smtClean="0"/>
              <a:t>r = xi + </a:t>
            </a:r>
            <a:r>
              <a:rPr lang="en-US" b="1" i="1" dirty="0" err="1" smtClean="0"/>
              <a:t>yj</a:t>
            </a:r>
            <a:endParaRPr lang="en-US" dirty="0" smtClean="0"/>
          </a:p>
          <a:p>
            <a:endParaRPr lang="en-US" dirty="0"/>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81706"/>
          </a:xfrm>
        </p:spPr>
        <p:txBody>
          <a:bodyPr>
            <a:normAutofit fontScale="90000"/>
          </a:bodyPr>
          <a:lstStyle/>
          <a:p>
            <a:endParaRPr lang="en-US"/>
          </a:p>
        </p:txBody>
      </p:sp>
      <p:sp>
        <p:nvSpPr>
          <p:cNvPr id="3" name="Content Placeholder 2"/>
          <p:cNvSpPr>
            <a:spLocks noGrp="1"/>
          </p:cNvSpPr>
          <p:nvPr>
            <p:ph idx="1"/>
          </p:nvPr>
        </p:nvSpPr>
        <p:spPr>
          <a:xfrm>
            <a:off x="457200" y="1071546"/>
            <a:ext cx="8329642" cy="5253054"/>
          </a:xfrm>
        </p:spPr>
        <p:txBody>
          <a:bodyPr>
            <a:normAutofit/>
          </a:bodyPr>
          <a:lstStyle/>
          <a:p>
            <a:pPr algn="l" rtl="0"/>
            <a:r>
              <a:rPr lang="en-US" b="1" i="1" dirty="0" smtClean="0"/>
              <a:t>r</a:t>
            </a:r>
            <a:r>
              <a:rPr lang="en-US" b="1" dirty="0" smtClean="0"/>
              <a:t> = (x</a:t>
            </a:r>
            <a:r>
              <a:rPr lang="en-US" b="1" baseline="-25000" dirty="0" smtClean="0"/>
              <a:t>o </a:t>
            </a:r>
            <a:r>
              <a:rPr lang="en-US" b="1" dirty="0" smtClean="0"/>
              <a:t>+ </a:t>
            </a:r>
            <a:r>
              <a:rPr lang="en-US" b="1" i="1" dirty="0" err="1" smtClean="0"/>
              <a:t>v</a:t>
            </a:r>
            <a:r>
              <a:rPr lang="en-US" b="1" baseline="-25000" dirty="0" err="1" smtClean="0"/>
              <a:t>xo</a:t>
            </a:r>
            <a:r>
              <a:rPr lang="en-US" b="1" dirty="0" smtClean="0"/>
              <a:t> </a:t>
            </a:r>
            <a:r>
              <a:rPr lang="en-US" b="1" i="1" dirty="0" smtClean="0"/>
              <a:t>t</a:t>
            </a:r>
            <a:r>
              <a:rPr lang="en-US" b="1" dirty="0" smtClean="0"/>
              <a:t> + 1/2 </a:t>
            </a:r>
            <a:r>
              <a:rPr lang="en-US" b="1" i="1" dirty="0" smtClean="0"/>
              <a:t>a</a:t>
            </a:r>
            <a:r>
              <a:rPr lang="en-US" b="1" dirty="0" smtClean="0"/>
              <a:t> </a:t>
            </a:r>
            <a:r>
              <a:rPr lang="en-US" b="1" i="1" dirty="0" smtClean="0"/>
              <a:t>t </a:t>
            </a:r>
            <a:r>
              <a:rPr lang="en-US" b="1" baseline="30000" dirty="0" smtClean="0"/>
              <a:t>2</a:t>
            </a:r>
            <a:r>
              <a:rPr lang="en-US" b="1" dirty="0" smtClean="0"/>
              <a:t>)</a:t>
            </a:r>
            <a:r>
              <a:rPr lang="en-US" b="1" i="1" dirty="0" err="1" smtClean="0"/>
              <a:t>i</a:t>
            </a:r>
            <a:r>
              <a:rPr lang="en-US" b="1" dirty="0" smtClean="0"/>
              <a:t> + (</a:t>
            </a:r>
            <a:r>
              <a:rPr lang="en-US" b="1" i="1" dirty="0" err="1" smtClean="0"/>
              <a:t>y</a:t>
            </a:r>
            <a:r>
              <a:rPr lang="en-US" b="1" baseline="-25000" dirty="0" err="1" smtClean="0"/>
              <a:t>o</a:t>
            </a:r>
            <a:r>
              <a:rPr lang="en-US" b="1" baseline="-25000" dirty="0" smtClean="0"/>
              <a:t> </a:t>
            </a:r>
            <a:r>
              <a:rPr lang="en-US" b="1" dirty="0" smtClean="0"/>
              <a:t>+ </a:t>
            </a:r>
            <a:r>
              <a:rPr lang="en-US" b="1" i="1" dirty="0" err="1" smtClean="0"/>
              <a:t>v</a:t>
            </a:r>
            <a:r>
              <a:rPr lang="en-US" b="1" baseline="-25000" dirty="0" err="1" smtClean="0"/>
              <a:t>yo</a:t>
            </a:r>
            <a:r>
              <a:rPr lang="en-US" b="1" dirty="0" smtClean="0"/>
              <a:t> </a:t>
            </a:r>
            <a:r>
              <a:rPr lang="en-US" b="1" i="1" dirty="0" smtClean="0"/>
              <a:t>t</a:t>
            </a:r>
            <a:r>
              <a:rPr lang="en-US" b="1" dirty="0" smtClean="0"/>
              <a:t> - 1/2  </a:t>
            </a:r>
            <a:r>
              <a:rPr lang="en-US" b="1" i="1" dirty="0" smtClean="0"/>
              <a:t>g</a:t>
            </a:r>
            <a:r>
              <a:rPr lang="en-US" b="1" dirty="0" smtClean="0"/>
              <a:t> </a:t>
            </a:r>
            <a:r>
              <a:rPr lang="en-US" b="1" i="1" dirty="0" smtClean="0"/>
              <a:t>t </a:t>
            </a:r>
            <a:r>
              <a:rPr lang="en-US" b="1" baseline="30000" dirty="0" smtClean="0"/>
              <a:t>2</a:t>
            </a:r>
            <a:r>
              <a:rPr lang="en-US" b="1" dirty="0" smtClean="0"/>
              <a:t>)</a:t>
            </a:r>
            <a:r>
              <a:rPr lang="en-US" b="1" i="1" dirty="0" smtClean="0"/>
              <a:t>j</a:t>
            </a:r>
            <a:endParaRPr lang="en-US" dirty="0" smtClean="0"/>
          </a:p>
          <a:p>
            <a:pPr algn="l" rtl="0"/>
            <a:r>
              <a:rPr lang="en-US" b="1" dirty="0" smtClean="0"/>
              <a:t>  = (x</a:t>
            </a:r>
            <a:r>
              <a:rPr lang="en-US" b="1" baseline="-25000" dirty="0" smtClean="0"/>
              <a:t>o</a:t>
            </a:r>
            <a:r>
              <a:rPr lang="en-US" b="1" dirty="0" smtClean="0"/>
              <a:t> </a:t>
            </a:r>
            <a:r>
              <a:rPr lang="en-US" b="1" dirty="0" err="1" smtClean="0"/>
              <a:t>i</a:t>
            </a:r>
            <a:r>
              <a:rPr lang="en-US" b="1" dirty="0" smtClean="0"/>
              <a:t> + </a:t>
            </a:r>
            <a:r>
              <a:rPr lang="en-US" b="1" dirty="0" err="1" smtClean="0"/>
              <a:t>y</a:t>
            </a:r>
            <a:r>
              <a:rPr lang="en-US" b="1" baseline="-25000" dirty="0" err="1" smtClean="0"/>
              <a:t>o</a:t>
            </a:r>
            <a:r>
              <a:rPr lang="en-US" b="1" dirty="0" smtClean="0"/>
              <a:t> j) + (</a:t>
            </a:r>
            <a:r>
              <a:rPr lang="en-US" b="1" i="1" dirty="0" err="1" smtClean="0"/>
              <a:t>v</a:t>
            </a:r>
            <a:r>
              <a:rPr lang="en-US" b="1" baseline="-25000" dirty="0" err="1" smtClean="0"/>
              <a:t>xo</a:t>
            </a:r>
            <a:r>
              <a:rPr lang="en-US" b="1" i="1" dirty="0" err="1" smtClean="0"/>
              <a:t>i</a:t>
            </a:r>
            <a:r>
              <a:rPr lang="en-US" b="1" dirty="0" smtClean="0"/>
              <a:t>+ </a:t>
            </a:r>
            <a:r>
              <a:rPr lang="en-US" b="1" i="1" dirty="0" err="1" smtClean="0"/>
              <a:t>v</a:t>
            </a:r>
            <a:r>
              <a:rPr lang="en-US" b="1" baseline="-25000" dirty="0" err="1" smtClean="0"/>
              <a:t>yo</a:t>
            </a:r>
            <a:r>
              <a:rPr lang="en-US" b="1" i="1" dirty="0" err="1" smtClean="0"/>
              <a:t>j</a:t>
            </a:r>
            <a:r>
              <a:rPr lang="en-US" b="1" dirty="0" smtClean="0"/>
              <a:t>)</a:t>
            </a:r>
            <a:r>
              <a:rPr lang="en-US" b="1" i="1" dirty="0" smtClean="0"/>
              <a:t>t</a:t>
            </a:r>
            <a:r>
              <a:rPr lang="en-US" b="1" dirty="0" smtClean="0"/>
              <a:t> +1/2 (</a:t>
            </a:r>
            <a:r>
              <a:rPr lang="en-US" b="1" i="1" dirty="0" err="1" smtClean="0"/>
              <a:t>a</a:t>
            </a:r>
            <a:r>
              <a:rPr lang="en-US" b="1" baseline="-25000" dirty="0" err="1" smtClean="0"/>
              <a:t>x</a:t>
            </a:r>
            <a:r>
              <a:rPr lang="en-US" b="1" i="1" dirty="0" err="1" smtClean="0"/>
              <a:t>i</a:t>
            </a:r>
            <a:r>
              <a:rPr lang="en-US" b="1" dirty="0" smtClean="0"/>
              <a:t>+ </a:t>
            </a:r>
            <a:r>
              <a:rPr lang="en-US" b="1" i="1" dirty="0" err="1" smtClean="0"/>
              <a:t>a</a:t>
            </a:r>
            <a:r>
              <a:rPr lang="en-US" b="1" baseline="-25000" dirty="0" err="1" smtClean="0"/>
              <a:t>y</a:t>
            </a:r>
            <a:r>
              <a:rPr lang="en-US" b="1" i="1" dirty="0" err="1" smtClean="0"/>
              <a:t>j</a:t>
            </a:r>
            <a:r>
              <a:rPr lang="en-US" b="1" dirty="0" smtClean="0"/>
              <a:t>)</a:t>
            </a:r>
            <a:r>
              <a:rPr lang="en-US" b="1" i="1" dirty="0" smtClean="0"/>
              <a:t>t </a:t>
            </a:r>
            <a:r>
              <a:rPr lang="en-US" b="1" baseline="30000" dirty="0" smtClean="0"/>
              <a:t>2</a:t>
            </a:r>
            <a:endParaRPr lang="en-US" dirty="0" smtClean="0"/>
          </a:p>
          <a:p>
            <a:pPr algn="l" rtl="0"/>
            <a:r>
              <a:rPr lang="en-US" b="1" i="1" dirty="0" smtClean="0"/>
              <a:t>r</a:t>
            </a:r>
            <a:r>
              <a:rPr lang="en-US" b="1" dirty="0" smtClean="0"/>
              <a:t> = </a:t>
            </a:r>
            <a:r>
              <a:rPr lang="en-US" b="1" i="1" dirty="0" err="1" smtClean="0"/>
              <a:t>r</a:t>
            </a:r>
            <a:r>
              <a:rPr lang="en-US" b="1" baseline="-25000" dirty="0" err="1" smtClean="0"/>
              <a:t>o</a:t>
            </a:r>
            <a:r>
              <a:rPr lang="en-US" b="1" dirty="0" smtClean="0"/>
              <a:t> + </a:t>
            </a:r>
            <a:r>
              <a:rPr lang="en-US" b="1" i="1" dirty="0" err="1" smtClean="0"/>
              <a:t>v</a:t>
            </a:r>
            <a:r>
              <a:rPr lang="en-US" b="1" baseline="-25000" dirty="0" err="1" smtClean="0"/>
              <a:t>o</a:t>
            </a:r>
            <a:r>
              <a:rPr lang="en-US" b="1" i="1" dirty="0" err="1" smtClean="0"/>
              <a:t>t</a:t>
            </a:r>
            <a:r>
              <a:rPr lang="en-US" b="1" dirty="0" smtClean="0"/>
              <a:t> + 1/2 </a:t>
            </a:r>
            <a:r>
              <a:rPr lang="en-US" b="1" i="1" dirty="0" smtClean="0"/>
              <a:t>a</a:t>
            </a:r>
            <a:r>
              <a:rPr lang="en-US" b="1" dirty="0" smtClean="0"/>
              <a:t> </a:t>
            </a:r>
            <a:r>
              <a:rPr lang="en-US" b="1" i="1" dirty="0" smtClean="0"/>
              <a:t>t </a:t>
            </a:r>
            <a:r>
              <a:rPr lang="en-US" b="1" baseline="30000" dirty="0" smtClean="0"/>
              <a:t>2</a:t>
            </a:r>
            <a:r>
              <a:rPr lang="en-US" b="1" dirty="0" smtClean="0"/>
              <a:t>                                            (###)</a:t>
            </a:r>
            <a:endParaRPr lang="en-US" dirty="0" smtClean="0"/>
          </a:p>
          <a:p>
            <a:pPr algn="l"/>
            <a:r>
              <a:rPr lang="ar-SA" b="1" dirty="0" smtClean="0"/>
              <a:t>من المعادلة </a:t>
            </a:r>
            <a:r>
              <a:rPr lang="en-US" b="1" dirty="0" smtClean="0"/>
              <a:t>(###)</a:t>
            </a:r>
            <a:r>
              <a:rPr lang="ar-SA" b="1" dirty="0" smtClean="0"/>
              <a:t> نستنتج أن متجه الإزاحة </a:t>
            </a:r>
            <a:r>
              <a:rPr lang="en-US" b="1" i="1" dirty="0" smtClean="0"/>
              <a:t>r</a:t>
            </a:r>
            <a:r>
              <a:rPr lang="en-US" b="1" dirty="0" smtClean="0"/>
              <a:t>-</a:t>
            </a:r>
            <a:r>
              <a:rPr lang="en-US" b="1" i="1" dirty="0" err="1" smtClean="0"/>
              <a:t>r</a:t>
            </a:r>
            <a:r>
              <a:rPr lang="en-US" b="1" baseline="-25000" dirty="0" err="1" smtClean="0"/>
              <a:t>o</a:t>
            </a:r>
            <a:r>
              <a:rPr lang="en-US" b="1" baseline="-25000" dirty="0" smtClean="0"/>
              <a:t> </a:t>
            </a:r>
            <a:r>
              <a:rPr lang="ar-SA" b="1" dirty="0" smtClean="0"/>
              <a:t>هو عبارة عن الجمع الإتجاهى لمتجه الإزاحة الناتج عن السرعة الابتدائية</a:t>
            </a:r>
            <a:r>
              <a:rPr lang="ar-SA" b="1" baseline="-25000" dirty="0" smtClean="0"/>
              <a:t> </a:t>
            </a:r>
            <a:r>
              <a:rPr lang="en-US" b="1" i="1" dirty="0" err="1" smtClean="0"/>
              <a:t>v</a:t>
            </a:r>
            <a:r>
              <a:rPr lang="en-US" b="1" baseline="-25000" dirty="0" err="1" smtClean="0"/>
              <a:t>o</a:t>
            </a:r>
            <a:r>
              <a:rPr lang="en-US" b="1" i="1" dirty="0" err="1" smtClean="0"/>
              <a:t>t</a:t>
            </a:r>
            <a:r>
              <a:rPr lang="ar-SA" b="1" dirty="0" smtClean="0"/>
              <a:t> والإزاحة الناتجة عن العجلة المنتظمة </a:t>
            </a:r>
            <a:r>
              <a:rPr lang="ar-SA" b="1" baseline="30000" dirty="0" smtClean="0"/>
              <a:t>.</a:t>
            </a:r>
            <a:r>
              <a:rPr lang="en-US" b="1" dirty="0" smtClean="0"/>
              <a:t>1/2</a:t>
            </a:r>
            <a:r>
              <a:rPr lang="en-US" b="1" i="1" dirty="0" smtClean="0"/>
              <a:t> a t</a:t>
            </a:r>
            <a:r>
              <a:rPr lang="en-US" b="1" baseline="30000" dirty="0" smtClean="0"/>
              <a:t> 2</a:t>
            </a:r>
            <a:r>
              <a:rPr lang="ar-SA" b="1" dirty="0" smtClean="0"/>
              <a:t>.</a:t>
            </a:r>
            <a:endParaRPr lang="en-US" dirty="0" smtClean="0"/>
          </a:p>
          <a:p>
            <a:pPr algn="l" rtl="0"/>
            <a:r>
              <a:rPr lang="en-GB" b="1" dirty="0" smtClean="0"/>
              <a:t>Projectile motion</a:t>
            </a:r>
            <a:endParaRPr lang="en-US" dirty="0" smtClean="0"/>
          </a:p>
          <a:p>
            <a:pPr algn="l"/>
            <a:r>
              <a:rPr lang="ar-SA" b="1" dirty="0" smtClean="0"/>
              <a:t>تعتبر حركة المقذوفات </a:t>
            </a:r>
            <a:r>
              <a:rPr lang="en-US" b="1" i="1" dirty="0" smtClean="0"/>
              <a:t>Projectile motion</a:t>
            </a:r>
            <a:r>
              <a:rPr lang="ar-SA" b="1" dirty="0" smtClean="0"/>
              <a:t> من الأمثلة على الحركة في بعدين، وسوف نقوم بإيجاد معادلات الحركة للمقذوفات لتحديد الإزاحة الأفقية والرأسية والسرعة والعجلة من خلال العديد من الأمثلة.</a:t>
            </a:r>
            <a:endParaRPr lang="en-US" dirty="0" smtClean="0"/>
          </a:p>
          <a:p>
            <a:endParaRPr lang="en-US" dirty="0"/>
          </a:p>
        </p:txBody>
      </p:sp>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smtClean="0"/>
              <a:t>Example </a:t>
            </a:r>
            <a:endParaRPr lang="en-US" dirty="0" smtClean="0"/>
          </a:p>
          <a:p>
            <a:pPr algn="l" rtl="0"/>
            <a:r>
              <a:rPr lang="en-US" b="1" dirty="0" smtClean="0"/>
              <a:t>A good example of the motion in two dimension it the motion of projectile.  To analyze this motion lets assume that at time </a:t>
            </a:r>
            <a:r>
              <a:rPr lang="en-US" b="1" i="1" dirty="0" smtClean="0"/>
              <a:t>t</a:t>
            </a:r>
            <a:r>
              <a:rPr lang="en-US" b="1" dirty="0" smtClean="0"/>
              <a:t>=0 the projectile start at the point </a:t>
            </a:r>
            <a:r>
              <a:rPr lang="en-US" b="1" i="1" dirty="0" smtClean="0"/>
              <a:t>x</a:t>
            </a:r>
            <a:r>
              <a:rPr lang="en-US" b="1" baseline="-25000" dirty="0" smtClean="0"/>
              <a:t>o</a:t>
            </a:r>
            <a:r>
              <a:rPr lang="en-US" b="1" dirty="0" smtClean="0"/>
              <a:t>=</a:t>
            </a:r>
            <a:r>
              <a:rPr lang="en-US" b="1" i="1" dirty="0" err="1" smtClean="0"/>
              <a:t>y</a:t>
            </a:r>
            <a:r>
              <a:rPr lang="en-US" b="1" baseline="-25000" dirty="0" err="1" smtClean="0"/>
              <a:t>o</a:t>
            </a:r>
            <a:r>
              <a:rPr lang="en-US" b="1" dirty="0" smtClean="0"/>
              <a:t>=0 with initial velocity </a:t>
            </a:r>
            <a:r>
              <a:rPr lang="en-US" b="1" i="1" dirty="0" err="1" smtClean="0"/>
              <a:t>v</a:t>
            </a:r>
            <a:r>
              <a:rPr lang="en-US" b="1" baseline="-25000" dirty="0" err="1" smtClean="0"/>
              <a:t>o</a:t>
            </a:r>
            <a:r>
              <a:rPr lang="en-US" b="1" dirty="0" smtClean="0"/>
              <a:t> which makes an angle </a:t>
            </a:r>
            <a:r>
              <a:rPr lang="en-US" b="1" i="1" dirty="0" err="1" smtClean="0"/>
              <a:t>q</a:t>
            </a:r>
            <a:r>
              <a:rPr lang="en-US" b="1" baseline="-25000" dirty="0" err="1" smtClean="0"/>
              <a:t>o</a:t>
            </a:r>
            <a:r>
              <a:rPr lang="en-US" b="1" dirty="0" smtClean="0"/>
              <a:t>, as shown in Figure 2.5.</a:t>
            </a:r>
            <a:endParaRPr lang="en-US" dirty="0"/>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66295" cy="83703"/>
          </a:xfrm>
        </p:spPr>
        <p:txBody>
          <a:bodyPr>
            <a:normAutofit fontScale="90000"/>
          </a:bodyPr>
          <a:lstStyle/>
          <a:p>
            <a:endParaRPr lang="en-US"/>
          </a:p>
        </p:txBody>
      </p:sp>
      <p:pic>
        <p:nvPicPr>
          <p:cNvPr id="2050" name="Picture 2" descr="C:\Users\Dr.Muhanned\Downloads\48242372_1942042422577816_1883671977697214464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i="1" dirty="0" err="1" smtClean="0"/>
              <a:t>v</a:t>
            </a:r>
            <a:r>
              <a:rPr lang="en-US" b="1" baseline="-25000" dirty="0" err="1" smtClean="0"/>
              <a:t>x</a:t>
            </a:r>
            <a:r>
              <a:rPr lang="en-US" b="1" dirty="0" smtClean="0"/>
              <a:t> = </a:t>
            </a:r>
            <a:r>
              <a:rPr lang="en-US" b="1" i="1" dirty="0" err="1" smtClean="0"/>
              <a:t>v</a:t>
            </a:r>
            <a:r>
              <a:rPr lang="en-US" b="1" baseline="-25000" dirty="0" err="1" smtClean="0"/>
              <a:t>xo</a:t>
            </a:r>
            <a:r>
              <a:rPr lang="en-US" b="1" baseline="-25000" dirty="0" smtClean="0"/>
              <a:t> </a:t>
            </a:r>
            <a:r>
              <a:rPr lang="en-US" b="1" dirty="0" smtClean="0"/>
              <a:t>= </a:t>
            </a:r>
            <a:r>
              <a:rPr lang="en-US" b="1" i="1" dirty="0" err="1" smtClean="0"/>
              <a:t>v</a:t>
            </a:r>
            <a:r>
              <a:rPr lang="en-US" b="1" baseline="-25000" dirty="0" err="1" smtClean="0"/>
              <a:t>o</a:t>
            </a:r>
            <a:r>
              <a:rPr lang="en-US" b="1" dirty="0" err="1" smtClean="0"/>
              <a:t>cos</a:t>
            </a:r>
            <a:r>
              <a:rPr lang="en-US" b="1" i="1" dirty="0" err="1" smtClean="0"/>
              <a:t>q</a:t>
            </a:r>
            <a:r>
              <a:rPr lang="en-US" b="1" baseline="-25000" dirty="0" err="1" smtClean="0"/>
              <a:t>o</a:t>
            </a:r>
            <a:r>
              <a:rPr lang="en-US" b="1" dirty="0" smtClean="0"/>
              <a:t> = constant</a:t>
            </a:r>
            <a:endParaRPr lang="en-US" dirty="0" smtClean="0"/>
          </a:p>
          <a:p>
            <a:pPr algn="l" rtl="0"/>
            <a:r>
              <a:rPr lang="en-US" b="1" i="1" dirty="0" err="1" smtClean="0"/>
              <a:t>v</a:t>
            </a:r>
            <a:r>
              <a:rPr lang="en-US" b="1" baseline="-25000" dirty="0" err="1" smtClean="0"/>
              <a:t>y</a:t>
            </a:r>
            <a:r>
              <a:rPr lang="en-US" b="1" dirty="0" smtClean="0"/>
              <a:t> = </a:t>
            </a:r>
            <a:r>
              <a:rPr lang="en-US" b="1" i="1" dirty="0" err="1" smtClean="0"/>
              <a:t>v</a:t>
            </a:r>
            <a:r>
              <a:rPr lang="en-US" b="1" baseline="-25000" dirty="0" err="1" smtClean="0"/>
              <a:t>yo</a:t>
            </a:r>
            <a:r>
              <a:rPr lang="en-US" b="1" baseline="-25000" dirty="0" smtClean="0"/>
              <a:t>  </a:t>
            </a:r>
            <a:r>
              <a:rPr lang="en-US" b="1" dirty="0" smtClean="0"/>
              <a:t>- </a:t>
            </a:r>
            <a:r>
              <a:rPr lang="en-US" b="1" i="1" dirty="0" err="1" smtClean="0"/>
              <a:t>gt</a:t>
            </a:r>
            <a:r>
              <a:rPr lang="en-US" b="1" dirty="0" smtClean="0"/>
              <a:t> = </a:t>
            </a:r>
            <a:r>
              <a:rPr lang="en-US" b="1" i="1" dirty="0" err="1" smtClean="0"/>
              <a:t>v</a:t>
            </a:r>
            <a:r>
              <a:rPr lang="en-US" b="1" baseline="-25000" dirty="0" err="1" smtClean="0"/>
              <a:t>o</a:t>
            </a:r>
            <a:r>
              <a:rPr lang="en-US" b="1" dirty="0" err="1" smtClean="0"/>
              <a:t>sin</a:t>
            </a:r>
            <a:r>
              <a:rPr lang="en-US" b="1" i="1" dirty="0" err="1" smtClean="0"/>
              <a:t>q</a:t>
            </a:r>
            <a:r>
              <a:rPr lang="en-US" b="1" baseline="-25000" dirty="0" smtClean="0"/>
              <a:t> o</a:t>
            </a:r>
            <a:r>
              <a:rPr lang="en-US" b="1" dirty="0" smtClean="0"/>
              <a:t> - </a:t>
            </a:r>
            <a:r>
              <a:rPr lang="en-US" b="1" i="1" dirty="0" err="1" smtClean="0"/>
              <a:t>gt</a:t>
            </a:r>
            <a:endParaRPr lang="en-US" dirty="0" smtClean="0"/>
          </a:p>
          <a:p>
            <a:pPr algn="l" rtl="0"/>
            <a:r>
              <a:rPr lang="en-US" b="1" dirty="0" smtClean="0"/>
              <a:t>            x = </a:t>
            </a:r>
            <a:r>
              <a:rPr lang="en-US" b="1" i="1" dirty="0" err="1" smtClean="0"/>
              <a:t>v</a:t>
            </a:r>
            <a:r>
              <a:rPr lang="en-US" b="1" baseline="-25000" dirty="0" err="1" smtClean="0"/>
              <a:t>xo</a:t>
            </a:r>
            <a:r>
              <a:rPr lang="en-US" b="1" dirty="0" smtClean="0"/>
              <a:t> </a:t>
            </a:r>
            <a:r>
              <a:rPr lang="en-US" b="1" i="1" dirty="0" smtClean="0"/>
              <a:t>t</a:t>
            </a:r>
            <a:r>
              <a:rPr lang="en-US" b="1" dirty="0" smtClean="0"/>
              <a:t> = (</a:t>
            </a:r>
            <a:r>
              <a:rPr lang="en-US" b="1" i="1" dirty="0" err="1" smtClean="0"/>
              <a:t>v</a:t>
            </a:r>
            <a:r>
              <a:rPr lang="en-US" b="1" baseline="-25000" dirty="0" err="1" smtClean="0"/>
              <a:t>o</a:t>
            </a:r>
            <a:r>
              <a:rPr lang="en-US" b="1" dirty="0" err="1" smtClean="0"/>
              <a:t>cos</a:t>
            </a:r>
            <a:r>
              <a:rPr lang="en-US" b="1" i="1" dirty="0" err="1" smtClean="0"/>
              <a:t>q</a:t>
            </a:r>
            <a:r>
              <a:rPr lang="en-US" b="1" baseline="-25000" dirty="0" err="1" smtClean="0"/>
              <a:t>o</a:t>
            </a:r>
            <a:r>
              <a:rPr lang="en-US" b="1" dirty="0" smtClean="0"/>
              <a:t>)</a:t>
            </a:r>
            <a:r>
              <a:rPr lang="en-US" b="1" i="1" dirty="0" smtClean="0"/>
              <a:t>t</a:t>
            </a:r>
            <a:r>
              <a:rPr lang="en-US" b="1" dirty="0" smtClean="0"/>
              <a:t>                                        </a:t>
            </a:r>
            <a:endParaRPr lang="en-US" dirty="0" smtClean="0"/>
          </a:p>
          <a:p>
            <a:pPr algn="l" rtl="0"/>
            <a:r>
              <a:rPr lang="en-US" b="1" dirty="0" smtClean="0"/>
              <a:t>y = </a:t>
            </a:r>
            <a:r>
              <a:rPr lang="en-US" b="1" i="1" dirty="0" err="1" smtClean="0"/>
              <a:t>v</a:t>
            </a:r>
            <a:r>
              <a:rPr lang="en-US" b="1" baseline="-25000" dirty="0" err="1" smtClean="0"/>
              <a:t>yo</a:t>
            </a:r>
            <a:r>
              <a:rPr lang="en-US" b="1" dirty="0" smtClean="0"/>
              <a:t> </a:t>
            </a:r>
            <a:r>
              <a:rPr lang="en-US" b="1" i="1" dirty="0" smtClean="0"/>
              <a:t>t</a:t>
            </a:r>
            <a:r>
              <a:rPr lang="en-US" b="1" dirty="0" smtClean="0"/>
              <a:t> - 1/ </a:t>
            </a:r>
            <a:r>
              <a:rPr lang="en-US" b="1" i="1" dirty="0" smtClean="0"/>
              <a:t>g t</a:t>
            </a:r>
            <a:r>
              <a:rPr lang="en-US" b="1" baseline="30000" dirty="0" smtClean="0"/>
              <a:t>2</a:t>
            </a:r>
            <a:r>
              <a:rPr lang="en-US" b="1" dirty="0" smtClean="0"/>
              <a:t> =  (</a:t>
            </a:r>
            <a:r>
              <a:rPr lang="en-US" b="1" i="1" dirty="0" err="1" smtClean="0"/>
              <a:t>v</a:t>
            </a:r>
            <a:r>
              <a:rPr lang="en-US" b="1" baseline="-25000" dirty="0" err="1" smtClean="0"/>
              <a:t>o</a:t>
            </a:r>
            <a:r>
              <a:rPr lang="en-US" b="1" dirty="0" err="1" smtClean="0"/>
              <a:t>sin</a:t>
            </a:r>
            <a:r>
              <a:rPr lang="en-US" b="1" i="1" dirty="0" err="1" smtClean="0"/>
              <a:t>q</a:t>
            </a:r>
            <a:r>
              <a:rPr lang="en-US" b="1" baseline="-25000" dirty="0" smtClean="0"/>
              <a:t> o</a:t>
            </a:r>
            <a:r>
              <a:rPr lang="en-US" b="1" dirty="0" smtClean="0"/>
              <a:t>)</a:t>
            </a:r>
            <a:r>
              <a:rPr lang="en-US" b="1" i="1" dirty="0" smtClean="0"/>
              <a:t>t</a:t>
            </a:r>
            <a:r>
              <a:rPr lang="en-US" b="1" dirty="0" smtClean="0"/>
              <a:t> - 1/2 </a:t>
            </a:r>
            <a:r>
              <a:rPr lang="en-US" b="1" i="1" dirty="0" smtClean="0"/>
              <a:t>g t</a:t>
            </a:r>
            <a:r>
              <a:rPr lang="en-US" b="1" baseline="30000" dirty="0" smtClean="0"/>
              <a:t>2</a:t>
            </a:r>
            <a:r>
              <a:rPr lang="en-US" b="1" dirty="0" smtClean="0"/>
              <a:t>          </a:t>
            </a:r>
            <a:endParaRPr lang="en-US" dirty="0" smtClean="0"/>
          </a:p>
          <a:p>
            <a:pPr algn="l" rtl="0"/>
            <a:r>
              <a:rPr lang="en-US" b="1" dirty="0" smtClean="0"/>
              <a:t> </a:t>
            </a:r>
            <a:endParaRPr lang="en-US" dirty="0" smtClean="0"/>
          </a:p>
          <a:p>
            <a:pPr algn="l" rtl="0"/>
            <a:r>
              <a:rPr lang="en-US" b="1" dirty="0" smtClean="0"/>
              <a:t>Horizontal range and maximum height of a projectile</a:t>
            </a:r>
            <a:endParaRPr lang="en-US" dirty="0" smtClean="0"/>
          </a:p>
          <a:p>
            <a:pPr algn="l" rtl="0"/>
            <a:r>
              <a:rPr lang="en-US" b="1" dirty="0" smtClean="0"/>
              <a:t>It is </a:t>
            </a:r>
            <a:r>
              <a:rPr lang="en-US" b="1" i="1" dirty="0" smtClean="0"/>
              <a:t>v</a:t>
            </a:r>
            <a:r>
              <a:rPr lang="en-US" b="1" dirty="0" smtClean="0"/>
              <a:t>ery important to work out the range (</a:t>
            </a:r>
            <a:r>
              <a:rPr lang="en-US" b="1" i="1" dirty="0" smtClean="0"/>
              <a:t>R</a:t>
            </a:r>
            <a:r>
              <a:rPr lang="en-US" b="1" dirty="0" smtClean="0"/>
              <a:t>) and the maximum height (</a:t>
            </a:r>
            <a:r>
              <a:rPr lang="en-US" b="1" i="1" dirty="0" smtClean="0"/>
              <a:t>h</a:t>
            </a:r>
            <a:r>
              <a:rPr lang="en-US" b="1" dirty="0" smtClean="0"/>
              <a:t>) of the projectile motion.</a:t>
            </a:r>
            <a:endParaRPr lang="en-US" dirty="0" smtClean="0"/>
          </a:p>
          <a:p>
            <a:endParaRPr lang="en-US" dirty="0"/>
          </a:p>
        </p:txBody>
      </p:sp>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66295" cy="83703"/>
          </a:xfrm>
        </p:spPr>
        <p:txBody>
          <a:bodyPr>
            <a:normAutofit fontScale="90000"/>
          </a:bodyPr>
          <a:lstStyle/>
          <a:p>
            <a:endParaRPr lang="en-US" dirty="0"/>
          </a:p>
        </p:txBody>
      </p:sp>
      <p:pic>
        <p:nvPicPr>
          <p:cNvPr id="3074" name="Picture 2" descr="C:\Users\Dr.Muhanned\Downloads\48367568_507345536421434_8512648558178992128_n.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768</TotalTime>
  <Words>253</Words>
  <Application>Microsoft Office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تدفق</vt:lpstr>
      <vt:lpstr>          الحركة في بعدين </vt:lpstr>
      <vt:lpstr>الحركه في بعدين</vt:lpstr>
      <vt:lpstr>الحركة في بعدين بتعجيل ثابت</vt:lpstr>
      <vt:lpstr>Slide 4</vt:lpstr>
      <vt:lpstr>Slide 5</vt:lpstr>
      <vt:lpstr>Slide 6</vt:lpstr>
      <vt:lpstr>Slide 7</vt:lpstr>
      <vt:lpstr>Slide 8</vt:lpstr>
      <vt:lpstr>Slide 9</vt:lpstr>
      <vt:lpstr>الإحداثيات القطبية </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86</cp:revision>
  <dcterms:created xsi:type="dcterms:W3CDTF">2013-03-29T16:44:01Z</dcterms:created>
  <dcterms:modified xsi:type="dcterms:W3CDTF">2018-12-14T10:32:40Z</dcterms:modified>
</cp:coreProperties>
</file>