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96" r:id="rId1"/>
  </p:sldMasterIdLst>
  <p:notesMasterIdLst>
    <p:notesMasterId r:id="rId13"/>
  </p:notesMasterIdLst>
  <p:sldIdLst>
    <p:sldId id="292" r:id="rId2"/>
    <p:sldId id="293" r:id="rId3"/>
    <p:sldId id="294" r:id="rId4"/>
    <p:sldId id="295" r:id="rId5"/>
    <p:sldId id="296" r:id="rId6"/>
    <p:sldId id="297" r:id="rId7"/>
    <p:sldId id="298" r:id="rId8"/>
    <p:sldId id="299" r:id="rId9"/>
    <p:sldId id="300" r:id="rId10"/>
    <p:sldId id="301" r:id="rId11"/>
    <p:sldId id="302" r:id="rId1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E06FFF6-0665-4B18-BF0A-3D3AD1E74258}" type="datetimeFigureOut">
              <a:rPr lang="ar-IQ" smtClean="0"/>
              <a:pPr/>
              <a:t>06/04/1440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6D038E6-0248-43A3-9A27-F5395A90CAF5}"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AD5C0745-3FAC-4DD5-8683-C7B29AD69516}"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p:comb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p:comb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077200" y="6356350"/>
            <a:ext cx="609600" cy="365125"/>
          </a:xfrm>
        </p:spPr>
        <p:txBody>
          <a:bodyPr/>
          <a:lstStyle/>
          <a:p>
            <a:fld id="{AD5C0745-3FAC-4DD5-8683-C7B29AD69516}" type="slidenum">
              <a:rPr lang="ar-IQ" smtClean="0"/>
              <a:pPr/>
              <a:t>‹#›</a:t>
            </a:fld>
            <a:endParaRPr lang="ar-IQ"/>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comb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A576ADC-1C3C-4C34-B128-0D4DC6A950D3}" type="datetimeFigureOut">
              <a:rPr lang="ar-IQ" smtClean="0"/>
              <a:pPr/>
              <a:t>06/04/1440</a:t>
            </a:fld>
            <a:endParaRPr lang="ar-IQ"/>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D5C0745-3FAC-4DD5-8683-C7B29AD69516}" type="slidenum">
              <a:rPr lang="ar-IQ" smtClean="0"/>
              <a:pPr/>
              <a:t>‹#›</a:t>
            </a:fld>
            <a:endParaRPr lang="ar-IQ"/>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ransition>
    <p:comb dir="vert"/>
  </p:transition>
  <p:timing>
    <p:tnLst>
      <p:par>
        <p:cTn id="1" dur="indefinite" restart="never" nodeType="tmRoot"/>
      </p:par>
    </p:tnLst>
  </p:timing>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1428736"/>
            <a:ext cx="7851648" cy="1828800"/>
          </a:xfrm>
        </p:spPr>
        <p:txBody>
          <a:bodyPr/>
          <a:lstStyle/>
          <a:p>
            <a:r>
              <a:rPr lang="ar-IQ" dirty="0" smtClean="0"/>
              <a:t>             قوة الاحتكاك </a:t>
            </a:r>
            <a:endParaRPr lang="en-US" dirty="0"/>
          </a:p>
        </p:txBody>
      </p:sp>
      <p:sp>
        <p:nvSpPr>
          <p:cNvPr id="3" name="Subtitle 2"/>
          <p:cNvSpPr>
            <a:spLocks noGrp="1"/>
          </p:cNvSpPr>
          <p:nvPr>
            <p:ph type="subTitle" idx="1"/>
          </p:nvPr>
        </p:nvSpPr>
        <p:spPr/>
        <p:txBody>
          <a:bodyPr/>
          <a:lstStyle/>
          <a:p>
            <a:r>
              <a:rPr lang="ar-IQ" dirty="0" smtClean="0"/>
              <a:t>                             المحاضرة الثامنة</a:t>
            </a:r>
            <a:endParaRPr lang="en-US" dirty="0"/>
          </a:p>
        </p:txBody>
      </p:sp>
    </p:spTree>
  </p:cSld>
  <p:clrMapOvr>
    <a:masterClrMapping/>
  </p:clrMapOvr>
  <p:transition>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r.Muhanned\Desktop\1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l" rtl="0"/>
            <a:r>
              <a:rPr lang="en-US" b="1" dirty="0" smtClean="0"/>
              <a:t>Given </a:t>
            </a:r>
            <a:r>
              <a:rPr lang="en-US" b="1" i="1" dirty="0" smtClean="0"/>
              <a:t>m</a:t>
            </a:r>
            <a:r>
              <a:rPr lang="en-US" b="1" dirty="0" smtClean="0"/>
              <a:t> = 3kg,        q = 30</a:t>
            </a:r>
            <a:r>
              <a:rPr lang="en-US" b="1" baseline="30000" dirty="0" smtClean="0"/>
              <a:t>o</a:t>
            </a:r>
            <a:r>
              <a:rPr lang="en-US" b="1" dirty="0" smtClean="0"/>
              <a:t>,          </a:t>
            </a:r>
            <a:r>
              <a:rPr lang="en-US" b="1" i="1" dirty="0" smtClean="0"/>
              <a:t>x</a:t>
            </a:r>
            <a:r>
              <a:rPr lang="en-US" b="1" dirty="0" smtClean="0"/>
              <a:t> = 2m,       </a:t>
            </a:r>
            <a:r>
              <a:rPr lang="en-US" b="1" i="1" dirty="0" smtClean="0"/>
              <a:t>t</a:t>
            </a:r>
            <a:r>
              <a:rPr lang="en-US" b="1" dirty="0" smtClean="0"/>
              <a:t> = 1.5s</a:t>
            </a:r>
            <a:endParaRPr lang="en-US" dirty="0" smtClean="0"/>
          </a:p>
          <a:p>
            <a:pPr algn="l" rtl="0"/>
            <a:r>
              <a:rPr lang="en-US" b="1" i="1" dirty="0" smtClean="0"/>
              <a:t>            x </a:t>
            </a:r>
            <a:r>
              <a:rPr lang="en-US" b="1" dirty="0" smtClean="0"/>
              <a:t>= 1/2</a:t>
            </a:r>
            <a:r>
              <a:rPr lang="en-US" b="1" i="1" dirty="0" smtClean="0"/>
              <a:t>at</a:t>
            </a:r>
            <a:r>
              <a:rPr lang="en-US" b="1" baseline="30000" dirty="0" smtClean="0"/>
              <a:t> 2</a:t>
            </a:r>
            <a:r>
              <a:rPr lang="en-US" b="1" dirty="0" smtClean="0"/>
              <a:t>    Þ   2 = 1/2</a:t>
            </a:r>
            <a:r>
              <a:rPr lang="en-US" b="1" i="1" dirty="0" smtClean="0"/>
              <a:t>a</a:t>
            </a:r>
            <a:r>
              <a:rPr lang="en-US" b="1" dirty="0" smtClean="0"/>
              <a:t> (1.5)</a:t>
            </a:r>
            <a:r>
              <a:rPr lang="en-US" b="1" baseline="30000" dirty="0" smtClean="0"/>
              <a:t>2    </a:t>
            </a:r>
            <a:r>
              <a:rPr lang="en-US" b="1" dirty="0" smtClean="0"/>
              <a:t>Þ    </a:t>
            </a:r>
            <a:r>
              <a:rPr lang="en-US" b="1" i="1" dirty="0" smtClean="0"/>
              <a:t>a</a:t>
            </a:r>
            <a:r>
              <a:rPr lang="en-US" b="1" dirty="0" smtClean="0"/>
              <a:t> = 1.78m/s</a:t>
            </a:r>
            <a:r>
              <a:rPr lang="en-US" b="1" baseline="30000" dirty="0" smtClean="0"/>
              <a:t>2</a:t>
            </a:r>
            <a:endParaRPr lang="en-US" dirty="0" smtClean="0"/>
          </a:p>
          <a:p>
            <a:pPr algn="l" rtl="0"/>
            <a:r>
              <a:rPr lang="en-US" b="1" dirty="0" smtClean="0"/>
              <a:t>       </a:t>
            </a:r>
            <a:r>
              <a:rPr lang="en-US" b="1" i="1" dirty="0" smtClean="0"/>
              <a:t>mg</a:t>
            </a:r>
            <a:r>
              <a:rPr lang="en-US" b="1" dirty="0" smtClean="0"/>
              <a:t> sin30 - </a:t>
            </a:r>
            <a:r>
              <a:rPr lang="en-US" b="1" i="1" dirty="0" smtClean="0"/>
              <a:t>f </a:t>
            </a:r>
            <a:r>
              <a:rPr lang="en-US" b="1" dirty="0" smtClean="0"/>
              <a:t>= </a:t>
            </a:r>
            <a:r>
              <a:rPr lang="en-US" b="1" i="1" dirty="0" smtClean="0"/>
              <a:t>ma</a:t>
            </a:r>
            <a:r>
              <a:rPr lang="en-US" b="1" dirty="0" smtClean="0"/>
              <a:t> Þ        </a:t>
            </a:r>
            <a:r>
              <a:rPr lang="en-US" b="1" i="1" dirty="0" smtClean="0"/>
              <a:t>f</a:t>
            </a:r>
            <a:r>
              <a:rPr lang="en-US" b="1" dirty="0" smtClean="0"/>
              <a:t> = </a:t>
            </a:r>
            <a:r>
              <a:rPr lang="en-US" b="1" i="1" dirty="0" smtClean="0"/>
              <a:t>m </a:t>
            </a:r>
            <a:r>
              <a:rPr lang="en-US" b="1" dirty="0" smtClean="0"/>
              <a:t>(</a:t>
            </a:r>
            <a:r>
              <a:rPr lang="en-US" b="1" i="1" dirty="0" smtClean="0"/>
              <a:t>g</a:t>
            </a:r>
            <a:r>
              <a:rPr lang="en-US" b="1" dirty="0" smtClean="0"/>
              <a:t> sin30 -</a:t>
            </a:r>
            <a:r>
              <a:rPr lang="en-US" b="1" i="1" dirty="0" smtClean="0"/>
              <a:t>a</a:t>
            </a:r>
            <a:r>
              <a:rPr lang="en-US" b="1" dirty="0" smtClean="0"/>
              <a:t>) </a:t>
            </a:r>
            <a:r>
              <a:rPr lang="en-US" b="1" i="1" dirty="0" smtClean="0"/>
              <a:t>f</a:t>
            </a:r>
            <a:r>
              <a:rPr lang="en-US" b="1" dirty="0" smtClean="0"/>
              <a:t> = 9.37N     </a:t>
            </a:r>
            <a:endParaRPr lang="en-US" dirty="0" smtClean="0"/>
          </a:p>
          <a:p>
            <a:pPr algn="l" rtl="0"/>
            <a:r>
              <a:rPr lang="en-US" b="1" dirty="0" smtClean="0"/>
              <a:t>       </a:t>
            </a:r>
            <a:r>
              <a:rPr lang="en-US" b="1" i="1" dirty="0" smtClean="0"/>
              <a:t>N</a:t>
            </a:r>
            <a:r>
              <a:rPr lang="en-US" b="1" dirty="0" smtClean="0"/>
              <a:t> - </a:t>
            </a:r>
            <a:r>
              <a:rPr lang="en-US" b="1" i="1" dirty="0" smtClean="0"/>
              <a:t>mg </a:t>
            </a:r>
            <a:r>
              <a:rPr lang="en-US" b="1" dirty="0" smtClean="0"/>
              <a:t>cos30 = 0 Þ        </a:t>
            </a:r>
            <a:r>
              <a:rPr lang="en-US" b="1" i="1" dirty="0" smtClean="0"/>
              <a:t>N</a:t>
            </a:r>
            <a:r>
              <a:rPr lang="en-US" b="1" dirty="0" smtClean="0"/>
              <a:t> = </a:t>
            </a:r>
            <a:r>
              <a:rPr lang="en-US" b="1" i="1" dirty="0" smtClean="0"/>
              <a:t>mg</a:t>
            </a:r>
            <a:r>
              <a:rPr lang="en-US" b="1" dirty="0" smtClean="0"/>
              <a:t> cos30</a:t>
            </a:r>
            <a:endParaRPr lang="en-US" dirty="0" smtClean="0"/>
          </a:p>
          <a:p>
            <a:pPr algn="l" rtl="0"/>
            <a:r>
              <a:rPr lang="en-US" b="1" dirty="0" smtClean="0"/>
              <a:t>       </a:t>
            </a:r>
            <a:r>
              <a:rPr lang="en-US" b="1" i="1" dirty="0" smtClean="0"/>
              <a:t>f</a:t>
            </a:r>
            <a:r>
              <a:rPr lang="en-US" b="1" dirty="0" smtClean="0"/>
              <a:t> = 9.37N</a:t>
            </a:r>
            <a:endParaRPr lang="en-US" dirty="0" smtClean="0"/>
          </a:p>
          <a:p>
            <a:pPr algn="l" rtl="0"/>
            <a:r>
              <a:rPr lang="en-US" b="1" dirty="0" smtClean="0"/>
              <a:t>       </a:t>
            </a:r>
            <a:r>
              <a:rPr lang="en-US" b="1" dirty="0" err="1" smtClean="0"/>
              <a:t>m</a:t>
            </a:r>
            <a:r>
              <a:rPr lang="en-US" b="1" baseline="-25000" dirty="0" err="1" smtClean="0"/>
              <a:t>k</a:t>
            </a:r>
            <a:r>
              <a:rPr lang="en-US" b="1" dirty="0" smtClean="0"/>
              <a:t> = </a:t>
            </a:r>
            <a:r>
              <a:rPr lang="en-US" b="1" i="1" dirty="0" smtClean="0"/>
              <a:t>f </a:t>
            </a:r>
            <a:r>
              <a:rPr lang="en-US" b="1" dirty="0" smtClean="0"/>
              <a:t>/ N = 0.368</a:t>
            </a:r>
            <a:endParaRPr lang="en-US" dirty="0" smtClean="0"/>
          </a:p>
          <a:p>
            <a:pPr algn="l" rtl="0"/>
            <a:r>
              <a:rPr lang="en-US" b="1" dirty="0" smtClean="0"/>
              <a:t> </a:t>
            </a:r>
            <a:endParaRPr lang="en-US" dirty="0" smtClean="0"/>
          </a:p>
          <a:p>
            <a:pPr algn="l" rtl="0"/>
            <a:r>
              <a:rPr lang="en-US" b="1" dirty="0" smtClean="0"/>
              <a:t>       </a:t>
            </a:r>
            <a:r>
              <a:rPr lang="en-US" b="1" i="1" dirty="0" smtClean="0"/>
              <a:t>v</a:t>
            </a:r>
            <a:r>
              <a:rPr lang="en-US" b="1" baseline="30000" dirty="0" smtClean="0"/>
              <a:t>2</a:t>
            </a:r>
            <a:r>
              <a:rPr lang="en-US" b="1" dirty="0" smtClean="0"/>
              <a:t> = </a:t>
            </a:r>
            <a:r>
              <a:rPr lang="en-US" b="1" i="1" dirty="0" smtClean="0"/>
              <a:t>v</a:t>
            </a:r>
            <a:r>
              <a:rPr lang="en-US" b="1" baseline="-25000" dirty="0" smtClean="0"/>
              <a:t>o</a:t>
            </a:r>
            <a:r>
              <a:rPr lang="en-US" b="1" baseline="30000" dirty="0" smtClean="0"/>
              <a:t>2</a:t>
            </a:r>
            <a:r>
              <a:rPr lang="en-US" b="1" dirty="0" smtClean="0"/>
              <a:t> + 2</a:t>
            </a:r>
            <a:r>
              <a:rPr lang="en-US" b="1" i="1" dirty="0" smtClean="0"/>
              <a:t>a</a:t>
            </a:r>
            <a:r>
              <a:rPr lang="en-US" b="1" dirty="0" smtClean="0"/>
              <a:t> (</a:t>
            </a:r>
            <a:r>
              <a:rPr lang="en-US" b="1" i="1" dirty="0" smtClean="0"/>
              <a:t>x</a:t>
            </a:r>
            <a:r>
              <a:rPr lang="en-US" b="1" dirty="0" smtClean="0"/>
              <a:t>-</a:t>
            </a:r>
            <a:r>
              <a:rPr lang="en-US" b="1" i="1" dirty="0" smtClean="0"/>
              <a:t>x</a:t>
            </a:r>
            <a:r>
              <a:rPr lang="en-US" b="1" baseline="-25000" dirty="0" smtClean="0"/>
              <a:t>o</a:t>
            </a:r>
            <a:r>
              <a:rPr lang="en-US" b="1" dirty="0" smtClean="0"/>
              <a:t> )</a:t>
            </a:r>
            <a:endParaRPr lang="en-US" dirty="0" smtClean="0"/>
          </a:p>
          <a:p>
            <a:pPr algn="l" rtl="0"/>
            <a:r>
              <a:rPr lang="en-US" b="1" dirty="0" smtClean="0"/>
              <a:t>       </a:t>
            </a:r>
            <a:r>
              <a:rPr lang="en-US" b="1" i="1" dirty="0" smtClean="0"/>
              <a:t>v</a:t>
            </a:r>
            <a:r>
              <a:rPr lang="en-US" b="1" baseline="30000" dirty="0" smtClean="0"/>
              <a:t>2</a:t>
            </a:r>
            <a:r>
              <a:rPr lang="en-US" b="1" dirty="0" smtClean="0"/>
              <a:t> = 0 + 2(1.78)(2) = 7.11</a:t>
            </a:r>
            <a:endParaRPr lang="en-US" dirty="0" smtClean="0"/>
          </a:p>
          <a:p>
            <a:pPr algn="l" rtl="0"/>
            <a:r>
              <a:rPr lang="en-US" b="1" dirty="0" smtClean="0"/>
              <a:t>then </a:t>
            </a:r>
            <a:endParaRPr lang="en-US" dirty="0" smtClean="0"/>
          </a:p>
          <a:p>
            <a:pPr algn="l" rtl="0"/>
            <a:r>
              <a:rPr lang="en-US" b="1" dirty="0" smtClean="0"/>
              <a:t>       </a:t>
            </a:r>
            <a:r>
              <a:rPr lang="en-US" b="1" i="1" dirty="0" smtClean="0"/>
              <a:t>v</a:t>
            </a:r>
            <a:r>
              <a:rPr lang="en-US" b="1" dirty="0" smtClean="0"/>
              <a:t> = 2.67m/s</a:t>
            </a:r>
            <a:endParaRPr lang="en-US" dirty="0" smtClean="0"/>
          </a:p>
          <a:p>
            <a:pPr algn="l"/>
            <a:endParaRPr lang="en-US" dirty="0"/>
          </a:p>
        </p:txBody>
      </p:sp>
    </p:spTree>
  </p:cSld>
  <p:clrMapOvr>
    <a:masterClrMapping/>
  </p:clrMapOvr>
  <p:transition>
    <p:comb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قوة الاحتكاك</a:t>
            </a:r>
            <a:endParaRPr lang="en-US" dirty="0"/>
          </a:p>
        </p:txBody>
      </p:sp>
      <p:sp>
        <p:nvSpPr>
          <p:cNvPr id="3" name="Content Placeholder 2"/>
          <p:cNvSpPr>
            <a:spLocks noGrp="1"/>
          </p:cNvSpPr>
          <p:nvPr>
            <p:ph idx="1"/>
          </p:nvPr>
        </p:nvSpPr>
        <p:spPr/>
        <p:txBody>
          <a:bodyPr>
            <a:normAutofit fontScale="92500" lnSpcReduction="20000"/>
          </a:bodyPr>
          <a:lstStyle/>
          <a:p>
            <a:r>
              <a:rPr lang="ar-SA" b="1" dirty="0" smtClean="0"/>
              <a:t>لقد أهملنا سابقاً القوة الناتجة عن الاحتكاك وذلك بفرض أن الأجسام تتحرك على أسطح ناعمة </a:t>
            </a:r>
            <a:r>
              <a:rPr lang="en-GB" b="1" dirty="0" smtClean="0"/>
              <a:t>smooth surfaces</a:t>
            </a:r>
            <a:r>
              <a:rPr lang="ar-SA" b="1" dirty="0" smtClean="0"/>
              <a:t> وذلك حتى لا نزيد عدد المعادلات الرياضية المصاحبة لحل مسائل الميكانيكا، ولكن وبعد أن قطعنا شوطاً في التعامل مع متجهات القوة بمختلف أنواعها مثل الوزن </a:t>
            </a:r>
            <a:r>
              <a:rPr lang="en-GB" b="1" i="1" dirty="0" smtClean="0"/>
              <a:t>W</a:t>
            </a:r>
            <a:r>
              <a:rPr lang="ar-SA" b="1" dirty="0" smtClean="0"/>
              <a:t> والشد </a:t>
            </a:r>
            <a:r>
              <a:rPr lang="en-GB" b="1" i="1" dirty="0" smtClean="0"/>
              <a:t>T</a:t>
            </a:r>
            <a:r>
              <a:rPr lang="ar-SA" b="1" dirty="0" smtClean="0"/>
              <a:t> ورد الفعل </a:t>
            </a:r>
            <a:r>
              <a:rPr lang="en-GB" b="1" i="1" dirty="0" smtClean="0"/>
              <a:t>N</a:t>
            </a:r>
            <a:r>
              <a:rPr lang="ar-SA" b="1" dirty="0" smtClean="0"/>
              <a:t> والقوة الخارجية المؤثرة على الحركة </a:t>
            </a:r>
            <a:r>
              <a:rPr lang="en-GB" b="1" i="1" dirty="0" smtClean="0"/>
              <a:t>F</a:t>
            </a:r>
            <a:r>
              <a:rPr lang="ar-SA" b="1" dirty="0" smtClean="0"/>
              <a:t>،  سندخل نوع آخر من القوة المؤثرة على الحركة وهى قوة الاحتكاك </a:t>
            </a:r>
            <a:r>
              <a:rPr lang="en-GB" b="1" i="1" dirty="0" smtClean="0"/>
              <a:t>force of friction</a:t>
            </a:r>
            <a:r>
              <a:rPr lang="ar-SA" b="1" dirty="0" smtClean="0"/>
              <a:t> ويرمز لها بالرمز </a:t>
            </a:r>
            <a:r>
              <a:rPr lang="en-GB" b="1" i="1" dirty="0" smtClean="0"/>
              <a:t>f</a:t>
            </a:r>
            <a:r>
              <a:rPr lang="ar-SA" b="1" dirty="0" smtClean="0"/>
              <a:t>  واتجاه هذه القوة دائماً عكس اتجاه الحركة وهي ناتجة عن خشونة الأسطح المتحركة.</a:t>
            </a:r>
            <a:endParaRPr lang="en-US" dirty="0" smtClean="0"/>
          </a:p>
          <a:p>
            <a:r>
              <a:rPr lang="ar-SA" b="1" dirty="0" smtClean="0"/>
              <a:t>من التجارب العملية لوحظ أن قوة الاحتكاك للأجسام الساكنة أكبر من قوة الاحتكاك للأجسام المتحركة.  وهذا شيء نلاحظه في حياتنا العملية حيث يحتاج الشخص إلى قوة كبيرة في بداية الأمر لتحريك صندوق خشبي على الأرض ولكن بعد أن يتحرك الجسم نلاحظ أن القوة اللازمة أصبحت أقل من ذي قبل وهذا لأن الجسم أصبح متحركاً وبالتالي فإن قوة الاحتكاك تصبح أقل.</a:t>
            </a:r>
            <a:endParaRPr lang="en-US" dirty="0"/>
          </a:p>
        </p:txBody>
      </p:sp>
    </p:spTree>
  </p:cSld>
  <p:clrMapOvr>
    <a:masterClrMapping/>
  </p:clrMapOvr>
  <p:transition>
    <p:comb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Muhanned\Desktop\11.jpg"/>
          <p:cNvPicPr>
            <a:picLocks noChangeAspect="1" noChangeArrowheads="1"/>
          </p:cNvPicPr>
          <p:nvPr/>
        </p:nvPicPr>
        <p:blipFill>
          <a:blip r:embed="rId2"/>
          <a:srcRect/>
          <a:stretch>
            <a:fillRect/>
          </a:stretch>
        </p:blipFill>
        <p:spPr bwMode="auto">
          <a:xfrm>
            <a:off x="0" y="-2667000"/>
            <a:ext cx="9144000" cy="12192000"/>
          </a:xfrm>
          <a:prstGeom prst="rect">
            <a:avLst/>
          </a:prstGeom>
          <a:noFill/>
        </p:spPr>
      </p:pic>
    </p:spTree>
  </p:cSld>
  <p:clrMapOvr>
    <a:masterClrMapping/>
  </p:clrMapOvr>
  <p:transition>
    <p:comb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Muhanned\Desktop\1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r.Muhanned\Desktop\1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r.Muhanned\Desktop\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r.Muhanned\Desktop\1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r.Muhanned\Desktop\1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58204" cy="224582"/>
          </a:xfrm>
        </p:spPr>
        <p:txBody>
          <a:bodyPr>
            <a:normAutofit fontScale="90000"/>
          </a:bodyPr>
          <a:lstStyle/>
          <a:p>
            <a:endParaRPr lang="en-US" dirty="0"/>
          </a:p>
        </p:txBody>
      </p:sp>
      <p:sp>
        <p:nvSpPr>
          <p:cNvPr id="3" name="Content Placeholder 2"/>
          <p:cNvSpPr>
            <a:spLocks noGrp="1"/>
          </p:cNvSpPr>
          <p:nvPr>
            <p:ph idx="1"/>
          </p:nvPr>
        </p:nvSpPr>
        <p:spPr>
          <a:xfrm>
            <a:off x="457200" y="1214422"/>
            <a:ext cx="8258204" cy="5110178"/>
          </a:xfrm>
        </p:spPr>
        <p:txBody>
          <a:bodyPr>
            <a:normAutofit fontScale="85000" lnSpcReduction="10000"/>
          </a:bodyPr>
          <a:lstStyle/>
          <a:p>
            <a:pPr algn="l" rtl="0"/>
            <a:r>
              <a:rPr lang="en-GB" b="1" dirty="0" smtClean="0"/>
              <a:t>Consider the motion of </a:t>
            </a:r>
            <a:r>
              <a:rPr lang="en-GB" b="1" i="1" dirty="0" smtClean="0"/>
              <a:t>m</a:t>
            </a:r>
            <a:r>
              <a:rPr lang="en-GB" b="1" baseline="-25000" dirty="0" smtClean="0"/>
              <a:t>1</a:t>
            </a:r>
            <a:r>
              <a:rPr lang="en-US" b="1" dirty="0" smtClean="0"/>
              <a:t>.  Since its motion to the right, then </a:t>
            </a:r>
            <a:r>
              <a:rPr lang="en-US" b="1" i="1" dirty="0" smtClean="0"/>
              <a:t>T </a:t>
            </a:r>
            <a:r>
              <a:rPr lang="en-US" b="1" dirty="0" smtClean="0"/>
              <a:t>&gt;</a:t>
            </a:r>
            <a:r>
              <a:rPr lang="en-US" b="1" i="1" dirty="0" smtClean="0"/>
              <a:t>f</a:t>
            </a:r>
            <a:r>
              <a:rPr lang="en-US" b="1" dirty="0" smtClean="0"/>
              <a:t>.  If </a:t>
            </a:r>
            <a:r>
              <a:rPr lang="en-US" b="1" i="1" dirty="0" smtClean="0"/>
              <a:t>T</a:t>
            </a:r>
            <a:r>
              <a:rPr lang="en-US" b="1" dirty="0" smtClean="0"/>
              <a:t> were less than </a:t>
            </a:r>
            <a:r>
              <a:rPr lang="en-US" b="1" i="1" dirty="0" smtClean="0"/>
              <a:t>f</a:t>
            </a:r>
            <a:r>
              <a:rPr lang="en-US" b="1" dirty="0" smtClean="0"/>
              <a:t>, the blocks would remain stationary.</a:t>
            </a:r>
            <a:endParaRPr lang="en-US" dirty="0" smtClean="0"/>
          </a:p>
          <a:p>
            <a:pPr algn="l" rtl="0"/>
            <a:r>
              <a:rPr lang="en-US" b="1" dirty="0" smtClean="0"/>
              <a:t>            </a:t>
            </a:r>
            <a:r>
              <a:rPr lang="en-US" b="1" dirty="0" err="1" smtClean="0"/>
              <a:t>å</a:t>
            </a:r>
            <a:r>
              <a:rPr lang="en-US" b="1" i="1" dirty="0" err="1" smtClean="0"/>
              <a:t>F</a:t>
            </a:r>
            <a:r>
              <a:rPr lang="en-US" b="1" baseline="-25000" dirty="0" err="1" smtClean="0"/>
              <a:t>x</a:t>
            </a:r>
            <a:r>
              <a:rPr lang="en-US" b="1" dirty="0" smtClean="0"/>
              <a:t> (on </a:t>
            </a:r>
            <a:r>
              <a:rPr lang="en-US" b="1" i="1" dirty="0" smtClean="0"/>
              <a:t>m</a:t>
            </a:r>
            <a:r>
              <a:rPr lang="en-US" b="1" baseline="-25000" dirty="0" smtClean="0"/>
              <a:t>1</a:t>
            </a:r>
            <a:r>
              <a:rPr lang="en-US" b="1" dirty="0" smtClean="0"/>
              <a:t>) = </a:t>
            </a:r>
            <a:r>
              <a:rPr lang="en-US" b="1" i="1" dirty="0" smtClean="0"/>
              <a:t>T</a:t>
            </a:r>
            <a:r>
              <a:rPr lang="en-US" b="1" dirty="0" smtClean="0"/>
              <a:t> - </a:t>
            </a:r>
            <a:r>
              <a:rPr lang="en-US" b="1" i="1" dirty="0" smtClean="0"/>
              <a:t>f</a:t>
            </a:r>
            <a:r>
              <a:rPr lang="en-US" b="1" dirty="0" smtClean="0"/>
              <a:t> = </a:t>
            </a:r>
            <a:r>
              <a:rPr lang="en-US" b="1" i="1" dirty="0" smtClean="0"/>
              <a:t>m</a:t>
            </a:r>
            <a:r>
              <a:rPr lang="en-US" b="1" baseline="-25000" dirty="0" smtClean="0"/>
              <a:t>1</a:t>
            </a:r>
            <a:r>
              <a:rPr lang="en-US" b="1" i="1" dirty="0" smtClean="0"/>
              <a:t>a</a:t>
            </a:r>
            <a:endParaRPr lang="en-US" dirty="0" smtClean="0"/>
          </a:p>
          <a:p>
            <a:pPr algn="l" rtl="0"/>
            <a:r>
              <a:rPr lang="en-GB" b="1" dirty="0" smtClean="0"/>
              <a:t>            </a:t>
            </a:r>
            <a:r>
              <a:rPr lang="en-US" b="1" dirty="0" err="1" smtClean="0"/>
              <a:t>å</a:t>
            </a:r>
            <a:r>
              <a:rPr lang="en-US" b="1" i="1" dirty="0" err="1" smtClean="0"/>
              <a:t>F</a:t>
            </a:r>
            <a:r>
              <a:rPr lang="en-US" b="1" baseline="-25000" dirty="0" err="1" smtClean="0"/>
              <a:t>y</a:t>
            </a:r>
            <a:r>
              <a:rPr lang="en-US" b="1" dirty="0" smtClean="0"/>
              <a:t> (on </a:t>
            </a:r>
            <a:r>
              <a:rPr lang="en-US" b="1" i="1" dirty="0" smtClean="0"/>
              <a:t>m</a:t>
            </a:r>
            <a:r>
              <a:rPr lang="en-US" b="1" baseline="-25000" dirty="0" smtClean="0"/>
              <a:t>1</a:t>
            </a:r>
            <a:r>
              <a:rPr lang="en-US" b="1" dirty="0" smtClean="0"/>
              <a:t>) = </a:t>
            </a:r>
            <a:r>
              <a:rPr lang="en-US" b="1" i="1" dirty="0" smtClean="0"/>
              <a:t>N</a:t>
            </a:r>
            <a:r>
              <a:rPr lang="en-US" b="1" dirty="0" smtClean="0"/>
              <a:t> - </a:t>
            </a:r>
            <a:r>
              <a:rPr lang="en-US" b="1" i="1" dirty="0" smtClean="0"/>
              <a:t>m</a:t>
            </a:r>
            <a:r>
              <a:rPr lang="en-US" b="1" baseline="-25000" dirty="0" smtClean="0"/>
              <a:t>1</a:t>
            </a:r>
            <a:r>
              <a:rPr lang="en-US" b="1" i="1" dirty="0" smtClean="0"/>
              <a:t>g</a:t>
            </a:r>
            <a:r>
              <a:rPr lang="en-US" b="1" dirty="0" smtClean="0"/>
              <a:t> = 0</a:t>
            </a:r>
            <a:endParaRPr lang="en-US" dirty="0" smtClean="0"/>
          </a:p>
          <a:p>
            <a:pPr algn="l" rtl="0"/>
            <a:r>
              <a:rPr lang="en-GB" b="1" dirty="0" smtClean="0"/>
              <a:t>since </a:t>
            </a:r>
            <a:r>
              <a:rPr lang="en-GB" b="1" i="1" dirty="0" smtClean="0"/>
              <a:t>f </a:t>
            </a:r>
            <a:r>
              <a:rPr lang="en-GB" b="1" dirty="0" smtClean="0"/>
              <a:t>= </a:t>
            </a:r>
            <a:r>
              <a:rPr lang="en-GB" b="1" dirty="0" err="1" smtClean="0"/>
              <a:t>m</a:t>
            </a:r>
            <a:r>
              <a:rPr lang="en-GB" b="1" i="1" dirty="0" err="1" smtClean="0"/>
              <a:t>N</a:t>
            </a:r>
            <a:r>
              <a:rPr lang="en-GB" b="1" dirty="0" smtClean="0"/>
              <a:t> = </a:t>
            </a:r>
            <a:r>
              <a:rPr lang="en-GB" b="1" i="1" dirty="0" smtClean="0"/>
              <a:t>m</a:t>
            </a:r>
            <a:r>
              <a:rPr lang="en-GB" b="1" baseline="-25000" dirty="0" smtClean="0"/>
              <a:t>1</a:t>
            </a:r>
            <a:r>
              <a:rPr lang="en-GB" b="1" i="1" dirty="0" smtClean="0"/>
              <a:t>g</a:t>
            </a:r>
            <a:r>
              <a:rPr lang="en-GB" b="1" dirty="0" smtClean="0"/>
              <a:t> , then</a:t>
            </a:r>
            <a:endParaRPr lang="en-US" dirty="0" smtClean="0"/>
          </a:p>
          <a:p>
            <a:pPr algn="l" rtl="0"/>
            <a:r>
              <a:rPr lang="en-GB" b="1" dirty="0" smtClean="0"/>
              <a:t>            </a:t>
            </a:r>
            <a:r>
              <a:rPr lang="en-GB" b="1" i="1" dirty="0" smtClean="0"/>
              <a:t>T</a:t>
            </a:r>
            <a:r>
              <a:rPr lang="en-GB" b="1" dirty="0" smtClean="0"/>
              <a:t> = </a:t>
            </a:r>
            <a:r>
              <a:rPr lang="en-GB" b="1" i="1" dirty="0" smtClean="0"/>
              <a:t>m</a:t>
            </a:r>
            <a:r>
              <a:rPr lang="en-GB" b="1" baseline="-25000" dirty="0" smtClean="0"/>
              <a:t>1</a:t>
            </a:r>
            <a:r>
              <a:rPr lang="en-GB" b="1" dirty="0" smtClean="0"/>
              <a:t>(</a:t>
            </a:r>
            <a:r>
              <a:rPr lang="en-GB" b="1" i="1" dirty="0" err="1" smtClean="0"/>
              <a:t>a</a:t>
            </a:r>
            <a:r>
              <a:rPr lang="en-GB" b="1" dirty="0" err="1" smtClean="0"/>
              <a:t>+m</a:t>
            </a:r>
            <a:r>
              <a:rPr lang="en-GB" b="1" i="1" dirty="0" err="1" smtClean="0"/>
              <a:t>g</a:t>
            </a:r>
            <a:r>
              <a:rPr lang="en-GB" b="1" dirty="0" smtClean="0"/>
              <a:t>)</a:t>
            </a:r>
            <a:endParaRPr lang="en-US" dirty="0" smtClean="0"/>
          </a:p>
          <a:p>
            <a:pPr algn="l" rtl="0"/>
            <a:r>
              <a:rPr lang="en-GB" b="1" dirty="0" smtClean="0"/>
              <a:t>For </a:t>
            </a:r>
            <a:r>
              <a:rPr lang="en-GB" b="1" i="1" dirty="0" smtClean="0"/>
              <a:t>m</a:t>
            </a:r>
            <a:r>
              <a:rPr lang="en-GB" b="1" baseline="-25000" dirty="0" smtClean="0"/>
              <a:t>2</a:t>
            </a:r>
            <a:r>
              <a:rPr lang="en-GB" b="1" dirty="0" smtClean="0"/>
              <a:t>, the motion is downward, therefore </a:t>
            </a:r>
            <a:r>
              <a:rPr lang="en-GB" b="1" i="1" dirty="0" smtClean="0"/>
              <a:t>m</a:t>
            </a:r>
            <a:r>
              <a:rPr lang="en-GB" b="1" baseline="-25000" dirty="0" smtClean="0"/>
              <a:t>2</a:t>
            </a:r>
            <a:r>
              <a:rPr lang="en-GB" b="1" i="1" dirty="0" smtClean="0"/>
              <a:t>g </a:t>
            </a:r>
            <a:r>
              <a:rPr lang="en-GB" b="1" dirty="0" smtClean="0"/>
              <a:t>&gt;</a:t>
            </a:r>
            <a:r>
              <a:rPr lang="en-GB" b="1" i="1" dirty="0" smtClean="0"/>
              <a:t>T</a:t>
            </a:r>
            <a:r>
              <a:rPr lang="en-GB" b="1" dirty="0" smtClean="0"/>
              <a:t>.  Note that </a:t>
            </a:r>
            <a:r>
              <a:rPr lang="en-GB" b="1" i="1" dirty="0" smtClean="0"/>
              <a:t>T</a:t>
            </a:r>
            <a:r>
              <a:rPr lang="en-GB" b="1" dirty="0" smtClean="0"/>
              <a:t> is uniform through the rope.  That is the force which acts on the right is also the force which keeps </a:t>
            </a:r>
            <a:r>
              <a:rPr lang="en-GB" b="1" i="1" dirty="0" smtClean="0"/>
              <a:t>m</a:t>
            </a:r>
            <a:r>
              <a:rPr lang="en-GB" b="1" baseline="-25000" dirty="0" smtClean="0"/>
              <a:t>2</a:t>
            </a:r>
            <a:r>
              <a:rPr lang="en-GB" b="1" dirty="0" smtClean="0"/>
              <a:t> from free falling. The equation of motion for </a:t>
            </a:r>
            <a:r>
              <a:rPr lang="en-GB" b="1" i="1" dirty="0" smtClean="0"/>
              <a:t>m</a:t>
            </a:r>
            <a:r>
              <a:rPr lang="en-GB" b="1" baseline="-25000" dirty="0" smtClean="0"/>
              <a:t>2</a:t>
            </a:r>
            <a:r>
              <a:rPr lang="en-GB" b="1" dirty="0" smtClean="0"/>
              <a:t> is:</a:t>
            </a:r>
            <a:endParaRPr lang="en-US" dirty="0" smtClean="0"/>
          </a:p>
          <a:p>
            <a:pPr algn="l" rtl="0"/>
            <a:r>
              <a:rPr lang="en-GB" b="1" dirty="0" smtClean="0"/>
              <a:t>            </a:t>
            </a:r>
            <a:r>
              <a:rPr lang="en-US" b="1" dirty="0" err="1" smtClean="0"/>
              <a:t>å</a:t>
            </a:r>
            <a:r>
              <a:rPr lang="en-US" b="1" i="1" dirty="0" err="1" smtClean="0"/>
              <a:t>F</a:t>
            </a:r>
            <a:r>
              <a:rPr lang="en-US" b="1" baseline="-25000" dirty="0" err="1" smtClean="0"/>
              <a:t>y</a:t>
            </a:r>
            <a:r>
              <a:rPr lang="en-US" b="1" dirty="0" smtClean="0"/>
              <a:t> (on </a:t>
            </a:r>
            <a:r>
              <a:rPr lang="en-US" b="1" i="1" dirty="0" smtClean="0"/>
              <a:t>m</a:t>
            </a:r>
            <a:r>
              <a:rPr lang="en-US" b="1" baseline="-25000" dirty="0" smtClean="0"/>
              <a:t>2</a:t>
            </a:r>
            <a:r>
              <a:rPr lang="en-US" b="1" dirty="0" smtClean="0"/>
              <a:t>) = </a:t>
            </a:r>
            <a:r>
              <a:rPr lang="en-US" b="1" i="1" dirty="0" smtClean="0"/>
              <a:t>T</a:t>
            </a:r>
            <a:r>
              <a:rPr lang="en-US" b="1" dirty="0" smtClean="0"/>
              <a:t> - </a:t>
            </a:r>
            <a:r>
              <a:rPr lang="en-US" b="1" i="1" dirty="0" smtClean="0"/>
              <a:t>m</a:t>
            </a:r>
            <a:r>
              <a:rPr lang="en-US" b="1" baseline="-25000" dirty="0" smtClean="0"/>
              <a:t>2</a:t>
            </a:r>
            <a:r>
              <a:rPr lang="en-US" b="1" i="1" dirty="0" smtClean="0"/>
              <a:t>g</a:t>
            </a:r>
            <a:r>
              <a:rPr lang="en-US" b="1" dirty="0" smtClean="0"/>
              <a:t> = - </a:t>
            </a:r>
            <a:r>
              <a:rPr lang="en-US" b="1" i="1" dirty="0" smtClean="0"/>
              <a:t>m</a:t>
            </a:r>
            <a:r>
              <a:rPr lang="en-US" b="1" baseline="-25000" dirty="0" smtClean="0"/>
              <a:t>2</a:t>
            </a:r>
            <a:r>
              <a:rPr lang="en-US" b="1" i="1" dirty="0" smtClean="0"/>
              <a:t>a</a:t>
            </a:r>
            <a:r>
              <a:rPr lang="en-US" b="1" dirty="0" smtClean="0"/>
              <a:t>             Þ       </a:t>
            </a:r>
            <a:r>
              <a:rPr lang="en-US" b="1" i="1" dirty="0" smtClean="0"/>
              <a:t>T</a:t>
            </a:r>
            <a:r>
              <a:rPr lang="en-US" b="1" dirty="0" smtClean="0"/>
              <a:t> = </a:t>
            </a:r>
            <a:r>
              <a:rPr lang="en-US" b="1" i="1" dirty="0" smtClean="0"/>
              <a:t>m</a:t>
            </a:r>
            <a:r>
              <a:rPr lang="en-US" b="1" baseline="-25000" dirty="0" smtClean="0"/>
              <a:t>2</a:t>
            </a:r>
            <a:r>
              <a:rPr lang="en-US" b="1" dirty="0" smtClean="0"/>
              <a:t>(</a:t>
            </a:r>
            <a:r>
              <a:rPr lang="en-US" b="1" i="1" dirty="0" smtClean="0"/>
              <a:t>g</a:t>
            </a:r>
            <a:r>
              <a:rPr lang="en-US" b="1" dirty="0" smtClean="0"/>
              <a:t>-</a:t>
            </a:r>
            <a:r>
              <a:rPr lang="en-US" b="1" i="1" dirty="0" smtClean="0"/>
              <a:t>a</a:t>
            </a:r>
            <a:r>
              <a:rPr lang="en-US" b="1" dirty="0" smtClean="0"/>
              <a:t>)</a:t>
            </a:r>
            <a:endParaRPr lang="en-US" dirty="0" smtClean="0"/>
          </a:p>
          <a:p>
            <a:pPr algn="l" rtl="0"/>
            <a:r>
              <a:rPr lang="en-US" b="1" dirty="0" smtClean="0"/>
              <a:t>Solving the above equation</a:t>
            </a:r>
            <a:endParaRPr lang="en-US" dirty="0" smtClean="0"/>
          </a:p>
          <a:p>
            <a:pPr algn="l" rtl="0"/>
            <a:r>
              <a:rPr lang="en-US" b="1" dirty="0" smtClean="0"/>
              <a:t>       </a:t>
            </a:r>
            <a:r>
              <a:rPr lang="en-US" b="1" i="1" dirty="0" smtClean="0"/>
              <a:t>m</a:t>
            </a:r>
            <a:r>
              <a:rPr lang="en-US" b="1" baseline="-25000" dirty="0" smtClean="0"/>
              <a:t>2</a:t>
            </a:r>
            <a:r>
              <a:rPr lang="en-US" b="1" dirty="0" smtClean="0"/>
              <a:t>(</a:t>
            </a:r>
            <a:r>
              <a:rPr lang="en-US" b="1" i="1" dirty="0" err="1" smtClean="0"/>
              <a:t>a</a:t>
            </a:r>
            <a:r>
              <a:rPr lang="en-US" b="1" dirty="0" err="1" smtClean="0"/>
              <a:t>+m</a:t>
            </a:r>
            <a:r>
              <a:rPr lang="en-US" b="1" i="1" dirty="0" err="1" smtClean="0"/>
              <a:t>g</a:t>
            </a:r>
            <a:r>
              <a:rPr lang="en-US" b="1" dirty="0" smtClean="0"/>
              <a:t>) - </a:t>
            </a:r>
            <a:r>
              <a:rPr lang="en-US" b="1" i="1" dirty="0" smtClean="0"/>
              <a:t>m</a:t>
            </a:r>
            <a:r>
              <a:rPr lang="en-US" b="1" baseline="-25000" dirty="0" smtClean="0"/>
              <a:t>2</a:t>
            </a:r>
            <a:r>
              <a:rPr lang="en-US" b="1" dirty="0" smtClean="0"/>
              <a:t>(</a:t>
            </a:r>
            <a:r>
              <a:rPr lang="en-US" b="1" i="1" dirty="0" smtClean="0"/>
              <a:t>g</a:t>
            </a:r>
            <a:r>
              <a:rPr lang="en-US" b="1" dirty="0" smtClean="0"/>
              <a:t>-</a:t>
            </a:r>
            <a:r>
              <a:rPr lang="en-US" b="1" i="1" dirty="0" smtClean="0"/>
              <a:t>a</a:t>
            </a:r>
            <a:r>
              <a:rPr lang="en-US" b="1" dirty="0" smtClean="0"/>
              <a:t>) = 0</a:t>
            </a:r>
            <a:endParaRPr lang="en-US" dirty="0" smtClean="0"/>
          </a:p>
          <a:p>
            <a:endParaRPr lang="en-US" dirty="0"/>
          </a:p>
        </p:txBody>
      </p:sp>
    </p:spTree>
  </p:cSld>
  <p:clrMapOvr>
    <a:masterClrMapping/>
  </p:clrMapOvr>
  <p:transition>
    <p:comb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746</TotalTime>
  <Words>75</Words>
  <Application>Microsoft Office PowerPoint</Application>
  <PresentationFormat>On-screen Show (4:3)</PresentationFormat>
  <Paragraphs>25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تدفق</vt:lpstr>
      <vt:lpstr>             قوة الاحتكاك </vt:lpstr>
      <vt:lpstr>قوة الاحتكاك</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امن وسلامة العاملين في مختبرات الفيزياء النووية</dc:title>
  <dc:creator>dr Muhannad</dc:creator>
  <cp:lastModifiedBy>After Format 2014</cp:lastModifiedBy>
  <cp:revision>83</cp:revision>
  <dcterms:created xsi:type="dcterms:W3CDTF">2013-03-29T16:44:01Z</dcterms:created>
  <dcterms:modified xsi:type="dcterms:W3CDTF">2018-12-14T17:09:53Z</dcterms:modified>
</cp:coreProperties>
</file>