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296" r:id="rId1"/>
  </p:sldMasterIdLst>
  <p:notesMasterIdLst>
    <p:notesMasterId r:id="rId25"/>
  </p:notesMasterIdLst>
  <p:sldIdLst>
    <p:sldId id="292" r:id="rId2"/>
    <p:sldId id="293"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E06FFF6-0665-4B18-BF0A-3D3AD1E74258}" type="datetimeFigureOut">
              <a:rPr lang="ar-IQ" smtClean="0"/>
              <a:pPr/>
              <a:t>07/04/1440</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6D038E6-0248-43A3-9A27-F5395A90CAF5}"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0A576ADC-1C3C-4C34-B128-0D4DC6A950D3}" type="datetimeFigureOut">
              <a:rPr lang="ar-IQ" smtClean="0"/>
              <a:pPr/>
              <a:t>07/04/1440</a:t>
            </a:fld>
            <a:endParaRPr lang="ar-IQ"/>
          </a:p>
        </p:txBody>
      </p:sp>
      <p:sp>
        <p:nvSpPr>
          <p:cNvPr id="19" name="عنصر نائب للتذييل 18"/>
          <p:cNvSpPr>
            <a:spLocks noGrp="1"/>
          </p:cNvSpPr>
          <p:nvPr>
            <p:ph type="ftr" sz="quarter" idx="11"/>
          </p:nvPr>
        </p:nvSpPr>
        <p:spPr/>
        <p:txBody>
          <a:bodyPr/>
          <a:lstStyle/>
          <a:p>
            <a:endParaRPr lang="ar-IQ"/>
          </a:p>
        </p:txBody>
      </p:sp>
      <p:sp>
        <p:nvSpPr>
          <p:cNvPr id="27" name="عنصر نائب لرقم الشريحة 26"/>
          <p:cNvSpPr>
            <a:spLocks noGrp="1"/>
          </p:cNvSpPr>
          <p:nvPr>
            <p:ph type="sldNum" sz="quarter" idx="12"/>
          </p:nvPr>
        </p:nvSpPr>
        <p:spPr/>
        <p:txBody>
          <a:bodyPr/>
          <a:lstStyle/>
          <a:p>
            <a:fld id="{AD5C0745-3FAC-4DD5-8683-C7B29AD69516}"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transition>
    <p:comb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A576ADC-1C3C-4C34-B128-0D4DC6A950D3}" type="datetimeFigureOut">
              <a:rPr lang="ar-IQ" smtClean="0"/>
              <a:pPr/>
              <a:t>07/04/1440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A576ADC-1C3C-4C34-B128-0D4DC6A950D3}" type="datetimeFigureOut">
              <a:rPr lang="ar-IQ" smtClean="0"/>
              <a:pPr/>
              <a:t>07/04/1440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A576ADC-1C3C-4C34-B128-0D4DC6A950D3}" type="datetimeFigureOut">
              <a:rPr lang="ar-IQ" smtClean="0"/>
              <a:pPr/>
              <a:t>07/04/1440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A576ADC-1C3C-4C34-B128-0D4DC6A950D3}" type="datetimeFigureOut">
              <a:rPr lang="ar-IQ" smtClean="0"/>
              <a:pPr/>
              <a:t>07/04/1440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D5C0745-3FAC-4DD5-8683-C7B29AD69516}"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transition>
    <p:comb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0A576ADC-1C3C-4C34-B128-0D4DC6A950D3}" type="datetimeFigureOut">
              <a:rPr lang="ar-IQ" smtClean="0"/>
              <a:pPr/>
              <a:t>07/04/1440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0A576ADC-1C3C-4C34-B128-0D4DC6A950D3}" type="datetimeFigureOut">
              <a:rPr lang="ar-IQ" smtClean="0"/>
              <a:pPr/>
              <a:t>07/04/1440</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0A576ADC-1C3C-4C34-B128-0D4DC6A950D3}" type="datetimeFigureOut">
              <a:rPr lang="ar-IQ" smtClean="0"/>
              <a:pPr/>
              <a:t>07/04/1440</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A576ADC-1C3C-4C34-B128-0D4DC6A950D3}" type="datetimeFigureOut">
              <a:rPr lang="ar-IQ" smtClean="0"/>
              <a:pPr/>
              <a:t>07/04/1440</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0A576ADC-1C3C-4C34-B128-0D4DC6A950D3}" type="datetimeFigureOut">
              <a:rPr lang="ar-IQ" smtClean="0"/>
              <a:pPr/>
              <a:t>07/04/1440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A576ADC-1C3C-4C34-B128-0D4DC6A950D3}" type="datetimeFigureOut">
              <a:rPr lang="ar-IQ" smtClean="0"/>
              <a:pPr/>
              <a:t>07/04/1440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a:xfrm>
            <a:off x="8077200" y="6356350"/>
            <a:ext cx="609600" cy="365125"/>
          </a:xfrm>
        </p:spPr>
        <p:txBody>
          <a:bodyPr/>
          <a:lstStyle/>
          <a:p>
            <a:fld id="{AD5C0745-3FAC-4DD5-8683-C7B29AD69516}" type="slidenum">
              <a:rPr lang="ar-IQ" smtClean="0"/>
              <a:pPr/>
              <a:t>‹#›</a:t>
            </a:fld>
            <a:endParaRPr lang="ar-IQ"/>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comb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A576ADC-1C3C-4C34-B128-0D4DC6A950D3}" type="datetimeFigureOut">
              <a:rPr lang="ar-IQ" smtClean="0"/>
              <a:pPr/>
              <a:t>07/04/1440</a:t>
            </a:fld>
            <a:endParaRPr lang="ar-IQ"/>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D5C0745-3FAC-4DD5-8683-C7B29AD69516}" type="slidenum">
              <a:rPr lang="ar-IQ" smtClean="0"/>
              <a:pPr/>
              <a:t>‹#›</a:t>
            </a:fld>
            <a:endParaRPr lang="ar-IQ"/>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ransition>
    <p:comb dir="vert"/>
  </p:transition>
  <p:timing>
    <p:tnLst>
      <p:par>
        <p:cTn id="1" dur="indefinite" restart="never" nodeType="tmRoot"/>
      </p:par>
    </p:tnLst>
  </p:timing>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1428736"/>
            <a:ext cx="7851648" cy="1828800"/>
          </a:xfrm>
        </p:spPr>
        <p:txBody>
          <a:bodyPr/>
          <a:lstStyle/>
          <a:p>
            <a:r>
              <a:rPr lang="ar-IQ" dirty="0" smtClean="0"/>
              <a:t>             الشغل والطاقة</a:t>
            </a:r>
            <a:endParaRPr lang="en-US" dirty="0"/>
          </a:p>
        </p:txBody>
      </p:sp>
      <p:sp>
        <p:nvSpPr>
          <p:cNvPr id="3" name="Subtitle 2"/>
          <p:cNvSpPr>
            <a:spLocks noGrp="1"/>
          </p:cNvSpPr>
          <p:nvPr>
            <p:ph type="subTitle" idx="1"/>
          </p:nvPr>
        </p:nvSpPr>
        <p:spPr/>
        <p:txBody>
          <a:bodyPr/>
          <a:lstStyle/>
          <a:p>
            <a:r>
              <a:rPr lang="ar-IQ" dirty="0" smtClean="0"/>
              <a:t>                             المحاضرة التاسعة</a:t>
            </a:r>
            <a:endParaRPr lang="en-US" dirty="0"/>
          </a:p>
        </p:txBody>
      </p:sp>
    </p:spTree>
  </p:cSld>
  <p:clrMapOvr>
    <a:masterClrMapping/>
  </p:clrMapOvr>
  <p:transition>
    <p:comb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r.Muhanned\Desktop\1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r.Muhanned\Desktop\1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r.Muhanned\Desktop\1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Dr.Muhanned\Desktop\1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Dr.Muhanned\Desktop\2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Dr.Muhanned\Desktop\2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Dr.Muhanned\Desktop\2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l" rtl="0"/>
            <a:r>
              <a:rPr lang="en-GB" b="1" dirty="0" smtClean="0"/>
              <a:t>The product of one half the mass and the square of the speed is defined as the </a:t>
            </a:r>
            <a:r>
              <a:rPr lang="en-GB" b="1" i="1" dirty="0" smtClean="0"/>
              <a:t>kinetic energy</a:t>
            </a:r>
            <a:r>
              <a:rPr lang="en-GB" b="1" dirty="0" smtClean="0"/>
              <a:t> of the particle and has a unit of J</a:t>
            </a:r>
            <a:endParaRPr lang="en-US" dirty="0" smtClean="0"/>
          </a:p>
          <a:p>
            <a:pPr algn="l" rtl="0"/>
            <a:r>
              <a:rPr lang="en-GB" b="1" i="1" dirty="0" smtClean="0"/>
              <a:t>K</a:t>
            </a:r>
            <a:r>
              <a:rPr lang="en-GB" b="1" dirty="0" smtClean="0"/>
              <a:t> = </a:t>
            </a:r>
            <a:r>
              <a:rPr lang="en-US" b="1" dirty="0" smtClean="0"/>
              <a:t>1/2</a:t>
            </a:r>
            <a:r>
              <a:rPr lang="en-GB" b="1" dirty="0" smtClean="0"/>
              <a:t> </a:t>
            </a:r>
            <a:r>
              <a:rPr lang="en-GB" b="1" i="1" dirty="0" smtClean="0"/>
              <a:t>mv</a:t>
            </a:r>
            <a:r>
              <a:rPr lang="en-GB" b="1" baseline="30000" dirty="0" smtClean="0"/>
              <a:t>2</a:t>
            </a:r>
            <a:r>
              <a:rPr lang="en-GB" b="1" dirty="0" smtClean="0"/>
              <a:t>                     </a:t>
            </a:r>
            <a:endParaRPr lang="en-US" dirty="0" smtClean="0"/>
          </a:p>
          <a:p>
            <a:pPr algn="l" rtl="0"/>
            <a:r>
              <a:rPr lang="en-GB" b="1" i="1" dirty="0" smtClean="0"/>
              <a:t>W</a:t>
            </a:r>
            <a:r>
              <a:rPr lang="en-GB" b="1" dirty="0" smtClean="0"/>
              <a:t> = </a:t>
            </a:r>
            <a:r>
              <a:rPr lang="en-GB" b="1" i="1" dirty="0" err="1" smtClean="0"/>
              <a:t>K</a:t>
            </a:r>
            <a:r>
              <a:rPr lang="en-GB" b="1" baseline="-25000" dirty="0" err="1" smtClean="0"/>
              <a:t>f</a:t>
            </a:r>
            <a:r>
              <a:rPr lang="en-GB" b="1" dirty="0" smtClean="0"/>
              <a:t> - </a:t>
            </a:r>
            <a:r>
              <a:rPr lang="en-GB" b="1" i="1" dirty="0" err="1" smtClean="0"/>
              <a:t>K</a:t>
            </a:r>
            <a:r>
              <a:rPr lang="en-GB" b="1" baseline="-25000" dirty="0" err="1" smtClean="0"/>
              <a:t>i</a:t>
            </a:r>
            <a:r>
              <a:rPr lang="en-GB" b="1" dirty="0" smtClean="0"/>
              <a:t>                    </a:t>
            </a:r>
            <a:endParaRPr lang="en-US" dirty="0" smtClean="0"/>
          </a:p>
          <a:p>
            <a:pPr algn="l" rtl="0"/>
            <a:r>
              <a:rPr lang="en-GB" b="1" dirty="0" smtClean="0"/>
              <a:t>This means that the work is the change of the kinetic energy of a particle.</a:t>
            </a:r>
            <a:endParaRPr lang="en-US" dirty="0" smtClean="0"/>
          </a:p>
          <a:p>
            <a:pPr algn="l" rtl="0"/>
            <a:r>
              <a:rPr lang="en-GB" b="1" i="1" dirty="0" smtClean="0"/>
              <a:t>W</a:t>
            </a:r>
            <a:r>
              <a:rPr lang="en-GB" b="1" dirty="0" smtClean="0"/>
              <a:t> = </a:t>
            </a:r>
            <a:r>
              <a:rPr lang="en-US" b="1" dirty="0" smtClean="0"/>
              <a:t> DK</a:t>
            </a:r>
            <a:r>
              <a:rPr lang="en-GB" b="1" dirty="0" smtClean="0"/>
              <a:t>                                    </a:t>
            </a:r>
            <a:endParaRPr lang="en-US" dirty="0" smtClean="0"/>
          </a:p>
          <a:p>
            <a:pPr algn="l"/>
            <a:r>
              <a:rPr lang="ar-SA" b="1" dirty="0" smtClean="0"/>
              <a:t>لاحظ أن طاقة الحركة </a:t>
            </a:r>
            <a:r>
              <a:rPr lang="en-GB" b="1" i="1" dirty="0" smtClean="0"/>
              <a:t>K</a:t>
            </a:r>
            <a:r>
              <a:rPr lang="ar-SA" b="1" dirty="0" smtClean="0"/>
              <a:t> دائما موجبة ولكن التغير في طاقة الحركة </a:t>
            </a:r>
            <a:r>
              <a:rPr lang="en-US" b="1" dirty="0" smtClean="0"/>
              <a:t>DK</a:t>
            </a:r>
            <a:r>
              <a:rPr lang="ar-SA" b="1" dirty="0" smtClean="0"/>
              <a:t>  يمكن أن يكون سالباً أو موجباً أو صفراً.</a:t>
            </a:r>
            <a:endParaRPr lang="en-US" dirty="0" smtClean="0"/>
          </a:p>
          <a:p>
            <a:pPr algn="l" rtl="0"/>
            <a:r>
              <a:rPr lang="en-US" b="1" dirty="0" smtClean="0"/>
              <a:t>Example</a:t>
            </a:r>
            <a:endParaRPr lang="en-US" dirty="0" smtClean="0"/>
          </a:p>
          <a:p>
            <a:pPr algn="l" rtl="0"/>
            <a:r>
              <a:rPr lang="en-US" b="1" dirty="0" smtClean="0"/>
              <a:t>A fighter-jet of mass </a:t>
            </a:r>
            <a:r>
              <a:rPr lang="en-GB" b="1" dirty="0" smtClean="0"/>
              <a:t>5×10</a:t>
            </a:r>
            <a:r>
              <a:rPr lang="en-GB" b="1" baseline="30000" dirty="0" smtClean="0"/>
              <a:t>4</a:t>
            </a:r>
            <a:r>
              <a:rPr lang="en-GB" b="1" dirty="0" smtClean="0"/>
              <a:t>kg is travelling at a speed of </a:t>
            </a:r>
            <a:r>
              <a:rPr lang="en-GB" b="1" i="1" dirty="0" smtClean="0"/>
              <a:t>v</a:t>
            </a:r>
            <a:r>
              <a:rPr lang="en-GB" b="1" baseline="-25000" dirty="0" smtClean="0"/>
              <a:t>i</a:t>
            </a:r>
            <a:r>
              <a:rPr lang="en-GB" b="1" dirty="0" smtClean="0"/>
              <a:t>=1.1×10</a:t>
            </a:r>
            <a:r>
              <a:rPr lang="en-GB" b="1" baseline="30000" dirty="0" smtClean="0"/>
              <a:t>4</a:t>
            </a:r>
            <a:r>
              <a:rPr lang="en-GB" b="1" dirty="0" smtClean="0"/>
              <a:t>m/s as showing in </a:t>
            </a:r>
            <a:r>
              <a:rPr lang="en-US" b="1" dirty="0" smtClean="0"/>
              <a:t>the </a:t>
            </a:r>
            <a:r>
              <a:rPr lang="en-GB" b="1" dirty="0" smtClean="0"/>
              <a:t>Figure.  The engine exerts a constant force of 4×10</a:t>
            </a:r>
            <a:r>
              <a:rPr lang="en-GB" b="1" baseline="30000" dirty="0" smtClean="0"/>
              <a:t>5</a:t>
            </a:r>
            <a:r>
              <a:rPr lang="en-GB" b="1" dirty="0" smtClean="0"/>
              <a:t>N for a displacement of 2.5×10</a:t>
            </a:r>
            <a:r>
              <a:rPr lang="en-GB" b="1" baseline="30000" dirty="0" smtClean="0"/>
              <a:t>6</a:t>
            </a:r>
            <a:r>
              <a:rPr lang="en-GB" b="1" dirty="0" smtClean="0"/>
              <a:t>m.  Determine the final speed of the jet.</a:t>
            </a:r>
            <a:endParaRPr lang="en-US" dirty="0" smtClean="0"/>
          </a:p>
          <a:p>
            <a:endParaRPr lang="en-US" dirty="0"/>
          </a:p>
        </p:txBody>
      </p:sp>
    </p:spTree>
  </p:cSld>
  <p:clrMapOvr>
    <a:masterClrMapping/>
  </p:clrMapOvr>
  <p:transition>
    <p:comb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Dr.Muhanned\Desktop\2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Dr.Muhanned\Desktop\2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t>الشغل والطاقة</a:t>
            </a:r>
            <a:endParaRPr lang="en-US" dirty="0"/>
          </a:p>
        </p:txBody>
      </p:sp>
      <p:sp>
        <p:nvSpPr>
          <p:cNvPr id="3" name="Content Placeholder 2"/>
          <p:cNvSpPr>
            <a:spLocks noGrp="1"/>
          </p:cNvSpPr>
          <p:nvPr>
            <p:ph idx="1"/>
          </p:nvPr>
        </p:nvSpPr>
        <p:spPr/>
        <p:txBody>
          <a:bodyPr/>
          <a:lstStyle/>
          <a:p>
            <a:r>
              <a:rPr lang="ar-SA" b="1" dirty="0" smtClean="0"/>
              <a:t>إن مفهوم الشغل والطاقة مهم جداً في علم الفيزياء، حيث توجد الطاقة في الطبيعة في صور مختلفة مثل الطاقة الميكانيكية </a:t>
            </a:r>
            <a:r>
              <a:rPr lang="en-GB" b="1" i="1" dirty="0" smtClean="0"/>
              <a:t>Mechanical energy</a:t>
            </a:r>
            <a:r>
              <a:rPr lang="ar-SA" b="1" dirty="0" smtClean="0"/>
              <a:t>، والطاقة الكهرومغناطيسية </a:t>
            </a:r>
            <a:r>
              <a:rPr lang="en-GB" b="1" i="1" dirty="0" smtClean="0"/>
              <a:t>Electromagnetic energy</a:t>
            </a:r>
            <a:r>
              <a:rPr lang="ar-SA" b="1" dirty="0" smtClean="0"/>
              <a:t>، والطاقة الكيميائية </a:t>
            </a:r>
            <a:r>
              <a:rPr lang="en-GB" b="1" i="1" dirty="0" smtClean="0"/>
              <a:t>Chemical energy</a:t>
            </a:r>
            <a:r>
              <a:rPr lang="ar-SA" b="1" dirty="0" smtClean="0"/>
              <a:t>، والطاقة الحرارية </a:t>
            </a:r>
            <a:r>
              <a:rPr lang="en-GB" b="1" i="1" dirty="0" smtClean="0"/>
              <a:t>Thermal energy</a:t>
            </a:r>
            <a:r>
              <a:rPr lang="ar-SA" b="1" dirty="0" smtClean="0"/>
              <a:t>، والطاقة النووية </a:t>
            </a:r>
            <a:r>
              <a:rPr lang="en-GB" b="1" i="1" dirty="0" smtClean="0"/>
              <a:t>Nuclear energy</a:t>
            </a:r>
            <a:r>
              <a:rPr lang="ar-SA" b="1" dirty="0" smtClean="0"/>
              <a:t>.  إن الطاقة بصورها المختلفة تتحول من شكل إلى آخر ولكن في النهاية الطاقة الكلية ثابتة.  فمثلا الطاقة الكيميائية المختزنة في بطارية تتحول إلى طاقة كهربية لتتحول بدورها إلى طاقة حركية. ودراسة تحولات الطاقة مهم جداً لجميع العلوم.</a:t>
            </a:r>
            <a:endParaRPr lang="en-US" dirty="0" smtClean="0"/>
          </a:p>
          <a:p>
            <a:endParaRPr lang="en-US" dirty="0"/>
          </a:p>
        </p:txBody>
      </p:sp>
    </p:spTree>
  </p:cSld>
  <p:clrMapOvr>
    <a:masterClrMapping/>
  </p:clrMapOvr>
  <p:transition>
    <p:comb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l" rtl="0"/>
            <a:r>
              <a:rPr lang="en-GB" b="1" dirty="0" smtClean="0"/>
              <a:t>Power</a:t>
            </a:r>
            <a:endParaRPr lang="en-US" dirty="0" smtClean="0"/>
          </a:p>
          <a:p>
            <a:pPr algn="l" rtl="0"/>
            <a:r>
              <a:rPr lang="en-GB" b="1" i="1" dirty="0" smtClean="0"/>
              <a:t>The power is defined as the time rate of energy transfer.</a:t>
            </a:r>
            <a:r>
              <a:rPr lang="en-GB" b="1" dirty="0" smtClean="0"/>
              <a:t>  If an external force is applied to an object, and if the work done by this force is </a:t>
            </a:r>
            <a:r>
              <a:rPr lang="en-US" b="1" dirty="0" smtClean="0"/>
              <a:t>DW</a:t>
            </a:r>
            <a:r>
              <a:rPr lang="en-GB" b="1" dirty="0" smtClean="0"/>
              <a:t> it the time interval </a:t>
            </a:r>
            <a:r>
              <a:rPr lang="en-US" b="1" dirty="0" err="1" smtClean="0"/>
              <a:t>Dt</a:t>
            </a:r>
            <a:r>
              <a:rPr lang="en-GB" b="1" dirty="0" smtClean="0"/>
              <a:t>, then the average power is:</a:t>
            </a:r>
            <a:endParaRPr lang="en-US" dirty="0" smtClean="0"/>
          </a:p>
          <a:p>
            <a:pPr algn="l"/>
            <a:endParaRPr lang="en-US" dirty="0"/>
          </a:p>
        </p:txBody>
      </p:sp>
    </p:spTree>
  </p:cSld>
  <p:clrMapOvr>
    <a:masterClrMapping/>
  </p:clrMapOvr>
  <p:transition>
    <p:comb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Dr.Muhanned\Desktop\2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rtl="0"/>
            <a:r>
              <a:rPr lang="en-US" b="1" dirty="0" smtClean="0"/>
              <a:t>Example </a:t>
            </a:r>
            <a:endParaRPr lang="en-US" dirty="0" smtClean="0"/>
          </a:p>
          <a:p>
            <a:pPr algn="l" rtl="0"/>
            <a:r>
              <a:rPr lang="en-GB" b="1" dirty="0" smtClean="0"/>
              <a:t>A 65-kg athlete runs a distance of 600 m up a mountain inclined at 20</a:t>
            </a:r>
            <a:r>
              <a:rPr lang="en-GB" b="1" baseline="30000" dirty="0" smtClean="0"/>
              <a:t>o</a:t>
            </a:r>
            <a:r>
              <a:rPr lang="en-GB" b="1" dirty="0" smtClean="0"/>
              <a:t> to the horizontal.  He performs this feat in 80s. Assuming that air resistance is negligible, (a) how much work does he perform and (b) what is his power output during the run?</a:t>
            </a:r>
            <a:endParaRPr lang="en-US" dirty="0" smtClean="0"/>
          </a:p>
          <a:p>
            <a:endParaRPr lang="en-US" dirty="0"/>
          </a:p>
        </p:txBody>
      </p:sp>
    </p:spTree>
  </p:cSld>
  <p:clrMapOvr>
    <a:masterClrMapping/>
  </p:clrMapOvr>
  <p:transition>
    <p:comb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Dr.Muhanned\Desktop\2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Muhanned\Desktop\1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143932" cy="500042"/>
          </a:xfrm>
        </p:spPr>
        <p:txBody>
          <a:bodyPr>
            <a:normAutofit fontScale="90000"/>
          </a:bodyPr>
          <a:lstStyle/>
          <a:p>
            <a:endParaRPr lang="en-US"/>
          </a:p>
        </p:txBody>
      </p:sp>
      <p:sp>
        <p:nvSpPr>
          <p:cNvPr id="3" name="Content Placeholder 2"/>
          <p:cNvSpPr>
            <a:spLocks noGrp="1"/>
          </p:cNvSpPr>
          <p:nvPr>
            <p:ph idx="1"/>
          </p:nvPr>
        </p:nvSpPr>
        <p:spPr>
          <a:xfrm>
            <a:off x="457200" y="785794"/>
            <a:ext cx="8329642" cy="5538806"/>
          </a:xfrm>
        </p:spPr>
        <p:txBody>
          <a:bodyPr/>
          <a:lstStyle/>
          <a:p>
            <a:r>
              <a:rPr lang="ar-SA" b="1" dirty="0" smtClean="0"/>
              <a:t>وفى هذا الجزء من المقرر سوف نركز على </a:t>
            </a:r>
            <a:r>
              <a:rPr lang="en-GB" b="1" i="1" dirty="0" smtClean="0"/>
              <a:t>Mechanical energy</a:t>
            </a:r>
            <a:r>
              <a:rPr lang="ar-SA" b="1" dirty="0" smtClean="0"/>
              <a:t>.  وذلك لأنه يعتمد على مفاهيم القوة التي وضعها نيوتن في القوانين الثلاثة، ويجدر الذكر هنا أن الشغل والطاقة كميات قياسية وبالتالي فإن التعامل معها سيكون أسهل من استخدام قوانين نيوتن للحركة، وذلك لأننا كنا نتعامل وبشكل مباشر مع القوة وهى كمية متجهة.  وحيث أننا لم نجد أية صعوبة في تطبيق قوانين نيوتن وذلك لأن مقدار القوة المؤثرة على حركة الأجسام ثابت، ولكن إذا ما أصبحت القوة متغيرة وبالتالي فإن العجلة ستكون متغيرة وهنا يكون التعامل مع مفهوم الشغل والطاقة اسهل بكثير في مثل هذه الحالات.</a:t>
            </a:r>
            <a:endParaRPr lang="en-US" dirty="0"/>
          </a:p>
        </p:txBody>
      </p:sp>
    </p:spTree>
  </p:cSld>
  <p:clrMapOvr>
    <a:masterClrMapping/>
  </p:clrMapOvr>
  <p:transition>
    <p:comb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r.Muhanned\Desktop\1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76"/>
            <a:ext cx="8229600" cy="1143000"/>
          </a:xfrm>
        </p:spPr>
        <p:txBody>
          <a:bodyPr/>
          <a:lstStyle/>
          <a:p>
            <a:endParaRPr lang="en-US"/>
          </a:p>
        </p:txBody>
      </p:sp>
      <p:sp>
        <p:nvSpPr>
          <p:cNvPr id="3" name="Content Placeholder 2"/>
          <p:cNvSpPr>
            <a:spLocks noGrp="1"/>
          </p:cNvSpPr>
          <p:nvPr>
            <p:ph idx="1"/>
          </p:nvPr>
        </p:nvSpPr>
        <p:spPr>
          <a:xfrm>
            <a:off x="457200" y="1071546"/>
            <a:ext cx="8329642" cy="5253054"/>
          </a:xfrm>
        </p:spPr>
        <p:txBody>
          <a:bodyPr>
            <a:normAutofit lnSpcReduction="10000"/>
          </a:bodyPr>
          <a:lstStyle/>
          <a:p>
            <a:r>
              <a:rPr lang="ar-SA" b="1" dirty="0" smtClean="0"/>
              <a:t>ولكن قبل أن نتناول موضوع الطاقة فإننا سوف نوضح مفهوم الشغل الذي هو حلقة الوصل ما بين القوة والطاقة.</a:t>
            </a:r>
            <a:endParaRPr lang="en-US" dirty="0" smtClean="0"/>
          </a:p>
          <a:p>
            <a:r>
              <a:rPr lang="ar-SA" b="1" dirty="0" smtClean="0"/>
              <a:t>والشغل قد يكون ناتجاً من قوة ثابتة </a:t>
            </a:r>
            <a:r>
              <a:rPr lang="en-GB" b="1" i="1" dirty="0" smtClean="0"/>
              <a:t>constant force</a:t>
            </a:r>
            <a:r>
              <a:rPr lang="ar-SA" b="1" dirty="0" smtClean="0"/>
              <a:t> أو من قوة متغيرة </a:t>
            </a:r>
            <a:r>
              <a:rPr lang="en-GB" b="1" i="1" dirty="0" smtClean="0"/>
              <a:t>varying</a:t>
            </a:r>
            <a:r>
              <a:rPr lang="en-GB" b="1" dirty="0" smtClean="0"/>
              <a:t> </a:t>
            </a:r>
            <a:r>
              <a:rPr lang="en-GB" b="1" i="1" dirty="0" smtClean="0"/>
              <a:t>force</a:t>
            </a:r>
            <a:r>
              <a:rPr lang="ar-SA" b="1" dirty="0" smtClean="0"/>
              <a:t>.  وسوف ندرس كلا النوعين في هذا الفصل.</a:t>
            </a:r>
            <a:endParaRPr lang="en-US" dirty="0" smtClean="0"/>
          </a:p>
          <a:p>
            <a:pPr rtl="0"/>
            <a:r>
              <a:rPr lang="en-US" dirty="0" smtClean="0"/>
              <a:t> </a:t>
            </a:r>
          </a:p>
          <a:p>
            <a:pPr rtl="0"/>
            <a:r>
              <a:rPr lang="en-US" dirty="0" smtClean="0"/>
              <a:t> </a:t>
            </a:r>
          </a:p>
          <a:p>
            <a:pPr rtl="0"/>
            <a:r>
              <a:rPr lang="en-US" dirty="0" smtClean="0"/>
              <a:t> </a:t>
            </a:r>
          </a:p>
          <a:p>
            <a:pPr algn="l" rtl="0"/>
            <a:r>
              <a:rPr lang="en-GB" b="1" dirty="0" smtClean="0"/>
              <a:t>Work done by a </a:t>
            </a:r>
            <a:r>
              <a:rPr lang="en-GB" b="1" i="1" u="sng" dirty="0" smtClean="0"/>
              <a:t>constant force</a:t>
            </a:r>
            <a:endParaRPr lang="en-US" dirty="0" smtClean="0"/>
          </a:p>
          <a:p>
            <a:r>
              <a:rPr lang="ar-SA" b="1" dirty="0" smtClean="0"/>
              <a:t>اعتبر وجود جسم يتحرك إزاحة مقدارها </a:t>
            </a:r>
            <a:r>
              <a:rPr lang="en-GB" b="1" i="1" dirty="0" smtClean="0"/>
              <a:t>s</a:t>
            </a:r>
            <a:r>
              <a:rPr lang="ar-SA" b="1" dirty="0" smtClean="0"/>
              <a:t> تحت تأثير قوة </a:t>
            </a:r>
            <a:r>
              <a:rPr lang="en-GB" b="1" i="1" dirty="0" smtClean="0"/>
              <a:t>F</a:t>
            </a:r>
            <a:r>
              <a:rPr lang="ar-SA" b="1" dirty="0" smtClean="0"/>
              <a:t>، وهنا سوف نأخذ حالة بسيطة عندما تكون الزاوية بين متجه القوة ومتجه الإزاحة يساوي صفراً وفي الحالة الثانية عندما تكون هناك زاوية بين متجه الإزاحة ومتجه القوة وذلك للتوصل إلى القانون العام للشغل.</a:t>
            </a:r>
            <a:endParaRPr lang="en-US" dirty="0" smtClean="0"/>
          </a:p>
          <a:p>
            <a:endParaRPr lang="en-US" dirty="0"/>
          </a:p>
        </p:txBody>
      </p:sp>
    </p:spTree>
  </p:cSld>
  <p:clrMapOvr>
    <a:masterClrMapping/>
  </p:clrMapOvr>
  <p:transition>
    <p:comb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r.Muhanned\Desktop\1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r.Muhanned\Desktop\1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rtl="0"/>
            <a:r>
              <a:rPr lang="en-US" b="1" dirty="0" smtClean="0"/>
              <a:t>Example</a:t>
            </a:r>
            <a:endParaRPr lang="en-US" dirty="0" smtClean="0"/>
          </a:p>
          <a:p>
            <a:pPr algn="l" rtl="0"/>
            <a:r>
              <a:rPr lang="en-GB" b="1" dirty="0" smtClean="0"/>
              <a:t>Find the work done by a 45N force in pulling the luggage carrier shown in Figure 4.2 at an angle </a:t>
            </a:r>
            <a:r>
              <a:rPr lang="en-GB" b="1" i="1" dirty="0" smtClean="0"/>
              <a:t>q</a:t>
            </a:r>
            <a:r>
              <a:rPr lang="en-GB" b="1" dirty="0" smtClean="0"/>
              <a:t> = 50</a:t>
            </a:r>
            <a:r>
              <a:rPr lang="en-GB" b="1" baseline="30000" dirty="0" smtClean="0"/>
              <a:t>o</a:t>
            </a:r>
            <a:r>
              <a:rPr lang="en-GB" b="1" dirty="0" smtClean="0"/>
              <a:t> for a distance </a:t>
            </a:r>
            <a:r>
              <a:rPr lang="en-GB" b="1" i="1" dirty="0" smtClean="0"/>
              <a:t>s</a:t>
            </a:r>
            <a:r>
              <a:rPr lang="en-GB" b="1" dirty="0" smtClean="0"/>
              <a:t> = 75m.</a:t>
            </a:r>
            <a:endParaRPr lang="en-US" dirty="0" smtClean="0"/>
          </a:p>
          <a:p>
            <a:pPr algn="l" rtl="0"/>
            <a:r>
              <a:rPr lang="en-GB" b="1" dirty="0" smtClean="0"/>
              <a:t> </a:t>
            </a:r>
            <a:endParaRPr lang="en-US" dirty="0" smtClean="0"/>
          </a:p>
          <a:p>
            <a:pPr algn="l" rtl="0"/>
            <a:r>
              <a:rPr lang="en-US" b="1" dirty="0" smtClean="0"/>
              <a:t>Solution</a:t>
            </a:r>
            <a:endParaRPr lang="en-US" dirty="0" smtClean="0"/>
          </a:p>
          <a:p>
            <a:pPr algn="l" rtl="0"/>
            <a:r>
              <a:rPr lang="en-GB" b="1" dirty="0" smtClean="0"/>
              <a:t>According to equation </a:t>
            </a:r>
            <a:r>
              <a:rPr lang="en-US" b="1" dirty="0" smtClean="0"/>
              <a:t>above </a:t>
            </a:r>
            <a:r>
              <a:rPr lang="en-GB" b="1" dirty="0" smtClean="0"/>
              <a:t> the work done on the luggage carrier is</a:t>
            </a:r>
            <a:endParaRPr lang="en-US" dirty="0" smtClean="0"/>
          </a:p>
          <a:p>
            <a:pPr algn="l" rtl="0"/>
            <a:r>
              <a:rPr lang="en-GB" b="1" dirty="0" smtClean="0"/>
              <a:t>            </a:t>
            </a:r>
            <a:r>
              <a:rPr lang="en-GB" b="1" i="1" dirty="0" smtClean="0"/>
              <a:t>W</a:t>
            </a:r>
            <a:r>
              <a:rPr lang="en-GB" b="1" dirty="0" smtClean="0"/>
              <a:t> = (</a:t>
            </a:r>
            <a:r>
              <a:rPr lang="en-GB" b="1" i="1" dirty="0" err="1" smtClean="0"/>
              <a:t>F</a:t>
            </a:r>
            <a:r>
              <a:rPr lang="en-GB" b="1" dirty="0" err="1" smtClean="0"/>
              <a:t>cos</a:t>
            </a:r>
            <a:r>
              <a:rPr lang="en-GB" b="1" i="1" dirty="0" err="1" smtClean="0"/>
              <a:t>q</a:t>
            </a:r>
            <a:r>
              <a:rPr lang="en-GB" b="1" dirty="0" smtClean="0"/>
              <a:t> ) </a:t>
            </a:r>
            <a:r>
              <a:rPr lang="en-GB" b="1" i="1" dirty="0" smtClean="0"/>
              <a:t>s</a:t>
            </a:r>
            <a:r>
              <a:rPr lang="en-GB" b="1" dirty="0" smtClean="0"/>
              <a:t> = 45 </a:t>
            </a:r>
            <a:r>
              <a:rPr lang="en-GB" b="1" dirty="0" err="1" smtClean="0"/>
              <a:t>cos</a:t>
            </a:r>
            <a:r>
              <a:rPr lang="en-GB" b="1" dirty="0" smtClean="0"/>
              <a:t> 50</a:t>
            </a:r>
            <a:r>
              <a:rPr lang="en-GB" b="1" baseline="30000" dirty="0" smtClean="0"/>
              <a:t>o</a:t>
            </a:r>
            <a:r>
              <a:rPr lang="en-GB" b="1" dirty="0" smtClean="0"/>
              <a:t> × 75 = 2170J </a:t>
            </a:r>
            <a:endParaRPr lang="en-US" dirty="0" smtClean="0"/>
          </a:p>
          <a:p>
            <a:endParaRPr lang="en-US" dirty="0"/>
          </a:p>
        </p:txBody>
      </p:sp>
    </p:spTree>
  </p:cSld>
  <p:clrMapOvr>
    <a:masterClrMapping/>
  </p:clrMapOvr>
  <p:transition>
    <p:comb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763</TotalTime>
  <Words>194</Words>
  <Application>Microsoft Office PowerPoint</Application>
  <PresentationFormat>On-screen Show (4:3)</PresentationFormat>
  <Paragraphs>30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تدفق</vt:lpstr>
      <vt:lpstr>             الشغل والطاقة</vt:lpstr>
      <vt:lpstr>الشغل والطاقة</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امن وسلامة العاملين في مختبرات الفيزياء النووية</dc:title>
  <dc:creator>dr Muhannad</dc:creator>
  <cp:lastModifiedBy>After Format 2014</cp:lastModifiedBy>
  <cp:revision>85</cp:revision>
  <dcterms:created xsi:type="dcterms:W3CDTF">2013-03-29T16:44:01Z</dcterms:created>
  <dcterms:modified xsi:type="dcterms:W3CDTF">2018-12-15T10:45:39Z</dcterms:modified>
</cp:coreProperties>
</file>