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296" r:id="rId1"/>
  </p:sldMasterIdLst>
  <p:notesMasterIdLst>
    <p:notesMasterId r:id="rId10"/>
  </p:notesMasterIdLst>
  <p:sldIdLst>
    <p:sldId id="292" r:id="rId2"/>
    <p:sldId id="293" r:id="rId3"/>
    <p:sldId id="294" r:id="rId4"/>
    <p:sldId id="295" r:id="rId5"/>
    <p:sldId id="296" r:id="rId6"/>
    <p:sldId id="297" r:id="rId7"/>
    <p:sldId id="298" r:id="rId8"/>
    <p:sldId id="299"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E06FFF6-0665-4B18-BF0A-3D3AD1E74258}" type="datetimeFigureOut">
              <a:rPr lang="ar-IQ" smtClean="0"/>
              <a:pPr/>
              <a:t>07/04/1440</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6D038E6-0248-43A3-9A27-F5395A90CAF5}"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0A576ADC-1C3C-4C34-B128-0D4DC6A950D3}" type="datetimeFigureOut">
              <a:rPr lang="ar-IQ" smtClean="0"/>
              <a:pPr/>
              <a:t>07/04/1440</a:t>
            </a:fld>
            <a:endParaRPr lang="ar-IQ"/>
          </a:p>
        </p:txBody>
      </p:sp>
      <p:sp>
        <p:nvSpPr>
          <p:cNvPr id="19" name="عنصر نائب للتذييل 18"/>
          <p:cNvSpPr>
            <a:spLocks noGrp="1"/>
          </p:cNvSpPr>
          <p:nvPr>
            <p:ph type="ftr" sz="quarter" idx="11"/>
          </p:nvPr>
        </p:nvSpPr>
        <p:spPr/>
        <p:txBody>
          <a:bodyPr/>
          <a:lstStyle/>
          <a:p>
            <a:endParaRPr lang="ar-IQ"/>
          </a:p>
        </p:txBody>
      </p:sp>
      <p:sp>
        <p:nvSpPr>
          <p:cNvPr id="27" name="عنصر نائب لرقم الشريحة 26"/>
          <p:cNvSpPr>
            <a:spLocks noGrp="1"/>
          </p:cNvSpPr>
          <p:nvPr>
            <p:ph type="sldNum" sz="quarter" idx="12"/>
          </p:nvPr>
        </p:nvSpPr>
        <p:spPr/>
        <p:txBody>
          <a:bodyPr/>
          <a:lstStyle/>
          <a:p>
            <a:fld id="{AD5C0745-3FAC-4DD5-8683-C7B29AD6951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transition>
    <p:comb dir="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A576ADC-1C3C-4C34-B128-0D4DC6A950D3}" type="datetimeFigureOut">
              <a:rPr lang="ar-IQ" smtClean="0"/>
              <a:pPr/>
              <a:t>07/04/1440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A576ADC-1C3C-4C34-B128-0D4DC6A950D3}" type="datetimeFigureOut">
              <a:rPr lang="ar-IQ" smtClean="0"/>
              <a:pPr/>
              <a:t>07/04/1440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A576ADC-1C3C-4C34-B128-0D4DC6A950D3}" type="datetimeFigureOut">
              <a:rPr lang="ar-IQ" smtClean="0"/>
              <a:pPr/>
              <a:t>07/04/1440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A576ADC-1C3C-4C34-B128-0D4DC6A950D3}" type="datetimeFigureOut">
              <a:rPr lang="ar-IQ" smtClean="0"/>
              <a:pPr/>
              <a:t>07/04/1440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D5C0745-3FAC-4DD5-8683-C7B29AD6951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transition>
    <p:comb dir="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0A576ADC-1C3C-4C34-B128-0D4DC6A950D3}" type="datetimeFigureOut">
              <a:rPr lang="ar-IQ" smtClean="0"/>
              <a:pPr/>
              <a:t>07/04/1440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0A576ADC-1C3C-4C34-B128-0D4DC6A950D3}" type="datetimeFigureOut">
              <a:rPr lang="ar-IQ" smtClean="0"/>
              <a:pPr/>
              <a:t>07/04/1440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0A576ADC-1C3C-4C34-B128-0D4DC6A950D3}" type="datetimeFigureOut">
              <a:rPr lang="ar-IQ" smtClean="0"/>
              <a:pPr/>
              <a:t>07/04/1440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A576ADC-1C3C-4C34-B128-0D4DC6A950D3}" type="datetimeFigureOut">
              <a:rPr lang="ar-IQ" smtClean="0"/>
              <a:pPr/>
              <a:t>07/04/1440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0A576ADC-1C3C-4C34-B128-0D4DC6A950D3}" type="datetimeFigureOut">
              <a:rPr lang="ar-IQ" smtClean="0"/>
              <a:pPr/>
              <a:t>07/04/1440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D5C0745-3FAC-4DD5-8683-C7B29AD69516}" type="slidenum">
              <a:rPr lang="ar-IQ" smtClean="0"/>
              <a:pPr/>
              <a:t>‹#›</a:t>
            </a:fld>
            <a:endParaRPr lang="ar-IQ"/>
          </a:p>
        </p:txBody>
      </p:sp>
    </p:spTree>
  </p:cSld>
  <p:clrMapOvr>
    <a:masterClrMapping/>
  </p:clrMapOvr>
  <p:transition>
    <p:comb dir="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A576ADC-1C3C-4C34-B128-0D4DC6A950D3}" type="datetimeFigureOut">
              <a:rPr lang="ar-IQ" smtClean="0"/>
              <a:pPr/>
              <a:t>07/04/1440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077200" y="6356350"/>
            <a:ext cx="609600" cy="365125"/>
          </a:xfrm>
        </p:spPr>
        <p:txBody>
          <a:bodyPr/>
          <a:lstStyle/>
          <a:p>
            <a:fld id="{AD5C0745-3FAC-4DD5-8683-C7B29AD69516}" type="slidenum">
              <a:rPr lang="ar-IQ" smtClean="0"/>
              <a:pPr/>
              <a:t>‹#›</a:t>
            </a:fld>
            <a:endParaRPr lang="ar-IQ"/>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omb dir="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A576ADC-1C3C-4C34-B128-0D4DC6A950D3}" type="datetimeFigureOut">
              <a:rPr lang="ar-IQ" smtClean="0"/>
              <a:pPr/>
              <a:t>07/04/1440</a:t>
            </a:fld>
            <a:endParaRPr lang="ar-IQ"/>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D5C0745-3FAC-4DD5-8683-C7B29AD69516}" type="slidenum">
              <a:rPr lang="ar-IQ" smtClean="0"/>
              <a:pPr/>
              <a:t>‹#›</a:t>
            </a:fld>
            <a:endParaRPr lang="ar-IQ"/>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297" r:id="rId1"/>
    <p:sldLayoutId id="2147484298" r:id="rId2"/>
    <p:sldLayoutId id="2147484299" r:id="rId3"/>
    <p:sldLayoutId id="2147484300" r:id="rId4"/>
    <p:sldLayoutId id="2147484301" r:id="rId5"/>
    <p:sldLayoutId id="2147484302" r:id="rId6"/>
    <p:sldLayoutId id="2147484303" r:id="rId7"/>
    <p:sldLayoutId id="2147484304" r:id="rId8"/>
    <p:sldLayoutId id="2147484305" r:id="rId9"/>
    <p:sldLayoutId id="2147484306" r:id="rId10"/>
    <p:sldLayoutId id="2147484307" r:id="rId11"/>
  </p:sldLayoutIdLst>
  <p:transition>
    <p:comb dir="vert"/>
  </p:transition>
  <p:timing>
    <p:tnLst>
      <p:par>
        <p:cTn id="1" dur="indefinite" restart="never" nodeType="tmRoot"/>
      </p:par>
    </p:tnLst>
  </p:timing>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428736"/>
            <a:ext cx="7851648" cy="1828800"/>
          </a:xfrm>
        </p:spPr>
        <p:txBody>
          <a:bodyPr/>
          <a:lstStyle/>
          <a:p>
            <a:r>
              <a:rPr lang="ar-IQ" dirty="0" smtClean="0"/>
              <a:t>     الطاقة الكامنة وقوانين حفظ الطاقة</a:t>
            </a:r>
            <a:endParaRPr lang="en-US" dirty="0"/>
          </a:p>
        </p:txBody>
      </p:sp>
      <p:sp>
        <p:nvSpPr>
          <p:cNvPr id="3" name="Subtitle 2"/>
          <p:cNvSpPr>
            <a:spLocks noGrp="1"/>
          </p:cNvSpPr>
          <p:nvPr>
            <p:ph type="subTitle" idx="1"/>
          </p:nvPr>
        </p:nvSpPr>
        <p:spPr/>
        <p:txBody>
          <a:bodyPr/>
          <a:lstStyle/>
          <a:p>
            <a:r>
              <a:rPr lang="ar-IQ" dirty="0" smtClean="0"/>
              <a:t>                             المحاضرة العاشرة</a:t>
            </a:r>
            <a:endParaRPr lang="en-US" dirty="0"/>
          </a:p>
        </p:txBody>
      </p:sp>
    </p:spTree>
  </p:cSld>
  <p:clrMapOvr>
    <a:masterClrMapping/>
  </p:clrMapOvr>
  <p:transition>
    <p:comb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طاقة الوضع وقانون الحفاظ على الطاقة</a:t>
            </a:r>
            <a:endParaRPr lang="en-US" dirty="0"/>
          </a:p>
        </p:txBody>
      </p:sp>
      <p:sp>
        <p:nvSpPr>
          <p:cNvPr id="3" name="Content Placeholder 2"/>
          <p:cNvSpPr>
            <a:spLocks noGrp="1"/>
          </p:cNvSpPr>
          <p:nvPr>
            <p:ph idx="1"/>
          </p:nvPr>
        </p:nvSpPr>
        <p:spPr/>
        <p:txBody>
          <a:bodyPr>
            <a:normAutofit lnSpcReduction="10000"/>
          </a:bodyPr>
          <a:lstStyle/>
          <a:p>
            <a:r>
              <a:rPr lang="ar-SA" b="1" dirty="0" smtClean="0"/>
              <a:t>درسنا في الفصل السابق مفهوم طاقة الحركة </a:t>
            </a:r>
            <a:r>
              <a:rPr lang="en-US" b="1" dirty="0" smtClean="0"/>
              <a:t> </a:t>
            </a:r>
            <a:r>
              <a:rPr lang="en-GB" b="1" i="1" dirty="0" smtClean="0"/>
              <a:t>Kinetic</a:t>
            </a:r>
            <a:r>
              <a:rPr lang="en-GB" b="1" dirty="0" smtClean="0"/>
              <a:t> </a:t>
            </a:r>
            <a:r>
              <a:rPr lang="en-GB" b="1" i="1" dirty="0" smtClean="0"/>
              <a:t>energy</a:t>
            </a:r>
            <a:r>
              <a:rPr lang="ar-SA" b="1" dirty="0" smtClean="0"/>
              <a:t>لجسم متحرك ووجدنا أن طاقة حركة الجسم تتغير عندما يبذل شغل على الجسم.  سندرس في هذا الفصل نوعاً آخر من أنواع الطاقة الميكانيكية وهو طاقة الوضع </a:t>
            </a:r>
            <a:r>
              <a:rPr lang="en-GB" b="1" i="1" dirty="0" smtClean="0"/>
              <a:t>Potential energy</a:t>
            </a:r>
            <a:r>
              <a:rPr lang="ar-SA" b="1" dirty="0" smtClean="0"/>
              <a:t>.  ويمكن لطاقة الوضع أن تتحول إلى طاقة حركة أو إلى بذل شغل.  وتجدر الإشارة هنا إلى أن أنواع القوى التي درسناها هي إما قوة عجلة الجاذبية الأرضية (</a:t>
            </a:r>
            <a:r>
              <a:rPr lang="en-US" b="1" i="1" dirty="0" err="1" smtClean="0"/>
              <a:t>F</a:t>
            </a:r>
            <a:r>
              <a:rPr lang="en-US" b="1" baseline="-25000" dirty="0" err="1" smtClean="0"/>
              <a:t>g</a:t>
            </a:r>
            <a:r>
              <a:rPr lang="ar-SA" b="1" dirty="0" smtClean="0"/>
              <a:t>) أوقوة الاحتكاك (</a:t>
            </a:r>
            <a:r>
              <a:rPr lang="en-US" b="1" i="1" dirty="0" smtClean="0"/>
              <a:t>f</a:t>
            </a:r>
            <a:r>
              <a:rPr lang="ar-SA" b="1" dirty="0" smtClean="0"/>
              <a:t>) أوقوة الشد  (</a:t>
            </a:r>
            <a:r>
              <a:rPr lang="en-US" b="1" i="1" dirty="0" smtClean="0"/>
              <a:t>T</a:t>
            </a:r>
            <a:r>
              <a:rPr lang="ar-SA" b="1" dirty="0" smtClean="0"/>
              <a:t>) أوالقوة المؤثرة الخارجية (</a:t>
            </a:r>
            <a:r>
              <a:rPr lang="en-US" b="1" i="1" dirty="0" err="1" smtClean="0"/>
              <a:t>F</a:t>
            </a:r>
            <a:r>
              <a:rPr lang="en-US" b="1" baseline="-25000" dirty="0" err="1" smtClean="0"/>
              <a:t>app</a:t>
            </a:r>
            <a:r>
              <a:rPr lang="ar-SA" b="1" dirty="0" smtClean="0"/>
              <a:t>)، هذه القوى تقسم إلى نوعين، إما قوى محافظة </a:t>
            </a:r>
            <a:r>
              <a:rPr lang="en-US" b="1" i="1" dirty="0" smtClean="0"/>
              <a:t>conservative forces</a:t>
            </a:r>
            <a:r>
              <a:rPr lang="ar-SA" b="1" dirty="0" smtClean="0"/>
              <a:t> أو قوى غير محافظة </a:t>
            </a:r>
            <a:r>
              <a:rPr lang="en-US" b="1" i="1" dirty="0" smtClean="0"/>
              <a:t>non-conservative</a:t>
            </a:r>
            <a:r>
              <a:rPr lang="ar-SA" b="1" dirty="0" smtClean="0"/>
              <a:t>.  فإذا كان الشغل الناتج عن قوة ما لا يعتمد على المسار فإن هذه القوة تكون محافظة، أما إذا كان الشغل يعتمد على المسار فإن هذه القوة تكون غير محافظة.</a:t>
            </a:r>
            <a:endParaRPr lang="en-US" dirty="0" smtClean="0"/>
          </a:p>
          <a:p>
            <a:endParaRPr lang="en-US" dirty="0"/>
          </a:p>
        </p:txBody>
      </p:sp>
    </p:spTree>
  </p:cSld>
  <p:clrMapOvr>
    <a:masterClrMapping/>
  </p:clrMapOvr>
  <p:transition>
    <p:comb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r.Muhanned\Desktop\1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ransition>
    <p:comb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Dr.Muhanned\Desktop\1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ransition>
    <p:comb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Dr.Muhanned\Desktop\13.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ransition>
    <p:comb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214"/>
            <a:ext cx="8229600" cy="1143000"/>
          </a:xfrm>
        </p:spPr>
        <p:txBody>
          <a:bodyPr/>
          <a:lstStyle/>
          <a:p>
            <a:endParaRPr lang="en-US"/>
          </a:p>
        </p:txBody>
      </p:sp>
      <p:sp>
        <p:nvSpPr>
          <p:cNvPr id="3" name="Content Placeholder 2"/>
          <p:cNvSpPr>
            <a:spLocks noGrp="1"/>
          </p:cNvSpPr>
          <p:nvPr>
            <p:ph idx="1"/>
          </p:nvPr>
        </p:nvSpPr>
        <p:spPr>
          <a:xfrm>
            <a:off x="457200" y="1071546"/>
            <a:ext cx="8329642" cy="5253054"/>
          </a:xfrm>
        </p:spPr>
        <p:txBody>
          <a:bodyPr/>
          <a:lstStyle/>
          <a:p>
            <a:r>
              <a:rPr lang="ar-SA" b="1" dirty="0" smtClean="0"/>
              <a:t>علمنا سابقاً أن الشغل يساوى التغير في طاقة الحركة، ولكن إذا تحرك جسم تحت تأثير قوة محافظة مثل قوة عجلة الجاذبية الأرضية إزاحة محددة فإن الشغل هنا يعتمد على نقطتي البداية والنهاية ولا يعتمد على المسار.  وهنا لا نستطيع القول أن الشغل يساوى التغير في طاقة الحركة.  فمثلاً إذا حاول شخص رفع كتلة ما من سطح الأرض إلى ارتفاع معين قدره </a:t>
            </a:r>
            <a:r>
              <a:rPr lang="en-US" b="1" i="1" dirty="0" smtClean="0"/>
              <a:t>h</a:t>
            </a:r>
            <a:r>
              <a:rPr lang="ar-SA" b="1" dirty="0" smtClean="0"/>
              <a:t> فإن هذا الشخص سيبذل شغلاً موجباً مساوياً لـ </a:t>
            </a:r>
            <a:r>
              <a:rPr lang="en-US" b="1" i="1" dirty="0" err="1" smtClean="0"/>
              <a:t>mgh</a:t>
            </a:r>
            <a:r>
              <a:rPr lang="ar-SA" b="1" dirty="0" smtClean="0"/>
              <a:t> لان القوة التي بذلها في اتجاه الحركة،  ولكن من وجهة نظر الجسم فإنه بذل شغلاً سالباً قدره -</a:t>
            </a:r>
            <a:r>
              <a:rPr lang="en-US" b="1" i="1" dirty="0" err="1" smtClean="0"/>
              <a:t>mgh</a:t>
            </a:r>
            <a:r>
              <a:rPr lang="ar-SA" b="1" dirty="0" smtClean="0"/>
              <a:t> وذلك لأن قوته (وزنه) في عكس اتجاه </a:t>
            </a:r>
            <a:endParaRPr lang="en-US" b="1" dirty="0" smtClean="0"/>
          </a:p>
          <a:p>
            <a:r>
              <a:rPr lang="ar-SA" b="1" dirty="0" smtClean="0"/>
              <a:t>الإزاحة، هذا الشغل السالب يدعى طاقة الوضع التي اكتسبها الجسم عند تحريكه من نقطة إلى أخرى تحت تأثير قوة محافظة (قوة عجلة الجاذبية الأرضية).</a:t>
            </a:r>
            <a:r>
              <a:rPr lang="ar-SA" dirty="0" smtClean="0"/>
              <a:t> </a:t>
            </a:r>
            <a:endParaRPr lang="en-US" dirty="0" smtClean="0"/>
          </a:p>
          <a:p>
            <a:endParaRPr lang="en-US" dirty="0"/>
          </a:p>
        </p:txBody>
      </p:sp>
    </p:spTree>
  </p:cSld>
  <p:clrMapOvr>
    <a:masterClrMapping/>
  </p:clrMapOvr>
  <p:transition>
    <p:comb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a:r>
              <a:rPr lang="en-GB" sz="2400" b="1" dirty="0" smtClean="0"/>
              <a:t>Conservation of mechanical energy</a:t>
            </a:r>
            <a:endParaRPr lang="en-US" sz="2400" dirty="0"/>
          </a:p>
        </p:txBody>
      </p:sp>
      <p:sp>
        <p:nvSpPr>
          <p:cNvPr id="3" name="Content Placeholder 2"/>
          <p:cNvSpPr>
            <a:spLocks noGrp="1"/>
          </p:cNvSpPr>
          <p:nvPr>
            <p:ph idx="1"/>
          </p:nvPr>
        </p:nvSpPr>
        <p:spPr/>
        <p:txBody>
          <a:bodyPr>
            <a:normAutofit fontScale="92500" lnSpcReduction="10000"/>
          </a:bodyPr>
          <a:lstStyle/>
          <a:p>
            <a:pPr rtl="0"/>
            <a:r>
              <a:rPr lang="ar-SA" b="1" dirty="0" smtClean="0"/>
              <a:t>فإن الشغل المبذول بواسطة القوة يساوي التغير في طاقة حركة الجسم</a:t>
            </a:r>
            <a:r>
              <a:rPr lang="en-US" b="1" dirty="0" smtClean="0"/>
              <a:t>.</a:t>
            </a:r>
            <a:endParaRPr lang="en-US" dirty="0" smtClean="0"/>
          </a:p>
          <a:p>
            <a:pPr rtl="0"/>
            <a:r>
              <a:rPr lang="en-GB" b="1" dirty="0" smtClean="0"/>
              <a:t> </a:t>
            </a:r>
            <a:endParaRPr lang="en-US" dirty="0" smtClean="0"/>
          </a:p>
          <a:p>
            <a:pPr algn="l" rtl="0"/>
            <a:r>
              <a:rPr lang="en-GB" b="1" dirty="0" smtClean="0"/>
              <a:t>           </a:t>
            </a:r>
            <a:r>
              <a:rPr lang="en-US" b="1" dirty="0" smtClean="0"/>
              <a:t>W = DK = - DU         </a:t>
            </a:r>
            <a:endParaRPr lang="en-US" dirty="0" smtClean="0"/>
          </a:p>
          <a:p>
            <a:pPr algn="l" rtl="0"/>
            <a:r>
              <a:rPr lang="en-GB" b="1" dirty="0" smtClean="0"/>
              <a:t>          </a:t>
            </a:r>
            <a:r>
              <a:rPr lang="en-US" b="1" dirty="0" smtClean="0"/>
              <a:t>DK = - DU       </a:t>
            </a:r>
            <a:endParaRPr lang="en-US" dirty="0" smtClean="0"/>
          </a:p>
          <a:p>
            <a:pPr algn="l" rtl="0"/>
            <a:r>
              <a:rPr lang="en-GB" b="1" dirty="0" smtClean="0"/>
              <a:t>          </a:t>
            </a:r>
            <a:r>
              <a:rPr lang="en-US" b="1" dirty="0" smtClean="0"/>
              <a:t>DK + DU</a:t>
            </a:r>
            <a:r>
              <a:rPr lang="en-GB" b="1" dirty="0" smtClean="0"/>
              <a:t> </a:t>
            </a:r>
            <a:r>
              <a:rPr lang="en-US" b="1" dirty="0" smtClean="0"/>
              <a:t>=  D(K+U) = 0</a:t>
            </a:r>
            <a:r>
              <a:rPr lang="en-GB" b="1" dirty="0" smtClean="0"/>
              <a:t>  </a:t>
            </a:r>
            <a:endParaRPr lang="en-US" dirty="0" smtClean="0"/>
          </a:p>
          <a:p>
            <a:pPr algn="l" rtl="0"/>
            <a:r>
              <a:rPr lang="en-GB" b="1" dirty="0" smtClean="0"/>
              <a:t> </a:t>
            </a:r>
            <a:endParaRPr lang="en-US" dirty="0" smtClean="0"/>
          </a:p>
          <a:p>
            <a:pPr algn="l" rtl="0"/>
            <a:r>
              <a:rPr lang="en-GB" b="1" dirty="0" smtClean="0"/>
              <a:t>This is the law of conservation of mechanical energy, which can be written as</a:t>
            </a:r>
            <a:endParaRPr lang="en-US" dirty="0" smtClean="0"/>
          </a:p>
          <a:p>
            <a:pPr algn="l" rtl="0"/>
            <a:r>
              <a:rPr lang="en-GB" b="1" dirty="0" smtClean="0"/>
              <a:t>       </a:t>
            </a:r>
            <a:r>
              <a:rPr lang="en-GB" b="1" dirty="0" err="1" smtClean="0"/>
              <a:t>K</a:t>
            </a:r>
            <a:r>
              <a:rPr lang="en-GB" b="1" baseline="-25000" dirty="0" err="1" smtClean="0"/>
              <a:t>i</a:t>
            </a:r>
            <a:r>
              <a:rPr lang="en-GB" b="1" dirty="0" smtClean="0"/>
              <a:t> + </a:t>
            </a:r>
            <a:r>
              <a:rPr lang="en-GB" b="1" dirty="0" err="1" smtClean="0"/>
              <a:t>U</a:t>
            </a:r>
            <a:r>
              <a:rPr lang="en-GB" b="1" baseline="-25000" dirty="0" err="1" smtClean="0"/>
              <a:t>i</a:t>
            </a:r>
            <a:r>
              <a:rPr lang="en-GB" b="1" dirty="0" smtClean="0"/>
              <a:t> = </a:t>
            </a:r>
            <a:r>
              <a:rPr lang="en-GB" b="1" dirty="0" err="1" smtClean="0"/>
              <a:t>K</a:t>
            </a:r>
            <a:r>
              <a:rPr lang="en-GB" b="1" baseline="-25000" dirty="0" err="1" smtClean="0"/>
              <a:t>f</a:t>
            </a:r>
            <a:r>
              <a:rPr lang="en-GB" b="1" dirty="0" smtClean="0"/>
              <a:t> + </a:t>
            </a:r>
            <a:r>
              <a:rPr lang="en-GB" b="1" dirty="0" err="1" smtClean="0"/>
              <a:t>U</a:t>
            </a:r>
            <a:r>
              <a:rPr lang="en-GB" b="1" baseline="-25000" dirty="0" err="1" smtClean="0"/>
              <a:t>f</a:t>
            </a:r>
            <a:r>
              <a:rPr lang="en-GB" b="1" dirty="0" smtClean="0"/>
              <a:t>    </a:t>
            </a:r>
            <a:r>
              <a:rPr lang="en-US" b="1" dirty="0" smtClean="0"/>
              <a:t>                    Law of conservation mechanical energy</a:t>
            </a:r>
            <a:endParaRPr lang="en-US" dirty="0" smtClean="0"/>
          </a:p>
          <a:p>
            <a:pPr algn="l" rtl="0"/>
            <a:r>
              <a:rPr lang="en-US" dirty="0" smtClean="0"/>
              <a:t> </a:t>
            </a:r>
          </a:p>
          <a:p>
            <a:endParaRPr lang="en-US" dirty="0"/>
          </a:p>
        </p:txBody>
      </p:sp>
    </p:spTree>
  </p:cSld>
  <p:clrMapOvr>
    <a:masterClrMapping/>
  </p:clrMapOvr>
  <p:transition>
    <p:comb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Dr.Muhanned\Desktop\14.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ransition>
    <p:comb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751</TotalTime>
  <Words>76</Words>
  <Application>Microsoft Office PowerPoint</Application>
  <PresentationFormat>On-screen Show (4:3)</PresentationFormat>
  <Paragraphs>16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تدفق</vt:lpstr>
      <vt:lpstr>     الطاقة الكامنة وقوانين حفظ الطاقة</vt:lpstr>
      <vt:lpstr>طاقة الوضع وقانون الحفاظ على الطاقة</vt:lpstr>
      <vt:lpstr>Slide 3</vt:lpstr>
      <vt:lpstr>Slide 4</vt:lpstr>
      <vt:lpstr>Slide 5</vt:lpstr>
      <vt:lpstr>Slide 6</vt:lpstr>
      <vt:lpstr>Conservation of mechanical energy</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امن وسلامة العاملين في مختبرات الفيزياء النووية</dc:title>
  <dc:creator>dr Muhannad</dc:creator>
  <cp:lastModifiedBy>After Format 2014</cp:lastModifiedBy>
  <cp:revision>84</cp:revision>
  <dcterms:created xsi:type="dcterms:W3CDTF">2013-03-29T16:44:01Z</dcterms:created>
  <dcterms:modified xsi:type="dcterms:W3CDTF">2018-12-15T11:37:37Z</dcterms:modified>
</cp:coreProperties>
</file>