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296" r:id="rId1"/>
  </p:sldMasterIdLst>
  <p:notesMasterIdLst>
    <p:notesMasterId r:id="rId7"/>
  </p:notesMasterIdLst>
  <p:sldIdLst>
    <p:sldId id="292" r:id="rId2"/>
    <p:sldId id="293" r:id="rId3"/>
    <p:sldId id="294" r:id="rId4"/>
    <p:sldId id="295" r:id="rId5"/>
    <p:sldId id="296"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80" d="100"/>
          <a:sy n="80" d="100"/>
        </p:scale>
        <p:origin x="-108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E06FFF6-0665-4B18-BF0A-3D3AD1E74258}" type="datetimeFigureOut">
              <a:rPr lang="ar-IQ" smtClean="0"/>
              <a:pPr/>
              <a:t>07/04/1440</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6D038E6-0248-43A3-9A27-F5395A90CAF5}" type="slidenum">
              <a:rPr lang="ar-IQ" smtClean="0"/>
              <a:pPr/>
              <a:t>‹#›</a:t>
            </a:fld>
            <a:endParaRPr lang="ar-IQ"/>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0A576ADC-1C3C-4C34-B128-0D4DC6A950D3}" type="datetimeFigureOut">
              <a:rPr lang="ar-IQ" smtClean="0"/>
              <a:pPr/>
              <a:t>07/04/1440</a:t>
            </a:fld>
            <a:endParaRPr lang="ar-IQ"/>
          </a:p>
        </p:txBody>
      </p:sp>
      <p:sp>
        <p:nvSpPr>
          <p:cNvPr id="19" name="عنصر نائب للتذييل 18"/>
          <p:cNvSpPr>
            <a:spLocks noGrp="1"/>
          </p:cNvSpPr>
          <p:nvPr>
            <p:ph type="ftr" sz="quarter" idx="11"/>
          </p:nvPr>
        </p:nvSpPr>
        <p:spPr/>
        <p:txBody>
          <a:bodyPr/>
          <a:lstStyle/>
          <a:p>
            <a:endParaRPr lang="ar-IQ"/>
          </a:p>
        </p:txBody>
      </p:sp>
      <p:sp>
        <p:nvSpPr>
          <p:cNvPr id="27" name="عنصر نائب لرقم الشريحة 26"/>
          <p:cNvSpPr>
            <a:spLocks noGrp="1"/>
          </p:cNvSpPr>
          <p:nvPr>
            <p:ph type="sldNum" sz="quarter" idx="12"/>
          </p:nvPr>
        </p:nvSpPr>
        <p:spPr/>
        <p:txBody>
          <a:bodyPr/>
          <a:lstStyle/>
          <a:p>
            <a:fld id="{AD5C0745-3FAC-4DD5-8683-C7B29AD69516}"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transition>
    <p:comb dir="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A576ADC-1C3C-4C34-B128-0D4DC6A950D3}" type="datetimeFigureOut">
              <a:rPr lang="ar-IQ" smtClean="0"/>
              <a:pPr/>
              <a:t>07/04/1440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D5C0745-3FAC-4DD5-8683-C7B29AD69516}" type="slidenum">
              <a:rPr lang="ar-IQ" smtClean="0"/>
              <a:pPr/>
              <a:t>‹#›</a:t>
            </a:fld>
            <a:endParaRPr lang="ar-IQ"/>
          </a:p>
        </p:txBody>
      </p:sp>
    </p:spTree>
  </p:cSld>
  <p:clrMapOvr>
    <a:masterClrMapping/>
  </p:clrMapOvr>
  <p:transition>
    <p:comb dir="vert"/>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A576ADC-1C3C-4C34-B128-0D4DC6A950D3}" type="datetimeFigureOut">
              <a:rPr lang="ar-IQ" smtClean="0"/>
              <a:pPr/>
              <a:t>07/04/1440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D5C0745-3FAC-4DD5-8683-C7B29AD69516}" type="slidenum">
              <a:rPr lang="ar-IQ" smtClean="0"/>
              <a:pPr/>
              <a:t>‹#›</a:t>
            </a:fld>
            <a:endParaRPr lang="ar-IQ"/>
          </a:p>
        </p:txBody>
      </p:sp>
    </p:spTree>
  </p:cSld>
  <p:clrMapOvr>
    <a:masterClrMapping/>
  </p:clrMapOvr>
  <p:transition>
    <p:comb dir="vert"/>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A576ADC-1C3C-4C34-B128-0D4DC6A950D3}" type="datetimeFigureOut">
              <a:rPr lang="ar-IQ" smtClean="0"/>
              <a:pPr/>
              <a:t>07/04/1440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D5C0745-3FAC-4DD5-8683-C7B29AD69516}" type="slidenum">
              <a:rPr lang="ar-IQ" smtClean="0"/>
              <a:pPr/>
              <a:t>‹#›</a:t>
            </a:fld>
            <a:endParaRPr lang="ar-IQ"/>
          </a:p>
        </p:txBody>
      </p:sp>
    </p:spTree>
  </p:cSld>
  <p:clrMapOvr>
    <a:masterClrMapping/>
  </p:clrMapOvr>
  <p:transition>
    <p:comb dir="ver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A576ADC-1C3C-4C34-B128-0D4DC6A950D3}" type="datetimeFigureOut">
              <a:rPr lang="ar-IQ" smtClean="0"/>
              <a:pPr/>
              <a:t>07/04/1440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D5C0745-3FAC-4DD5-8683-C7B29AD69516}"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transition>
    <p:comb dir="vert"/>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0A576ADC-1C3C-4C34-B128-0D4DC6A950D3}" type="datetimeFigureOut">
              <a:rPr lang="ar-IQ" smtClean="0"/>
              <a:pPr/>
              <a:t>07/04/1440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D5C0745-3FAC-4DD5-8683-C7B29AD69516}" type="slidenum">
              <a:rPr lang="ar-IQ" smtClean="0"/>
              <a:pPr/>
              <a:t>‹#›</a:t>
            </a:fld>
            <a:endParaRPr lang="ar-IQ"/>
          </a:p>
        </p:txBody>
      </p:sp>
    </p:spTree>
  </p:cSld>
  <p:clrMapOvr>
    <a:masterClrMapping/>
  </p:clrMapOvr>
  <p:transition>
    <p:comb dir="vert"/>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0A576ADC-1C3C-4C34-B128-0D4DC6A950D3}" type="datetimeFigureOut">
              <a:rPr lang="ar-IQ" smtClean="0"/>
              <a:pPr/>
              <a:t>07/04/1440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AD5C0745-3FAC-4DD5-8683-C7B29AD69516}" type="slidenum">
              <a:rPr lang="ar-IQ" smtClean="0"/>
              <a:pPr/>
              <a:t>‹#›</a:t>
            </a:fld>
            <a:endParaRPr lang="ar-IQ"/>
          </a:p>
        </p:txBody>
      </p:sp>
    </p:spTree>
  </p:cSld>
  <p:clrMapOvr>
    <a:masterClrMapping/>
  </p:clrMapOvr>
  <p:transition>
    <p:comb dir="vert"/>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0A576ADC-1C3C-4C34-B128-0D4DC6A950D3}" type="datetimeFigureOut">
              <a:rPr lang="ar-IQ" smtClean="0"/>
              <a:pPr/>
              <a:t>07/04/1440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AD5C0745-3FAC-4DD5-8683-C7B29AD69516}" type="slidenum">
              <a:rPr lang="ar-IQ" smtClean="0"/>
              <a:pPr/>
              <a:t>‹#›</a:t>
            </a:fld>
            <a:endParaRPr lang="ar-IQ"/>
          </a:p>
        </p:txBody>
      </p:sp>
    </p:spTree>
  </p:cSld>
  <p:clrMapOvr>
    <a:masterClrMapping/>
  </p:clrMapOvr>
  <p:transition>
    <p:comb dir="ver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A576ADC-1C3C-4C34-B128-0D4DC6A950D3}" type="datetimeFigureOut">
              <a:rPr lang="ar-IQ" smtClean="0"/>
              <a:pPr/>
              <a:t>07/04/1440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AD5C0745-3FAC-4DD5-8683-C7B29AD69516}" type="slidenum">
              <a:rPr lang="ar-IQ" smtClean="0"/>
              <a:pPr/>
              <a:t>‹#›</a:t>
            </a:fld>
            <a:endParaRPr lang="ar-IQ"/>
          </a:p>
        </p:txBody>
      </p:sp>
    </p:spTree>
  </p:cSld>
  <p:clrMapOvr>
    <a:masterClrMapping/>
  </p:clrMapOvr>
  <p:transition>
    <p:comb dir="vert"/>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0A576ADC-1C3C-4C34-B128-0D4DC6A950D3}" type="datetimeFigureOut">
              <a:rPr lang="ar-IQ" smtClean="0"/>
              <a:pPr/>
              <a:t>07/04/1440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D5C0745-3FAC-4DD5-8683-C7B29AD69516}" type="slidenum">
              <a:rPr lang="ar-IQ" smtClean="0"/>
              <a:pPr/>
              <a:t>‹#›</a:t>
            </a:fld>
            <a:endParaRPr lang="ar-IQ"/>
          </a:p>
        </p:txBody>
      </p:sp>
    </p:spTree>
  </p:cSld>
  <p:clrMapOvr>
    <a:masterClrMapping/>
  </p:clrMapOvr>
  <p:transition>
    <p:comb dir="vert"/>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A576ADC-1C3C-4C34-B128-0D4DC6A950D3}" type="datetimeFigureOut">
              <a:rPr lang="ar-IQ" smtClean="0"/>
              <a:pPr/>
              <a:t>07/04/1440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a:xfrm>
            <a:off x="8077200" y="6356350"/>
            <a:ext cx="609600" cy="365125"/>
          </a:xfrm>
        </p:spPr>
        <p:txBody>
          <a:bodyPr/>
          <a:lstStyle/>
          <a:p>
            <a:fld id="{AD5C0745-3FAC-4DD5-8683-C7B29AD69516}" type="slidenum">
              <a:rPr lang="ar-IQ" smtClean="0"/>
              <a:pPr/>
              <a:t>‹#›</a:t>
            </a:fld>
            <a:endParaRPr lang="ar-IQ"/>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comb dir="vert"/>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A576ADC-1C3C-4C34-B128-0D4DC6A950D3}" type="datetimeFigureOut">
              <a:rPr lang="ar-IQ" smtClean="0"/>
              <a:pPr/>
              <a:t>07/04/1440</a:t>
            </a:fld>
            <a:endParaRPr lang="ar-IQ"/>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D5C0745-3FAC-4DD5-8683-C7B29AD69516}" type="slidenum">
              <a:rPr lang="ar-IQ" smtClean="0"/>
              <a:pPr/>
              <a:t>‹#›</a:t>
            </a:fld>
            <a:endParaRPr lang="ar-IQ"/>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297" r:id="rId1"/>
    <p:sldLayoutId id="2147484298" r:id="rId2"/>
    <p:sldLayoutId id="2147484299" r:id="rId3"/>
    <p:sldLayoutId id="2147484300" r:id="rId4"/>
    <p:sldLayoutId id="2147484301" r:id="rId5"/>
    <p:sldLayoutId id="2147484302" r:id="rId6"/>
    <p:sldLayoutId id="2147484303" r:id="rId7"/>
    <p:sldLayoutId id="2147484304" r:id="rId8"/>
    <p:sldLayoutId id="2147484305" r:id="rId9"/>
    <p:sldLayoutId id="2147484306" r:id="rId10"/>
    <p:sldLayoutId id="2147484307" r:id="rId11"/>
  </p:sldLayoutIdLst>
  <p:transition>
    <p:comb dir="vert"/>
  </p:transition>
  <p:timing>
    <p:tnLst>
      <p:par>
        <p:cTn id="1" dur="indefinite" restart="never" nodeType="tmRoot"/>
      </p:par>
    </p:tnLst>
  </p:timing>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428736"/>
            <a:ext cx="7851648" cy="1828800"/>
          </a:xfrm>
        </p:spPr>
        <p:txBody>
          <a:bodyPr/>
          <a:lstStyle/>
          <a:p>
            <a:r>
              <a:rPr lang="ar-IQ" dirty="0" smtClean="0"/>
              <a:t>     الطاقة الكامنة وحفظ الطاقة </a:t>
            </a:r>
            <a:r>
              <a:rPr lang="ar-IQ" smtClean="0"/>
              <a:t>الجزء                      الثاني</a:t>
            </a:r>
            <a:endParaRPr lang="en-US" dirty="0"/>
          </a:p>
        </p:txBody>
      </p:sp>
      <p:sp>
        <p:nvSpPr>
          <p:cNvPr id="3" name="Subtitle 2"/>
          <p:cNvSpPr>
            <a:spLocks noGrp="1"/>
          </p:cNvSpPr>
          <p:nvPr>
            <p:ph type="subTitle" idx="1"/>
          </p:nvPr>
        </p:nvSpPr>
        <p:spPr/>
        <p:txBody>
          <a:bodyPr/>
          <a:lstStyle/>
          <a:p>
            <a:r>
              <a:rPr lang="ar-IQ" dirty="0" smtClean="0"/>
              <a:t>                             المحاضرة الحادية عشر</a:t>
            </a:r>
            <a:endParaRPr lang="en-US" dirty="0"/>
          </a:p>
        </p:txBody>
      </p:sp>
    </p:spTree>
  </p:cSld>
  <p:clrMapOvr>
    <a:masterClrMapping/>
  </p:clrMapOvr>
  <p:transition>
    <p:comb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طاقة الوضع وقانون الحفاظ على الطاقة</a:t>
            </a:r>
            <a:endParaRPr lang="en-US" dirty="0"/>
          </a:p>
        </p:txBody>
      </p:sp>
      <p:sp>
        <p:nvSpPr>
          <p:cNvPr id="3" name="Content Placeholder 2"/>
          <p:cNvSpPr>
            <a:spLocks noGrp="1"/>
          </p:cNvSpPr>
          <p:nvPr>
            <p:ph idx="1"/>
          </p:nvPr>
        </p:nvSpPr>
        <p:spPr/>
        <p:txBody>
          <a:bodyPr>
            <a:normAutofit fontScale="92500" lnSpcReduction="20000"/>
          </a:bodyPr>
          <a:lstStyle/>
          <a:p>
            <a:r>
              <a:rPr lang="ar-SA" b="1" dirty="0" smtClean="0"/>
              <a:t>في حالة التعامل مع قوة غير محافظة مثل قوة الاحتكاك بالإضافة إلى قوى محافظة، فإننا لا نستطيع أن نستخدم القانون السابق والذي ينص على أن التغير في الطاقة الميكانيكية الكلية يساوى صفراً لأن هناك جزءً من الطاقة يضيع على شكل حرارة بواسطة الشغل المبذول نتيجة لقوة الاحتكاك.  لذلك نحتاج إلى قانون أشمل وأعم ليشمل جميع أنواع القوى.</a:t>
            </a:r>
            <a:endParaRPr lang="en-US" dirty="0" smtClean="0"/>
          </a:p>
          <a:p>
            <a:r>
              <a:rPr lang="ar-SA" b="1" dirty="0" smtClean="0"/>
              <a:t>نعلم سابقا أن الشغل يساوى التغير في طاقة الحركة</a:t>
            </a:r>
            <a:endParaRPr lang="en-US" dirty="0" smtClean="0"/>
          </a:p>
          <a:p>
            <a:pPr algn="l"/>
            <a:r>
              <a:rPr lang="en-GB" b="1" i="1" dirty="0" err="1" smtClean="0"/>
              <a:t>W</a:t>
            </a:r>
            <a:r>
              <a:rPr lang="en-GB" b="1" baseline="-25000" dirty="0" err="1" smtClean="0"/>
              <a:t>nc</a:t>
            </a:r>
            <a:r>
              <a:rPr lang="ar-SA" b="1" dirty="0" smtClean="0"/>
              <a:t> + </a:t>
            </a:r>
            <a:r>
              <a:rPr lang="en-GB" b="1" i="1" dirty="0" err="1" smtClean="0"/>
              <a:t>W</a:t>
            </a:r>
            <a:r>
              <a:rPr lang="en-GB" b="1" baseline="-25000" dirty="0" err="1" smtClean="0"/>
              <a:t>c</a:t>
            </a:r>
            <a:r>
              <a:rPr lang="ar-SA" b="1" dirty="0" smtClean="0"/>
              <a:t> = </a:t>
            </a:r>
            <a:r>
              <a:rPr lang="en-GB" b="1" i="1" dirty="0" smtClean="0"/>
              <a:t>K</a:t>
            </a:r>
            <a:endParaRPr lang="en-US" dirty="0" smtClean="0"/>
          </a:p>
          <a:p>
            <a:r>
              <a:rPr lang="ar-SA" b="1" dirty="0" smtClean="0"/>
              <a:t>وحيث أن الشغل قد يكون مبذولاً بواسطة قوى محافظة </a:t>
            </a:r>
            <a:r>
              <a:rPr lang="en-US" b="1" dirty="0" err="1" smtClean="0"/>
              <a:t>Wc</a:t>
            </a:r>
            <a:r>
              <a:rPr lang="ar-SA" b="1" dirty="0" smtClean="0"/>
              <a:t> وأحياناً يكون الشغل مبذولاً بواسطة قوى غير محافظة يرمز له بالرمز </a:t>
            </a:r>
            <a:r>
              <a:rPr lang="en-US" b="1" dirty="0" err="1" smtClean="0"/>
              <a:t>Wnc</a:t>
            </a:r>
            <a:r>
              <a:rPr lang="ar-SA" b="1" dirty="0" smtClean="0"/>
              <a:t>.</a:t>
            </a:r>
            <a:endParaRPr lang="en-US" dirty="0" smtClean="0"/>
          </a:p>
          <a:p>
            <a:r>
              <a:rPr lang="ar-SA" b="1" dirty="0" smtClean="0"/>
              <a:t>وحيث أن الشغل بواسطة قوة محافظة </a:t>
            </a:r>
            <a:r>
              <a:rPr lang="en-GB" b="1" i="1" dirty="0" err="1" smtClean="0"/>
              <a:t>W</a:t>
            </a:r>
            <a:r>
              <a:rPr lang="en-GB" b="1" baseline="-25000" dirty="0" err="1" smtClean="0"/>
              <a:t>c</a:t>
            </a:r>
            <a:r>
              <a:rPr lang="ar-SA" b="1" dirty="0" smtClean="0"/>
              <a:t> يساوى سالب التغير في طاقة الوضع.</a:t>
            </a:r>
            <a:endParaRPr lang="en-US" dirty="0" smtClean="0"/>
          </a:p>
          <a:p>
            <a:pPr algn="l" rtl="0"/>
            <a:r>
              <a:rPr lang="en-GB" b="1" i="1" dirty="0" err="1" smtClean="0"/>
              <a:t>W</a:t>
            </a:r>
            <a:r>
              <a:rPr lang="en-GB" b="1" baseline="-25000" dirty="0" err="1" smtClean="0"/>
              <a:t>nc</a:t>
            </a:r>
            <a:r>
              <a:rPr lang="en-GB" b="1" dirty="0" smtClean="0"/>
              <a:t> + -</a:t>
            </a:r>
            <a:r>
              <a:rPr lang="en-GB" b="1" i="1" dirty="0" smtClean="0"/>
              <a:t>U</a:t>
            </a:r>
            <a:r>
              <a:rPr lang="en-GB" b="1" dirty="0" smtClean="0"/>
              <a:t> = </a:t>
            </a:r>
            <a:r>
              <a:rPr lang="en-GB" b="1" i="1" dirty="0" smtClean="0"/>
              <a:t>K</a:t>
            </a:r>
            <a:r>
              <a:rPr lang="en-GB" b="1" dirty="0" smtClean="0"/>
              <a:t>         Þ        </a:t>
            </a:r>
            <a:r>
              <a:rPr lang="en-GB" b="1" i="1" dirty="0" err="1" smtClean="0"/>
              <a:t>W</a:t>
            </a:r>
            <a:r>
              <a:rPr lang="en-GB" b="1" baseline="-25000" dirty="0" err="1" smtClean="0"/>
              <a:t>nc</a:t>
            </a:r>
            <a:r>
              <a:rPr lang="en-GB" b="1" dirty="0" smtClean="0"/>
              <a:t>  = </a:t>
            </a:r>
            <a:r>
              <a:rPr lang="en-GB" b="1" i="1" dirty="0" smtClean="0"/>
              <a:t>K</a:t>
            </a:r>
            <a:r>
              <a:rPr lang="en-GB" b="1" dirty="0" smtClean="0"/>
              <a:t> + </a:t>
            </a:r>
            <a:r>
              <a:rPr lang="en-GB" b="1" i="1" dirty="0" smtClean="0"/>
              <a:t>U</a:t>
            </a:r>
            <a:endParaRPr lang="en-US" dirty="0" smtClean="0"/>
          </a:p>
          <a:p>
            <a:r>
              <a:rPr lang="ar-SA" dirty="0" smtClean="0"/>
              <a:t> </a:t>
            </a:r>
            <a:endParaRPr lang="en-US" dirty="0" smtClean="0"/>
          </a:p>
          <a:p>
            <a:endParaRPr lang="en-US" dirty="0"/>
          </a:p>
        </p:txBody>
      </p:sp>
    </p:spTree>
  </p:cSld>
  <p:clrMapOvr>
    <a:masterClrMapping/>
  </p:clrMapOvr>
  <p:transition>
    <p:comb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ar-SA" b="1" dirty="0" smtClean="0"/>
              <a:t>وهذا يعنى أن الشغل المبذول بواسطة قوة غير محافظة يساوى التغير طاقة الحركة بالإضافة إلى التغير في طاقة الوضع.</a:t>
            </a:r>
            <a:endParaRPr lang="en-US" dirty="0" smtClean="0"/>
          </a:p>
          <a:p>
            <a:pPr algn="l" rtl="0"/>
            <a:r>
              <a:rPr lang="en-GB" b="1" i="1" dirty="0" err="1" smtClean="0"/>
              <a:t>W</a:t>
            </a:r>
            <a:r>
              <a:rPr lang="en-GB" b="1" baseline="-25000" dirty="0" err="1" smtClean="0"/>
              <a:t>nc</a:t>
            </a:r>
            <a:r>
              <a:rPr lang="en-GB" b="1" dirty="0" smtClean="0"/>
              <a:t> =  (</a:t>
            </a:r>
            <a:r>
              <a:rPr lang="en-GB" b="1" i="1" dirty="0" err="1" smtClean="0"/>
              <a:t>K</a:t>
            </a:r>
            <a:r>
              <a:rPr lang="en-GB" b="1" baseline="-25000" dirty="0" err="1" smtClean="0"/>
              <a:t>f</a:t>
            </a:r>
            <a:r>
              <a:rPr lang="en-GB" b="1" dirty="0" err="1" smtClean="0"/>
              <a:t>+</a:t>
            </a:r>
            <a:r>
              <a:rPr lang="en-GB" b="1" i="1" dirty="0" err="1" smtClean="0"/>
              <a:t>U</a:t>
            </a:r>
            <a:r>
              <a:rPr lang="en-GB" b="1" baseline="-25000" dirty="0" err="1" smtClean="0"/>
              <a:t>f</a:t>
            </a:r>
            <a:r>
              <a:rPr lang="en-GB" b="1" dirty="0" smtClean="0"/>
              <a:t>) - (</a:t>
            </a:r>
            <a:r>
              <a:rPr lang="en-GB" b="1" i="1" dirty="0" err="1" smtClean="0"/>
              <a:t>K</a:t>
            </a:r>
            <a:r>
              <a:rPr lang="en-GB" b="1" baseline="-25000" dirty="0" err="1" smtClean="0"/>
              <a:t>i</a:t>
            </a:r>
            <a:r>
              <a:rPr lang="en-GB" b="1" baseline="-25000" dirty="0" smtClean="0"/>
              <a:t> </a:t>
            </a:r>
            <a:r>
              <a:rPr lang="en-GB" b="1" dirty="0" smtClean="0"/>
              <a:t>+ </a:t>
            </a:r>
            <a:r>
              <a:rPr lang="en-GB" b="1" i="1" dirty="0" err="1" smtClean="0"/>
              <a:t>U</a:t>
            </a:r>
            <a:r>
              <a:rPr lang="en-GB" b="1" baseline="-25000" dirty="0" err="1" smtClean="0"/>
              <a:t>i</a:t>
            </a:r>
            <a:r>
              <a:rPr lang="en-GB" b="1" dirty="0" smtClean="0"/>
              <a:t>) </a:t>
            </a:r>
            <a:endParaRPr lang="en-US" dirty="0" smtClean="0"/>
          </a:p>
          <a:p>
            <a:pPr algn="l" rtl="0"/>
            <a:r>
              <a:rPr lang="en-GB" b="1" i="1" dirty="0" err="1" smtClean="0"/>
              <a:t>W</a:t>
            </a:r>
            <a:r>
              <a:rPr lang="en-GB" b="1" baseline="-25000" dirty="0" err="1" smtClean="0"/>
              <a:t>nc</a:t>
            </a:r>
            <a:r>
              <a:rPr lang="en-GB" b="1" dirty="0" smtClean="0"/>
              <a:t> = </a:t>
            </a:r>
            <a:r>
              <a:rPr lang="en-GB" b="1" i="1" dirty="0" err="1" smtClean="0"/>
              <a:t>E</a:t>
            </a:r>
            <a:r>
              <a:rPr lang="en-GB" b="1" baseline="-25000" dirty="0" err="1" smtClean="0"/>
              <a:t>f</a:t>
            </a:r>
            <a:r>
              <a:rPr lang="en-GB" b="1" dirty="0" smtClean="0"/>
              <a:t> - </a:t>
            </a:r>
            <a:r>
              <a:rPr lang="en-GB" b="1" i="1" dirty="0" err="1" smtClean="0"/>
              <a:t>E</a:t>
            </a:r>
            <a:r>
              <a:rPr lang="en-GB" b="1" baseline="-25000" dirty="0" err="1" smtClean="0"/>
              <a:t>i</a:t>
            </a:r>
            <a:endParaRPr lang="en-US" dirty="0" smtClean="0"/>
          </a:p>
          <a:p>
            <a:r>
              <a:rPr lang="ar-SA" b="1" dirty="0" smtClean="0"/>
              <a:t>وهذا يمثل القانون العام للعلاقة بين الشغل والطاقة والذي ينص على أن الشغل المبذول بواسطة قوة غير محافظة يساوى التغير الكلى في الطاقة الميكانيكية.</a:t>
            </a:r>
            <a:endParaRPr lang="en-US" dirty="0" smtClean="0"/>
          </a:p>
          <a:p>
            <a:endParaRPr lang="en-US" dirty="0"/>
          </a:p>
        </p:txBody>
      </p:sp>
    </p:spTree>
  </p:cSld>
  <p:clrMapOvr>
    <a:masterClrMapping/>
  </p:clrMapOvr>
  <p:transition>
    <p:comb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58204" cy="81706"/>
          </a:xfrm>
        </p:spPr>
        <p:txBody>
          <a:bodyPr>
            <a:normAutofit fontScale="90000"/>
          </a:bodyPr>
          <a:lstStyle/>
          <a:p>
            <a:endParaRPr lang="en-US" dirty="0"/>
          </a:p>
        </p:txBody>
      </p:sp>
      <p:sp>
        <p:nvSpPr>
          <p:cNvPr id="3" name="Content Placeholder 2"/>
          <p:cNvSpPr>
            <a:spLocks noGrp="1"/>
          </p:cNvSpPr>
          <p:nvPr>
            <p:ph idx="1"/>
          </p:nvPr>
        </p:nvSpPr>
        <p:spPr/>
        <p:txBody>
          <a:bodyPr/>
          <a:lstStyle/>
          <a:p>
            <a:pPr algn="l" rtl="0"/>
            <a:r>
              <a:rPr lang="en-US" b="1" dirty="0" smtClean="0"/>
              <a:t>Example</a:t>
            </a:r>
            <a:endParaRPr lang="en-US" dirty="0" smtClean="0"/>
          </a:p>
          <a:p>
            <a:pPr algn="l"/>
            <a:r>
              <a:rPr lang="en-GB" b="1" dirty="0" smtClean="0"/>
              <a:t>A 3kg block slides down a rough incline 1m in length as shown in the figure.  The block starts from rest at the top and experience a constant force of friction of 5N. the angle of inclination is 30</a:t>
            </a:r>
            <a:r>
              <a:rPr lang="en-GB" b="1" baseline="30000" dirty="0" smtClean="0"/>
              <a:t>o</a:t>
            </a:r>
            <a:r>
              <a:rPr lang="en-GB" b="1" dirty="0" smtClean="0"/>
              <a:t>. (a) Use energy methods to determine the speed of the block when it </a:t>
            </a:r>
            <a:endParaRPr lang="en-GB" b="1" dirty="0" smtClean="0"/>
          </a:p>
          <a:p>
            <a:pPr algn="l"/>
            <a:r>
              <a:rPr lang="en-GB" b="1" dirty="0" smtClean="0"/>
              <a:t>reach the bottom of the incline</a:t>
            </a:r>
            <a:endParaRPr lang="en-US" dirty="0"/>
          </a:p>
        </p:txBody>
      </p:sp>
    </p:spTree>
  </p:cSld>
  <p:clrMapOvr>
    <a:masterClrMapping/>
  </p:clrMapOvr>
  <p:transition>
    <p:comb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Dr.Muhanned\Desktop\1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ransition>
    <p:comb dir="ver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736</TotalTime>
  <Words>106</Words>
  <Application>Microsoft Office PowerPoint</Application>
  <PresentationFormat>On-screen Show (4:3)</PresentationFormat>
  <Paragraphs>17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تدفق</vt:lpstr>
      <vt:lpstr>     الطاقة الكامنة وحفظ الطاقة الجزء                      الثاني</vt:lpstr>
      <vt:lpstr>طاقة الوضع وقانون الحفاظ على الطاقة</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امن وسلامة العاملين في مختبرات الفيزياء النووية</dc:title>
  <dc:creator>dr Muhannad</dc:creator>
  <cp:lastModifiedBy>After Format 2014</cp:lastModifiedBy>
  <cp:revision>83</cp:revision>
  <dcterms:created xsi:type="dcterms:W3CDTF">2013-03-29T16:44:01Z</dcterms:created>
  <dcterms:modified xsi:type="dcterms:W3CDTF">2018-12-15T11:46:44Z</dcterms:modified>
</cp:coreProperties>
</file>