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96" r:id="rId1"/>
  </p:sldMasterIdLst>
  <p:notesMasterIdLst>
    <p:notesMasterId r:id="rId16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06FFF6-0665-4B18-BF0A-3D3AD1E74258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D038E6-0248-43A3-9A27-F5395A90CA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ar-IQ" dirty="0" smtClean="0"/>
              <a:t>   </a:t>
            </a:r>
            <a:r>
              <a:rPr lang="ar-IQ" dirty="0" smtClean="0"/>
              <a:t>          الحركة الموجية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المحاضرة </a:t>
            </a:r>
            <a:r>
              <a:rPr lang="ar-IQ" dirty="0" smtClean="0"/>
              <a:t>الاولى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uhanned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uhanned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uhanned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uhanned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Muhanned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الموجة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ه اضطراب منتشر </a:t>
            </a:r>
            <a:r>
              <a:rPr lang="ar-IQ" dirty="0" smtClean="0"/>
              <a:t>يقٌوم </a:t>
            </a:r>
            <a:r>
              <a:rPr lang="ar-IQ" dirty="0" smtClean="0"/>
              <a:t>بنقل الطاقة </a:t>
            </a:r>
            <a:r>
              <a:rPr lang="ar-IQ" dirty="0" smtClean="0"/>
              <a:t>في </a:t>
            </a:r>
            <a:r>
              <a:rPr lang="ar-IQ" dirty="0" smtClean="0"/>
              <a:t>اتجاه</a:t>
            </a:r>
          </a:p>
          <a:p>
            <a:r>
              <a:rPr lang="ar-IQ" dirty="0" smtClean="0"/>
              <a:t>انتشاره.</a:t>
            </a:r>
          </a:p>
          <a:p>
            <a:r>
              <a:rPr lang="ar-IQ" dirty="0" smtClean="0"/>
              <a:t>• و </a:t>
            </a:r>
            <a:r>
              <a:rPr lang="ar-IQ" dirty="0" smtClean="0"/>
              <a:t>ممٌكن تقسيم الموجات </a:t>
            </a:r>
            <a:r>
              <a:rPr lang="ar-IQ" dirty="0" smtClean="0"/>
              <a:t>إلى ثلاثة </a:t>
            </a:r>
            <a:r>
              <a:rPr lang="ar-IQ" dirty="0" smtClean="0"/>
              <a:t>أقسام</a:t>
            </a:r>
            <a:endParaRPr lang="ar-IQ" dirty="0" smtClean="0"/>
          </a:p>
        </p:txBody>
      </p:sp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uhanned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531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181616"/>
          </a:xfrm>
        </p:spPr>
        <p:txBody>
          <a:bodyPr>
            <a:normAutofit/>
          </a:bodyPr>
          <a:lstStyle/>
          <a:p>
            <a:r>
              <a:rPr lang="ar-IQ" dirty="0" smtClean="0"/>
              <a:t>الموجات الت تمت دراستها سابقاً ه موجات م كٌان كٌ ةٌ تحتاج لوسط مادي</a:t>
            </a:r>
          </a:p>
          <a:p>
            <a:r>
              <a:rPr lang="ar-IQ" dirty="0" smtClean="0"/>
              <a:t>لانتقالها مثل: موجات الصوت وموجات الماء والموجات على الحبل.</a:t>
            </a:r>
          </a:p>
          <a:p>
            <a:r>
              <a:rPr lang="ar-IQ" dirty="0" smtClean="0"/>
              <a:t>• الآن نتعرف على الموجات الكهرومغناط سٌ ةٌ والت تختلف عن النوع الأول كونها</a:t>
            </a:r>
          </a:p>
          <a:p>
            <a:r>
              <a:rPr lang="ar-IQ" dirty="0" smtClean="0"/>
              <a:t>تستط عٌ الانتشار خلال الفضاء )الفراغ( بسرعة مساو ةٌ لسرعة الضوء مثل</a:t>
            </a:r>
          </a:p>
          <a:p>
            <a:r>
              <a:rPr lang="ar-IQ" dirty="0" smtClean="0"/>
              <a:t>موجات الراد وٌ (107 </a:t>
            </a:r>
            <a:r>
              <a:rPr lang="en-US" dirty="0" smtClean="0"/>
              <a:t>Hz) </a:t>
            </a:r>
            <a:r>
              <a:rPr lang="ar-IQ" dirty="0" smtClean="0"/>
              <a:t>إلى موجات الط فٌ المرئ الت تٌراوح ترددها من</a:t>
            </a:r>
          </a:p>
          <a:p>
            <a:r>
              <a:rPr lang="ar-IQ" dirty="0" smtClean="0"/>
              <a:t>1015 – 1011 , إلى أشعة جاما ترددها (1022 </a:t>
            </a:r>
            <a:r>
              <a:rPr lang="en-US" dirty="0" smtClean="0"/>
              <a:t>Hz) .</a:t>
            </a:r>
          </a:p>
          <a:p>
            <a:r>
              <a:rPr lang="ar-IQ" dirty="0" smtClean="0"/>
              <a:t>أي أن الموجات الكهرومغناط سٌ ةٌ تغط مدى واسع من الترددات</a:t>
            </a:r>
            <a:r>
              <a:rPr lang="ar-IQ" dirty="0" smtClean="0"/>
              <a:t>.</a:t>
            </a:r>
            <a:endParaRPr lang="ar-IQ" dirty="0" smtClean="0"/>
          </a:p>
        </p:txBody>
      </p:sp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خصائص الموجات </a:t>
            </a:r>
            <a:r>
              <a:rPr lang="ar-IQ" dirty="0" smtClean="0"/>
              <a:t>الكهرومغناطيسية 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تنتشر ف الفراغ بسرعة ثابتة تساوي 3</a:t>
            </a:r>
            <a:r>
              <a:rPr lang="en-US" dirty="0" smtClean="0"/>
              <a:t>x108 m/s</a:t>
            </a:r>
          </a:p>
          <a:p>
            <a:r>
              <a:rPr lang="ar-IQ" dirty="0" smtClean="0"/>
              <a:t>.2 لا تتأثر بالمجالات الكهرب ةٌ والمغناط سٌ ةٌ</a:t>
            </a:r>
          </a:p>
          <a:p>
            <a:r>
              <a:rPr lang="ar-IQ" dirty="0" smtClean="0"/>
              <a:t>.3 تنتشر ف خطوط مستق مٌة وتخضع للخصائص الموج ةٌ من ح ثٌ الح وٌد والتداخل</a:t>
            </a:r>
          </a:p>
          <a:p>
            <a:r>
              <a:rPr lang="ar-IQ" dirty="0" smtClean="0"/>
              <a:t>.4 موجات مستعرضة قابلة للاستقطاب</a:t>
            </a:r>
          </a:p>
          <a:p>
            <a:r>
              <a:rPr lang="ar-IQ" dirty="0" smtClean="0"/>
              <a:t>.5 تحمل الطاقة وكم ةٌ التحرك وتوصلها للسطوح</a:t>
            </a:r>
          </a:p>
          <a:p>
            <a:r>
              <a:rPr lang="ar-IQ" dirty="0" smtClean="0"/>
              <a:t>.6 تتكون من تذبذب مجال نٌ كهرب ومغناط سٌ متعامد نٌ على بعضهما وكذلك</a:t>
            </a:r>
          </a:p>
          <a:p>
            <a:r>
              <a:rPr lang="ar-IQ" dirty="0" smtClean="0"/>
              <a:t>متعامد نٌ على خط انتشار </a:t>
            </a:r>
            <a:r>
              <a:rPr lang="ar-IQ" dirty="0" smtClean="0"/>
              <a:t>الموجة</a:t>
            </a:r>
            <a:endParaRPr lang="ar-IQ" dirty="0" smtClean="0"/>
          </a:p>
        </p:txBody>
      </p:sp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uhanned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dirty="0" smtClean="0"/>
              <a:t>أمثلة </a:t>
            </a:r>
            <a:r>
              <a:rPr lang="ar-IQ" dirty="0" smtClean="0"/>
              <a:t>الحيوٌد</a:t>
            </a:r>
            <a:r>
              <a:rPr lang="ar-IQ" dirty="0" smtClean="0"/>
              <a:t>:</a:t>
            </a:r>
          </a:p>
          <a:p>
            <a:r>
              <a:rPr lang="ar-IQ" dirty="0" smtClean="0"/>
              <a:t>• أكثر الأمثلة على الح وٌد الأقراص المدمجة (</a:t>
            </a:r>
            <a:r>
              <a:rPr lang="en-US" dirty="0" smtClean="0"/>
              <a:t>CD) </a:t>
            </a:r>
            <a:r>
              <a:rPr lang="ar-IQ" dirty="0" smtClean="0"/>
              <a:t>وٌجد بها مسارات دائر ةٌ</a:t>
            </a:r>
          </a:p>
          <a:p>
            <a:r>
              <a:rPr lang="ar-IQ" dirty="0" smtClean="0"/>
              <a:t>متقاربة وعند سقوط الضوء عل هٌا نٌعكس إل نٌا على شكل قوس قزح.</a:t>
            </a:r>
          </a:p>
          <a:p>
            <a:r>
              <a:rPr lang="ar-IQ" dirty="0" smtClean="0"/>
              <a:t>• عند النظر إلى أضواء الشارع من خلال ستارة رق قٌة على النافذة.</a:t>
            </a:r>
          </a:p>
          <a:p>
            <a:r>
              <a:rPr lang="ar-IQ" dirty="0" smtClean="0"/>
              <a:t>التداخل الضوئ :ً</a:t>
            </a:r>
          </a:p>
          <a:p>
            <a:r>
              <a:rPr lang="ar-IQ" dirty="0" smtClean="0"/>
              <a:t>تجربة نٌج )الشق المزدوج(</a:t>
            </a:r>
          </a:p>
          <a:p>
            <a:r>
              <a:rPr lang="ar-IQ" dirty="0" smtClean="0"/>
              <a:t>سٌمح للضوء بالمرور خلال ثقب ض قٌ </a:t>
            </a:r>
            <a:r>
              <a:rPr lang="en-US" dirty="0" smtClean="0"/>
              <a:t>S0 </a:t>
            </a:r>
            <a:r>
              <a:rPr lang="ar-IQ" dirty="0" smtClean="0"/>
              <a:t>ثم من خلال ثقب نٌ ض قٌ نٌ </a:t>
            </a:r>
            <a:r>
              <a:rPr lang="en-US" dirty="0" smtClean="0"/>
              <a:t>S1, S2 </a:t>
            </a:r>
            <a:r>
              <a:rPr lang="ar-IQ" dirty="0" smtClean="0"/>
              <a:t>على</a:t>
            </a:r>
          </a:p>
          <a:p>
            <a:r>
              <a:rPr lang="ar-IQ" dirty="0" smtClean="0"/>
              <a:t>بعد كب رٌ من الثقب الأول, و كٌون الضوء النافذ من الفتحت نٌ على حائل أبضٌ نموذجاً</a:t>
            </a:r>
          </a:p>
          <a:p>
            <a:r>
              <a:rPr lang="ar-IQ" dirty="0" smtClean="0"/>
              <a:t>للتداخل الضوئ ,ً تٌكون من شرائط مض ئٌة وأخرى مظلمة.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uhanned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uhanned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751</TotalTime>
  <Words>302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تدفق</vt:lpstr>
      <vt:lpstr>             الحركة الموجية</vt:lpstr>
      <vt:lpstr>الموجة</vt:lpstr>
      <vt:lpstr>Slide 3</vt:lpstr>
      <vt:lpstr>Slide 4</vt:lpstr>
      <vt:lpstr>خصائص الموجات الكهرومغناطيسية ٌ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 وسلامة العاملين في مختبرات الفيزياء النووية</dc:title>
  <dc:creator>dr Muhannad</dc:creator>
  <cp:lastModifiedBy>After Format 2014</cp:lastModifiedBy>
  <cp:revision>83</cp:revision>
  <dcterms:created xsi:type="dcterms:W3CDTF">2013-03-29T16:44:01Z</dcterms:created>
  <dcterms:modified xsi:type="dcterms:W3CDTF">2018-12-16T09:22:21Z</dcterms:modified>
</cp:coreProperties>
</file>