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96" r:id="rId1"/>
  </p:sldMasterIdLst>
  <p:notesMasterIdLst>
    <p:notesMasterId r:id="rId13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06FFF6-0665-4B18-BF0A-3D3AD1E74258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D038E6-0248-43A3-9A27-F5395A90CAF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1828800"/>
          </a:xfrm>
        </p:spPr>
        <p:txBody>
          <a:bodyPr/>
          <a:lstStyle/>
          <a:p>
            <a:r>
              <a:rPr lang="ar-IQ" dirty="0" smtClean="0"/>
              <a:t>    </a:t>
            </a:r>
            <a:r>
              <a:rPr lang="ar-IQ" dirty="0" smtClean="0"/>
              <a:t>        الحركة الموجية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                            المحاضرة الثانيه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uhanned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Muhanned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uhanned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uhanned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تعر </a:t>
            </a:r>
            <a:r>
              <a:rPr lang="ar-IQ" dirty="0" smtClean="0"/>
              <a:t>يفٌات </a:t>
            </a:r>
            <a:r>
              <a:rPr lang="ar-IQ" dirty="0" smtClean="0"/>
              <a:t>مهمة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IQ" b="1" dirty="0" smtClean="0"/>
              <a:t>تداخل الصوت:</a:t>
            </a:r>
          </a:p>
          <a:p>
            <a:r>
              <a:rPr lang="ar-IQ" dirty="0" smtClean="0"/>
              <a:t>هو تراكب موجت نٌ أو أكثر لهما نفس التردد والسعة واتجاه الانتشار, إما أن كٌون</a:t>
            </a:r>
          </a:p>
          <a:p>
            <a:r>
              <a:rPr lang="ar-IQ" dirty="0" smtClean="0"/>
              <a:t>تداخل بنّاء أي تقو ةٌ للشدة أو كٌون تداخل هدّاماً بمعنى أضعاف للشدة أو </a:t>
            </a:r>
            <a:r>
              <a:rPr lang="ar-IQ" dirty="0" smtClean="0"/>
              <a:t>انعدامها</a:t>
            </a:r>
          </a:p>
          <a:p>
            <a:r>
              <a:rPr lang="ar-IQ" b="1" dirty="0" smtClean="0"/>
              <a:t>حيود الصوت:</a:t>
            </a:r>
          </a:p>
          <a:p>
            <a:r>
              <a:rPr lang="ar-IQ" dirty="0" smtClean="0"/>
              <a:t>هو تغ رٌ ف مسار الموجة أو انحنائها عند مرورها من فتحة ض قٌة بالنسبة لطولها</a:t>
            </a:r>
          </a:p>
          <a:p>
            <a:r>
              <a:rPr lang="ar-IQ" dirty="0" smtClean="0"/>
              <a:t>الموج أي عندما تكون أبعاد الفتحة مقاربة للطول الموج أو عند مرورها بحافة</a:t>
            </a:r>
          </a:p>
          <a:p>
            <a:r>
              <a:rPr lang="ar-IQ" dirty="0" smtClean="0"/>
              <a:t>حادة ف نفس الوسط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الأشعة </a:t>
            </a:r>
            <a:r>
              <a:rPr lang="ar-IQ" dirty="0" smtClean="0"/>
              <a:t>السينية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اكتشافها </a:t>
            </a:r>
            <a:r>
              <a:rPr lang="ar-IQ" dirty="0" smtClean="0"/>
              <a:t>وطبيعٌتها</a:t>
            </a:r>
            <a:r>
              <a:rPr lang="ar-IQ" dirty="0" smtClean="0"/>
              <a:t>:</a:t>
            </a:r>
          </a:p>
          <a:p>
            <a:r>
              <a:rPr lang="ar-IQ" dirty="0" smtClean="0"/>
              <a:t>اكتشف العالم الألمان روتنجن بطر قٌ الصدفة أشعة جد دٌة ذات قدرة كب رٌة على</a:t>
            </a:r>
          </a:p>
          <a:p>
            <a:r>
              <a:rPr lang="ar-IQ" dirty="0" smtClean="0"/>
              <a:t>اختراق المواد أطلق عل هٌا اسم الأشعة الس نٌ ةٌ.</a:t>
            </a:r>
          </a:p>
          <a:p>
            <a:r>
              <a:rPr lang="ar-IQ" dirty="0" smtClean="0"/>
              <a:t>وهي </a:t>
            </a:r>
            <a:r>
              <a:rPr lang="ar-IQ" dirty="0" smtClean="0"/>
              <a:t>عبارة عن موجات كهرومغناط سٌ ةٌ لها طول موج قص رٌ بحدود (1</a:t>
            </a:r>
            <a:r>
              <a:rPr lang="en-US" dirty="0" err="1" smtClean="0"/>
              <a:t>Ao</a:t>
            </a:r>
            <a:r>
              <a:rPr lang="en-US" dirty="0" smtClean="0"/>
              <a:t>) </a:t>
            </a:r>
            <a:r>
              <a:rPr lang="ar-IQ" dirty="0" smtClean="0"/>
              <a:t>ولها</a:t>
            </a:r>
          </a:p>
          <a:p>
            <a:r>
              <a:rPr lang="ar-IQ" dirty="0" smtClean="0"/>
              <a:t>نفس الخصائص الف زٌ اٌئ ةٌ للموجات الكهرومغناط سٌ ةٌ كالموجات </a:t>
            </a:r>
            <a:r>
              <a:rPr lang="ar-IQ" dirty="0" smtClean="0"/>
              <a:t>الضوئيةٌ</a:t>
            </a:r>
            <a:r>
              <a:rPr lang="ar-IQ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انتاج الأشعة </a:t>
            </a:r>
            <a:r>
              <a:rPr lang="ar-IQ" dirty="0" smtClean="0"/>
              <a:t>السينٌيةٌ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لقد </a:t>
            </a:r>
            <a:r>
              <a:rPr lang="ar-IQ" dirty="0" smtClean="0"/>
              <a:t>تبينٌّ </a:t>
            </a:r>
            <a:r>
              <a:rPr lang="ar-IQ" dirty="0" smtClean="0"/>
              <a:t>روتنجن أن الأشعة </a:t>
            </a:r>
            <a:r>
              <a:rPr lang="ar-IQ" dirty="0" smtClean="0"/>
              <a:t>السينيةٌ </a:t>
            </a:r>
            <a:r>
              <a:rPr lang="ar-IQ" dirty="0" smtClean="0"/>
              <a:t>تنتج عن تصادم الالكترونات السر عٌة وتفاعلها مع</a:t>
            </a:r>
          </a:p>
          <a:p>
            <a:r>
              <a:rPr lang="ar-IQ" dirty="0" smtClean="0"/>
              <a:t>المواد الصلبة ولذلك فإن الجهاز المستخدم لانتاجها حٌتوي على ما لٌ :ً</a:t>
            </a:r>
          </a:p>
          <a:p>
            <a:r>
              <a:rPr lang="ar-IQ" dirty="0" smtClean="0"/>
              <a:t>.1 مصدر الالكترونات.</a:t>
            </a:r>
          </a:p>
          <a:p>
            <a:r>
              <a:rPr lang="ar-IQ" dirty="0" smtClean="0"/>
              <a:t>.2 فرق جهد عال لز اٌدة سرعة الالكترونات وبالتال طاقتها الحرك ةٌ.</a:t>
            </a:r>
          </a:p>
          <a:p>
            <a:r>
              <a:rPr lang="ar-IQ" dirty="0" smtClean="0"/>
              <a:t>.3 جسم مادي تصطدم به الالكترونات و عٌرف بالهدف.</a:t>
            </a:r>
          </a:p>
          <a:p>
            <a:r>
              <a:rPr lang="ar-IQ" dirty="0" smtClean="0"/>
              <a:t>.4 تسمى أجهزة انتاج الأشعة الس نٌ ةٌ بأناب بٌ الأشعة الس نٌ ةٌ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خصائص الأشعة </a:t>
            </a:r>
            <a:r>
              <a:rPr lang="ar-IQ" dirty="0" smtClean="0"/>
              <a:t>السينٌيةٌ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IQ" dirty="0" smtClean="0"/>
              <a:t>تصدر الأشعة </a:t>
            </a:r>
            <a:r>
              <a:rPr lang="ar-IQ" dirty="0" smtClean="0"/>
              <a:t>السينيةٌ </a:t>
            </a:r>
            <a:r>
              <a:rPr lang="ar-IQ" dirty="0" smtClean="0"/>
              <a:t>عندما تتفاعل الالكترونات السر عٌة مع المواد الصلبة.</a:t>
            </a:r>
          </a:p>
          <a:p>
            <a:r>
              <a:rPr lang="ar-IQ" dirty="0" smtClean="0"/>
              <a:t>.2 مٌكن أن تحدثهذه الأشعة تأ نٌاً ف الغازات أو فلورة ف كث رٌ من المواد الت تسقط عل هٌا )الفلورة: أي متصاص الأشعة بأطوال مع نٌة وانبعاث أشعة أخرى</a:t>
            </a:r>
          </a:p>
          <a:p>
            <a:r>
              <a:rPr lang="ar-IQ" dirty="0" smtClean="0"/>
              <a:t>بأطوال موج ةٌ أكبر من الممتصة(.</a:t>
            </a:r>
          </a:p>
          <a:p>
            <a:r>
              <a:rPr lang="ar-IQ" dirty="0" smtClean="0"/>
              <a:t>.3 تس رٌ بخطوط مستق مٌة وبسرعة مساو ةٌ لسرعة الضوء ولا تتأثر بالمجالات</a:t>
            </a:r>
          </a:p>
          <a:p>
            <a:r>
              <a:rPr lang="ar-IQ" dirty="0" smtClean="0"/>
              <a:t>الكهرب ةٌ أو المغناط سٌ ةٌ وهذا دٌل على أنها لا تحمل أي شحنة كهرب ةٌ.</a:t>
            </a:r>
          </a:p>
          <a:p>
            <a:r>
              <a:rPr lang="ar-IQ" dirty="0" smtClean="0"/>
              <a:t>.4 تمتص خلال المواد بدرجات متفاوتة وتعتمد على العدد الذري للمادة.</a:t>
            </a:r>
          </a:p>
          <a:p>
            <a:r>
              <a:rPr lang="ar-IQ" dirty="0" smtClean="0"/>
              <a:t>وقد تمكن روتنجن من خلال هذه الخاص ةٌ من الحصول على أول صورة للعظام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حيوٌد </a:t>
            </a:r>
            <a:r>
              <a:rPr lang="ar-IQ" dirty="0" smtClean="0"/>
              <a:t>الأشعة </a:t>
            </a:r>
            <a:r>
              <a:rPr lang="ar-IQ" dirty="0" smtClean="0"/>
              <a:t>السينيةٌ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dirty="0" smtClean="0"/>
              <a:t>عندما تسقط حزمة من الأشعة الس نٌ ةٌ ذات الطوال الموج الأحادي من على بلورة</a:t>
            </a:r>
          </a:p>
          <a:p>
            <a:r>
              <a:rPr lang="ar-IQ" dirty="0" smtClean="0"/>
              <a:t>فإنها تنعكس, وهذا الانعكاس حٌدث عند ق مٌ محددة لزاو ةٌ السقوط وهذه تعتمد على</a:t>
            </a:r>
          </a:p>
          <a:p>
            <a:r>
              <a:rPr lang="ar-IQ" dirty="0" smtClean="0"/>
              <a:t>الطول الموج الساقط والثوابت البلور ةٌ.</a:t>
            </a:r>
          </a:p>
          <a:p>
            <a:r>
              <a:rPr lang="ar-IQ" dirty="0" smtClean="0"/>
              <a:t>حٌدث التداخل البناء ب نٌ الشعاع نٌ المنعكس نٌ فقط عندما كٌون فرق المسار ب نٌ</a:t>
            </a:r>
          </a:p>
          <a:p>
            <a:r>
              <a:rPr lang="ar-IQ" dirty="0" smtClean="0"/>
              <a:t>شعاع نٌ مساو اًٌ لعدد صح حٌ مضروب ف الطول الموج و أٌخذ الص غٌة</a:t>
            </a:r>
          </a:p>
          <a:p>
            <a:r>
              <a:rPr lang="en-US" dirty="0" smtClean="0"/>
              <a:t>2𝑑sin𝜃=𝑚 </a:t>
            </a:r>
            <a:r>
              <a:rPr lang="el-GR" dirty="0" smtClean="0"/>
              <a:t>λ,</a:t>
            </a:r>
            <a:r>
              <a:rPr lang="en-US" dirty="0" smtClean="0"/>
              <a:t>𝑚=1,2,3,…</a:t>
            </a:r>
          </a:p>
          <a:p>
            <a:r>
              <a:rPr lang="ar-IQ" dirty="0" smtClean="0"/>
              <a:t>ح ثٌ أن:</a:t>
            </a:r>
          </a:p>
          <a:p>
            <a:r>
              <a:rPr lang="en-US" dirty="0" smtClean="0"/>
              <a:t>d : </a:t>
            </a:r>
            <a:r>
              <a:rPr lang="ar-IQ" dirty="0" smtClean="0"/>
              <a:t>ه المسافة ب نٌ المستو اٌت البلور ةٌ.</a:t>
            </a:r>
          </a:p>
          <a:p>
            <a:r>
              <a:rPr lang="el-GR" dirty="0" smtClean="0"/>
              <a:t>θ </a:t>
            </a:r>
            <a:r>
              <a:rPr lang="ar-IQ" dirty="0" smtClean="0"/>
              <a:t>زاو ةٌ سقوط الأشعة وه الزاو ةٌ المحصورة ب نٌ الأشعة وسطح البلورة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Muhanned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739</TotalTime>
  <Words>443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تدفق</vt:lpstr>
      <vt:lpstr>            الحركة الموجية</vt:lpstr>
      <vt:lpstr>Slide 2</vt:lpstr>
      <vt:lpstr>Slide 3</vt:lpstr>
      <vt:lpstr>تعر يفٌات مهمة</vt:lpstr>
      <vt:lpstr>الأشعة السينية</vt:lpstr>
      <vt:lpstr>انتاج الأشعة السينٌيةٌ</vt:lpstr>
      <vt:lpstr>خصائص الأشعة السينٌيةٌ</vt:lpstr>
      <vt:lpstr>حيوٌد الأشعة السينيةٌ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امن وسلامة العاملين في مختبرات الفيزياء النووية</dc:title>
  <dc:creator>dr Muhannad</dc:creator>
  <cp:lastModifiedBy>After Format 2014</cp:lastModifiedBy>
  <cp:revision>82</cp:revision>
  <dcterms:created xsi:type="dcterms:W3CDTF">2013-03-29T16:44:01Z</dcterms:created>
  <dcterms:modified xsi:type="dcterms:W3CDTF">2018-12-16T09:33:49Z</dcterms:modified>
</cp:coreProperties>
</file>