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296" r:id="rId1"/>
  </p:sldMasterIdLst>
  <p:notesMasterIdLst>
    <p:notesMasterId r:id="rId17"/>
  </p:notesMasterIdLst>
  <p:sldIdLst>
    <p:sldId id="292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E06FFF6-0665-4B18-BF0A-3D3AD1E74258}" type="datetimeFigureOut">
              <a:rPr lang="ar-IQ" smtClean="0"/>
              <a:pPr/>
              <a:t>08/04/1440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6D038E6-0248-43A3-9A27-F5395A90CAF5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6ADC-1C3C-4C34-B128-0D4DC6A950D3}" type="datetimeFigureOut">
              <a:rPr lang="ar-IQ" smtClean="0"/>
              <a:pPr/>
              <a:t>08/04/1440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0745-3FAC-4DD5-8683-C7B29AD6951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6ADC-1C3C-4C34-B128-0D4DC6A950D3}" type="datetimeFigureOut">
              <a:rPr lang="ar-IQ" smtClean="0"/>
              <a:pPr/>
              <a:t>08/04/1440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0745-3FAC-4DD5-8683-C7B29AD6951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6ADC-1C3C-4C34-B128-0D4DC6A950D3}" type="datetimeFigureOut">
              <a:rPr lang="ar-IQ" smtClean="0"/>
              <a:pPr/>
              <a:t>08/04/1440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0745-3FAC-4DD5-8683-C7B29AD6951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6ADC-1C3C-4C34-B128-0D4DC6A950D3}" type="datetimeFigureOut">
              <a:rPr lang="ar-IQ" smtClean="0"/>
              <a:pPr/>
              <a:t>08/04/1440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0745-3FAC-4DD5-8683-C7B29AD6951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6ADC-1C3C-4C34-B128-0D4DC6A950D3}" type="datetimeFigureOut">
              <a:rPr lang="ar-IQ" smtClean="0"/>
              <a:pPr/>
              <a:t>08/04/1440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0745-3FAC-4DD5-8683-C7B29AD6951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6ADC-1C3C-4C34-B128-0D4DC6A950D3}" type="datetimeFigureOut">
              <a:rPr lang="ar-IQ" smtClean="0"/>
              <a:pPr/>
              <a:t>08/04/1440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0745-3FAC-4DD5-8683-C7B29AD6951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6ADC-1C3C-4C34-B128-0D4DC6A950D3}" type="datetimeFigureOut">
              <a:rPr lang="ar-IQ" smtClean="0"/>
              <a:pPr/>
              <a:t>08/04/1440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0745-3FAC-4DD5-8683-C7B29AD6951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6ADC-1C3C-4C34-B128-0D4DC6A950D3}" type="datetimeFigureOut">
              <a:rPr lang="ar-IQ" smtClean="0"/>
              <a:pPr/>
              <a:t>08/04/1440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0745-3FAC-4DD5-8683-C7B29AD6951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6ADC-1C3C-4C34-B128-0D4DC6A950D3}" type="datetimeFigureOut">
              <a:rPr lang="ar-IQ" smtClean="0"/>
              <a:pPr/>
              <a:t>08/04/1440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0745-3FAC-4DD5-8683-C7B29AD6951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6ADC-1C3C-4C34-B128-0D4DC6A950D3}" type="datetimeFigureOut">
              <a:rPr lang="ar-IQ" smtClean="0"/>
              <a:pPr/>
              <a:t>08/04/1440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0745-3FAC-4DD5-8683-C7B29AD6951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6ADC-1C3C-4C34-B128-0D4DC6A950D3}" type="datetimeFigureOut">
              <a:rPr lang="ar-IQ" smtClean="0"/>
              <a:pPr/>
              <a:t>08/04/1440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D5C0745-3FAC-4DD5-8683-C7B29AD6951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576ADC-1C3C-4C34-B128-0D4DC6A950D3}" type="datetimeFigureOut">
              <a:rPr lang="ar-IQ" smtClean="0"/>
              <a:pPr/>
              <a:t>08/04/1440</a:t>
            </a:fld>
            <a:endParaRPr lang="ar-IQ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5C0745-3FAC-4DD5-8683-C7B29AD69516}" type="slidenum">
              <a:rPr lang="ar-IQ" smtClean="0"/>
              <a:pPr/>
              <a:t>‹#›</a:t>
            </a:fld>
            <a:endParaRPr lang="ar-IQ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transition>
    <p:comb dir="vert"/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428736"/>
            <a:ext cx="7851648" cy="1828800"/>
          </a:xfrm>
        </p:spPr>
        <p:txBody>
          <a:bodyPr/>
          <a:lstStyle/>
          <a:p>
            <a:r>
              <a:rPr lang="ar-IQ" dirty="0" smtClean="0"/>
              <a:t>     الكميات القياسية والاتجاهية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                             المحاضرة </a:t>
            </a:r>
            <a:r>
              <a:rPr lang="ar-IQ" dirty="0" smtClean="0"/>
              <a:t>الثالثة</a:t>
            </a: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58204" cy="15314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IQ" dirty="0" smtClean="0"/>
              <a:t>حيث أن</a:t>
            </a:r>
          </a:p>
          <a:p>
            <a:r>
              <a:rPr lang="en-US" dirty="0" smtClean="0"/>
              <a:t>. </a:t>
            </a:r>
            <a:r>
              <a:rPr lang="en-US" b="1" dirty="0" smtClean="0"/>
              <a:t>t </a:t>
            </a:r>
            <a:r>
              <a:rPr lang="ar-IQ" b="1" dirty="0" smtClean="0"/>
              <a:t>تمثل الإزاحة الخطية الآنية للجسيم من موضع التوازن في الزمن </a:t>
            </a:r>
            <a:r>
              <a:rPr lang="en-US" b="1" dirty="0" smtClean="0"/>
              <a:t>X</a:t>
            </a:r>
          </a:p>
          <a:p>
            <a:r>
              <a:rPr lang="ar-IQ" dirty="0" smtClean="0"/>
              <a:t>يمثل سعة الاهتزاز و تساوي أقصى قيمة للإزاحة من موضع التوازن. </a:t>
            </a:r>
            <a:r>
              <a:rPr lang="en-US" b="1" dirty="0" smtClean="0"/>
              <a:t>A</a:t>
            </a:r>
          </a:p>
          <a:p>
            <a:r>
              <a:rPr lang="az-Cyrl-AZ" dirty="0" smtClean="0"/>
              <a:t>. </a:t>
            </a:r>
            <a:r>
              <a:rPr lang="az-Cyrl-AZ" b="1" dirty="0" smtClean="0"/>
              <a:t>٢Л / </a:t>
            </a:r>
            <a:r>
              <a:rPr lang="en-US" b="1" dirty="0" smtClean="0"/>
              <a:t>T </a:t>
            </a:r>
            <a:r>
              <a:rPr lang="ar-IQ" b="1" dirty="0" smtClean="0"/>
              <a:t>يمثل التردد الزاوي و يساوي 0 </a:t>
            </a:r>
            <a:r>
              <a:rPr lang="en-US" b="1" dirty="0" smtClean="0"/>
              <a:t>w0</a:t>
            </a:r>
          </a:p>
          <a:p>
            <a:r>
              <a:rPr lang="en-US" dirty="0" smtClean="0"/>
              <a:t>. </a:t>
            </a:r>
            <a:r>
              <a:rPr lang="en-US" b="1" dirty="0" smtClean="0"/>
              <a:t>1/ f </a:t>
            </a:r>
            <a:r>
              <a:rPr lang="ar-IQ" b="1" dirty="0" smtClean="0"/>
              <a:t>يمثل الزمن الدوري للحرآة الخطية التوافقية البسيطة و يساوي 0 </a:t>
            </a:r>
            <a:r>
              <a:rPr lang="en-US" b="1" dirty="0" smtClean="0"/>
              <a:t>T0</a:t>
            </a:r>
          </a:p>
          <a:p>
            <a:r>
              <a:rPr lang="ar-IQ" dirty="0" smtClean="0"/>
              <a:t>يمثل تردد الحرآة الخطية التوافقية البسيطة . </a:t>
            </a:r>
            <a:r>
              <a:rPr lang="en-US" b="1" dirty="0" smtClean="0"/>
              <a:t>f0</a:t>
            </a:r>
          </a:p>
          <a:p>
            <a:r>
              <a:rPr lang="ar-IQ" dirty="0" smtClean="0"/>
              <a:t>ن </a:t>
            </a:r>
            <a:r>
              <a:rPr lang="en-US" dirty="0" smtClean="0"/>
              <a:t>􀑧􀑧 </a:t>
            </a:r>
            <a:r>
              <a:rPr lang="ar-IQ" dirty="0" smtClean="0"/>
              <a:t>لية م </a:t>
            </a:r>
            <a:r>
              <a:rPr lang="en-US" dirty="0" smtClean="0"/>
              <a:t>􀑧􀑧 </a:t>
            </a:r>
            <a:r>
              <a:rPr lang="ar-IQ" dirty="0" smtClean="0"/>
              <a:t>ة تفاض </a:t>
            </a:r>
            <a:r>
              <a:rPr lang="en-US" dirty="0" smtClean="0"/>
              <a:t>􀑧􀑧 </a:t>
            </a:r>
            <a:r>
              <a:rPr lang="ar-IQ" dirty="0" smtClean="0"/>
              <a:t>املا لمعادل </a:t>
            </a:r>
            <a:r>
              <a:rPr lang="en-US" dirty="0" smtClean="0"/>
              <a:t>􀑧􀑧 </a:t>
            </a:r>
            <a:r>
              <a:rPr lang="ar-IQ" dirty="0" smtClean="0"/>
              <a:t>لا آ </a:t>
            </a:r>
            <a:r>
              <a:rPr lang="en-US" dirty="0" smtClean="0"/>
              <a:t>􀑧􀑧 </a:t>
            </a:r>
            <a:r>
              <a:rPr lang="ar-IQ" dirty="0" smtClean="0"/>
              <a:t>ر ح </a:t>
            </a:r>
            <a:r>
              <a:rPr lang="en-US" dirty="0" smtClean="0"/>
              <a:t>􀑧􀑧 </a:t>
            </a:r>
            <a:r>
              <a:rPr lang="ar-IQ" dirty="0" smtClean="0"/>
              <a:t>ذلك لا يعتب </a:t>
            </a:r>
            <a:r>
              <a:rPr lang="en-US" dirty="0" smtClean="0"/>
              <a:t>􀑧􀑧 </a:t>
            </a:r>
            <a:r>
              <a:rPr lang="ar-IQ" dirty="0" smtClean="0"/>
              <a:t>د ل </a:t>
            </a:r>
            <a:r>
              <a:rPr lang="en-US" dirty="0" smtClean="0"/>
              <a:t>􀑧􀑧 </a:t>
            </a:r>
            <a:r>
              <a:rPr lang="ar-IQ" dirty="0" smtClean="0"/>
              <a:t>اري واح </a:t>
            </a:r>
            <a:r>
              <a:rPr lang="en-US" dirty="0" smtClean="0"/>
              <a:t>􀑧􀑧 </a:t>
            </a:r>
            <a:r>
              <a:rPr lang="ar-IQ" dirty="0" smtClean="0"/>
              <a:t>ت اختي </a:t>
            </a:r>
            <a:r>
              <a:rPr lang="en-US" dirty="0" smtClean="0"/>
              <a:t>􀑧􀑧 </a:t>
            </a:r>
            <a:r>
              <a:rPr lang="ar-IQ" dirty="0" smtClean="0"/>
              <a:t>ى ثاب </a:t>
            </a:r>
            <a:r>
              <a:rPr lang="en-US" dirty="0" smtClean="0"/>
              <a:t>􀑧􀑧 </a:t>
            </a:r>
            <a:r>
              <a:rPr lang="ar-IQ" dirty="0" smtClean="0"/>
              <a:t>وي عل </a:t>
            </a:r>
            <a:r>
              <a:rPr lang="en-US" dirty="0" smtClean="0"/>
              <a:t>􀑧􀑧 </a:t>
            </a:r>
            <a:r>
              <a:rPr lang="ar-IQ" dirty="0" smtClean="0"/>
              <a:t>ل يحت </a:t>
            </a:r>
            <a:r>
              <a:rPr lang="en-US" dirty="0" smtClean="0"/>
              <a:t>􀑧􀑧 </a:t>
            </a:r>
            <a:r>
              <a:rPr lang="ar-IQ" dirty="0" smtClean="0"/>
              <a:t>ذا الح </a:t>
            </a:r>
            <a:r>
              <a:rPr lang="en-US" dirty="0" smtClean="0"/>
              <a:t>􀑧􀑧 </a:t>
            </a:r>
            <a:r>
              <a:rPr lang="ar-IQ" dirty="0" smtClean="0"/>
              <a:t>أن ه</a:t>
            </a:r>
          </a:p>
          <a:p>
            <a:r>
              <a:rPr lang="ar-IQ" dirty="0" smtClean="0"/>
              <a:t>ابتين </a:t>
            </a:r>
            <a:r>
              <a:rPr lang="en-US" dirty="0" smtClean="0"/>
              <a:t>􀑧 </a:t>
            </a:r>
            <a:r>
              <a:rPr lang="ar-IQ" dirty="0" smtClean="0"/>
              <a:t>ضمن ث </a:t>
            </a:r>
            <a:r>
              <a:rPr lang="en-US" dirty="0" smtClean="0"/>
              <a:t>􀑧 </a:t>
            </a:r>
            <a:r>
              <a:rPr lang="ar-IQ" dirty="0" smtClean="0"/>
              <a:t>ب ان يت </a:t>
            </a:r>
            <a:r>
              <a:rPr lang="en-US" dirty="0" smtClean="0"/>
              <a:t>􀑧 </a:t>
            </a:r>
            <a:r>
              <a:rPr lang="ar-IQ" dirty="0" smtClean="0"/>
              <a:t>ة يج </a:t>
            </a:r>
            <a:r>
              <a:rPr lang="en-US" dirty="0" smtClean="0"/>
              <a:t>􀑧 </a:t>
            </a:r>
            <a:r>
              <a:rPr lang="ar-IQ" dirty="0" smtClean="0"/>
              <a:t>ة الثاني </a:t>
            </a:r>
            <a:r>
              <a:rPr lang="en-US" dirty="0" smtClean="0"/>
              <a:t>􀑧 </a:t>
            </a:r>
            <a:r>
              <a:rPr lang="ar-IQ" dirty="0" smtClean="0"/>
              <a:t>ن الرتب </a:t>
            </a:r>
            <a:r>
              <a:rPr lang="en-US" dirty="0" smtClean="0"/>
              <a:t>􀑧 </a:t>
            </a:r>
            <a:r>
              <a:rPr lang="ar-IQ" dirty="0" smtClean="0"/>
              <a:t>لية م </a:t>
            </a:r>
            <a:r>
              <a:rPr lang="en-US" dirty="0" smtClean="0"/>
              <a:t>􀑧 </a:t>
            </a:r>
            <a:r>
              <a:rPr lang="ar-IQ" dirty="0" smtClean="0"/>
              <a:t>الرتبة الثانية حيث من المعلوم أن الحل العام لمعادلة تفاض</a:t>
            </a:r>
          </a:p>
          <a:p>
            <a:r>
              <a:rPr lang="ar-IQ" dirty="0" smtClean="0"/>
              <a:t>اختياريين .</a:t>
            </a:r>
          </a:p>
          <a:p>
            <a:r>
              <a:rPr lang="ar-IQ" dirty="0" smtClean="0"/>
              <a:t>أذن في الحقيقة هناك حلا أخر مناسبا هو</a:t>
            </a: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r>
              <a:rPr lang="en-US" b="1" dirty="0" smtClean="0"/>
              <a:t>X = B </a:t>
            </a:r>
            <a:r>
              <a:rPr lang="en-US" b="1" dirty="0" err="1" smtClean="0"/>
              <a:t>cos</a:t>
            </a:r>
            <a:r>
              <a:rPr lang="en-US" b="1" dirty="0" smtClean="0"/>
              <a:t> </a:t>
            </a:r>
            <a:r>
              <a:rPr lang="en-US" b="1" dirty="0" err="1" smtClean="0"/>
              <a:t>bt</a:t>
            </a:r>
            <a:r>
              <a:rPr lang="en-US" b="1" dirty="0" smtClean="0"/>
              <a:t> ------------------------------------------ 8</a:t>
            </a:r>
          </a:p>
          <a:p>
            <a:r>
              <a:rPr lang="ar-IQ" dirty="0" smtClean="0"/>
              <a:t>و بأخذ المشتقة الأولى و الثانية للمعادلة ٨ نحصل على</a:t>
            </a:r>
          </a:p>
          <a:p>
            <a:pPr algn="l"/>
            <a:r>
              <a:rPr lang="da-DK" b="1" dirty="0" smtClean="0"/>
              <a:t>( dX / dt ) = - b B sin bt ----------------------------- 9</a:t>
            </a:r>
          </a:p>
          <a:p>
            <a:pPr algn="l"/>
            <a:r>
              <a:rPr lang="en-US" b="1" dirty="0" smtClean="0"/>
              <a:t>( d2X / dt2 ) = - b2 B </a:t>
            </a:r>
            <a:r>
              <a:rPr lang="en-US" b="1" dirty="0" err="1" smtClean="0"/>
              <a:t>cos</a:t>
            </a:r>
            <a:r>
              <a:rPr lang="en-US" b="1" dirty="0" smtClean="0"/>
              <a:t> </a:t>
            </a:r>
            <a:r>
              <a:rPr lang="en-US" b="1" dirty="0" err="1" smtClean="0"/>
              <a:t>bt</a:t>
            </a:r>
            <a:r>
              <a:rPr lang="en-US" b="1" dirty="0" smtClean="0"/>
              <a:t> -------------------------- 10</a:t>
            </a:r>
          </a:p>
          <a:p>
            <a:r>
              <a:rPr lang="ar-IQ" dirty="0" smtClean="0"/>
              <a:t>و من تعويض المعادلتين </a:t>
            </a:r>
            <a:r>
              <a:rPr lang="ar-IQ" b="1" dirty="0" smtClean="0"/>
              <a:t>٨ و ١٠ في المعادلة ٥ نحصل على</a:t>
            </a:r>
          </a:p>
          <a:p>
            <a:pPr algn="l"/>
            <a:r>
              <a:rPr lang="pl-PL" b="1" dirty="0" smtClean="0"/>
              <a:t>- b2 B cos bt = - w0</a:t>
            </a:r>
          </a:p>
          <a:p>
            <a:pPr algn="l"/>
            <a:r>
              <a:rPr lang="en-US" b="1" dirty="0" smtClean="0"/>
              <a:t>2 B </a:t>
            </a:r>
            <a:r>
              <a:rPr lang="en-US" b="1" dirty="0" err="1" smtClean="0"/>
              <a:t>cos</a:t>
            </a:r>
            <a:r>
              <a:rPr lang="en-US" b="1" dirty="0" smtClean="0"/>
              <a:t> </a:t>
            </a:r>
            <a:r>
              <a:rPr lang="en-US" b="1" dirty="0" err="1" smtClean="0"/>
              <a:t>bt</a:t>
            </a:r>
            <a:endParaRPr lang="en-US" b="1" dirty="0" smtClean="0"/>
          </a:p>
          <a:p>
            <a:r>
              <a:rPr lang="ar-IQ" dirty="0" smtClean="0"/>
              <a:t>و منها نحصل على</a:t>
            </a:r>
          </a:p>
          <a:p>
            <a:pPr lvl="1" algn="l"/>
            <a:r>
              <a:rPr lang="en-US" b="1" dirty="0" smtClean="0"/>
              <a:t>w0</a:t>
            </a:r>
          </a:p>
          <a:p>
            <a:pPr algn="l"/>
            <a:r>
              <a:rPr lang="en-US" b="1" dirty="0" smtClean="0"/>
              <a:t>2 = b</a:t>
            </a:r>
          </a:p>
          <a:p>
            <a:r>
              <a:rPr lang="ar-IQ" dirty="0" smtClean="0"/>
              <a:t>أذن</a:t>
            </a:r>
          </a:p>
          <a:p>
            <a:pPr algn="l"/>
            <a:r>
              <a:rPr lang="pl-PL" b="1" dirty="0" smtClean="0"/>
              <a:t>X = B cos w0t --------------------------------------- 11</a:t>
            </a:r>
          </a:p>
          <a:p>
            <a:r>
              <a:rPr lang="ar-IQ" dirty="0" smtClean="0"/>
              <a:t>ان هذا الحل يمثل حلا خاصا أيضا لأنة يحتوي على ثابت اختياري واحد و يمكن تمثيل هذا الحل</a:t>
            </a:r>
          </a:p>
          <a:p>
            <a:r>
              <a:rPr lang="ar-IQ" dirty="0" smtClean="0"/>
              <a:t>بمنحني الجيب تمام آما في الشكل أدناه</a:t>
            </a: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r.Muhanned\Desktop\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dirty="0" smtClean="0"/>
              <a:t>و لما آانت المعادلتين ٧ و ١١ مستقلتين عن بعضهما البعض و آل منها يمثل حلا خاصا يختلف عن</a:t>
            </a:r>
          </a:p>
          <a:p>
            <a:r>
              <a:rPr lang="ar-IQ" dirty="0" smtClean="0"/>
              <a:t>الأخر لذلك يمكن اعتبار مجموع هذين المعادلتين حلا أخر للمعادلة ٥ و بذلك يصبح</a:t>
            </a:r>
          </a:p>
          <a:p>
            <a:r>
              <a:rPr lang="pl-PL" b="1" dirty="0" smtClean="0"/>
              <a:t>X = A sin w0 t + B cos w0 t --------------------------------------- 12</a:t>
            </a:r>
          </a:p>
          <a:p>
            <a:r>
              <a:rPr lang="ar-IQ" dirty="0" smtClean="0"/>
              <a:t>لذلك يمكن اعتبارها حلا عاما و آاملا للمعادلة </a:t>
            </a:r>
            <a:r>
              <a:rPr lang="en-US" dirty="0" smtClean="0"/>
              <a:t>B </a:t>
            </a:r>
            <a:r>
              <a:rPr lang="ar-IQ" dirty="0" smtClean="0"/>
              <a:t>و </a:t>
            </a:r>
            <a:r>
              <a:rPr lang="en-US" dirty="0" smtClean="0"/>
              <a:t>A </a:t>
            </a:r>
            <a:r>
              <a:rPr lang="ar-IQ" dirty="0" smtClean="0"/>
              <a:t>ان هذا الحل يحتوي على ثابتين اختياريين</a:t>
            </a:r>
          </a:p>
          <a:p>
            <a:r>
              <a:rPr lang="ar-IQ" dirty="0" smtClean="0"/>
              <a:t>يمثلان طول ضلعين </a:t>
            </a:r>
            <a:r>
              <a:rPr lang="en-US" dirty="0" smtClean="0"/>
              <a:t>B </a:t>
            </a:r>
            <a:r>
              <a:rPr lang="ar-IQ" dirty="0" smtClean="0"/>
              <a:t>و </a:t>
            </a:r>
            <a:r>
              <a:rPr lang="en-US" dirty="0" smtClean="0"/>
              <a:t>A </a:t>
            </a:r>
            <a:r>
              <a:rPr lang="ar-IQ" dirty="0" smtClean="0"/>
              <a:t>التفاضلية للحرآة التوافقية البسيطة و يمكن تبسيط هذا الحل بفرض ان</a:t>
            </a:r>
          </a:p>
          <a:p>
            <a:r>
              <a:rPr lang="ar-IQ" dirty="0" smtClean="0"/>
              <a:t>آما في الشكل أدناه </a:t>
            </a:r>
            <a:r>
              <a:rPr lang="en-US" dirty="0" smtClean="0"/>
              <a:t>C </a:t>
            </a:r>
            <a:r>
              <a:rPr lang="ar-IQ" dirty="0" smtClean="0"/>
              <a:t>قائمين في مثلث قائم طول وتره</a:t>
            </a:r>
          </a:p>
          <a:p>
            <a:r>
              <a:rPr lang="ar-IQ" dirty="0" smtClean="0"/>
              <a:t>اذن</a:t>
            </a: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r.Muhanned\Desktop\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115328" cy="15314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58204" cy="5253054"/>
          </a:xfrm>
        </p:spPr>
        <p:txBody>
          <a:bodyPr>
            <a:normAutofit fontScale="70000" lnSpcReduction="20000"/>
          </a:bodyPr>
          <a:lstStyle/>
          <a:p>
            <a:r>
              <a:rPr lang="ar-IQ" dirty="0" smtClean="0"/>
              <a:t>اذن</a:t>
            </a:r>
          </a:p>
          <a:p>
            <a:r>
              <a:rPr lang="en-US" dirty="0" smtClean="0"/>
              <a:t>C2 = A2 + B2</a:t>
            </a:r>
          </a:p>
          <a:p>
            <a:r>
              <a:rPr lang="ar-IQ" dirty="0" smtClean="0"/>
              <a:t>و من المثلثات لدينا</a:t>
            </a:r>
          </a:p>
          <a:p>
            <a:r>
              <a:rPr lang="en-US" dirty="0" smtClean="0"/>
              <a:t>sin </a:t>
            </a:r>
            <a:r>
              <a:rPr lang="el-GR" dirty="0" smtClean="0"/>
              <a:t>θ = </a:t>
            </a:r>
            <a:r>
              <a:rPr lang="en-US" dirty="0" smtClean="0"/>
              <a:t>B / C -------------------------------- 13</a:t>
            </a:r>
          </a:p>
          <a:p>
            <a:r>
              <a:rPr lang="pt-BR" dirty="0" smtClean="0"/>
              <a:t>cos θ = A / C --------------------------------- 14</a:t>
            </a:r>
          </a:p>
          <a:p>
            <a:r>
              <a:rPr lang="ar-IQ" dirty="0" smtClean="0"/>
              <a:t>و من المعادلتين السابقتين ( ١٣ و ١٤ ) نحصل على</a:t>
            </a:r>
          </a:p>
          <a:p>
            <a:r>
              <a:rPr lang="en-US" dirty="0" smtClean="0"/>
              <a:t>tan </a:t>
            </a:r>
            <a:r>
              <a:rPr lang="el-GR" dirty="0" smtClean="0"/>
              <a:t>θ = </a:t>
            </a:r>
            <a:r>
              <a:rPr lang="en-US" dirty="0" smtClean="0"/>
              <a:t>B / A ؟ </a:t>
            </a:r>
            <a:r>
              <a:rPr lang="ar-IQ" dirty="0" smtClean="0"/>
              <a:t>آيف</a:t>
            </a:r>
          </a:p>
          <a:p>
            <a:r>
              <a:rPr lang="ar-IQ" dirty="0" smtClean="0"/>
              <a:t>نحصل على </a:t>
            </a:r>
            <a:r>
              <a:rPr lang="en-US" dirty="0" smtClean="0"/>
              <a:t>C </a:t>
            </a:r>
            <a:r>
              <a:rPr lang="ar-IQ" dirty="0" smtClean="0"/>
              <a:t>و بضرب الطرف الأيمن من المعادلة ١٢ و القسمة عل</a:t>
            </a:r>
          </a:p>
          <a:p>
            <a:r>
              <a:rPr lang="pl-PL" b="1" dirty="0" smtClean="0"/>
              <a:t>X = C [ ( A / C ) sin w0t + ( B / C) cos w0t ]</a:t>
            </a:r>
          </a:p>
          <a:p>
            <a:r>
              <a:rPr lang="ar-IQ" dirty="0" smtClean="0"/>
              <a:t>و من تعويض معادلة ١٣ و ١٤ نحصل على</a:t>
            </a:r>
          </a:p>
          <a:p>
            <a:r>
              <a:rPr lang="es-ES" b="1" dirty="0" smtClean="0"/>
              <a:t>X = C ( </a:t>
            </a:r>
            <a:r>
              <a:rPr lang="es-ES" b="1" dirty="0" err="1" smtClean="0"/>
              <a:t>cos</a:t>
            </a:r>
            <a:r>
              <a:rPr lang="es-ES" b="1" dirty="0" smtClean="0"/>
              <a:t> θ sin θ w0t + sin θ </a:t>
            </a:r>
            <a:r>
              <a:rPr lang="es-ES" b="1" dirty="0" err="1" smtClean="0"/>
              <a:t>cos</a:t>
            </a:r>
            <a:r>
              <a:rPr lang="es-ES" b="1" dirty="0" smtClean="0"/>
              <a:t> θ w0t )</a:t>
            </a:r>
          </a:p>
          <a:p>
            <a:r>
              <a:rPr lang="ar-IQ" dirty="0" smtClean="0"/>
              <a:t>أذن </a:t>
            </a:r>
            <a:r>
              <a:rPr lang="en-US" b="1" dirty="0" smtClean="0"/>
              <a:t>X = C sin ( w0t + </a:t>
            </a:r>
            <a:r>
              <a:rPr lang="el-GR" b="1" dirty="0" smtClean="0"/>
              <a:t>θ ) -------------------------- 15</a:t>
            </a:r>
          </a:p>
          <a:p>
            <a:r>
              <a:rPr lang="ar-IQ" dirty="0" smtClean="0"/>
              <a:t>ان هذه المعادلة تمثل ايظا حلا عاما للمعادلة التفاضلية من الرتبة الثانية لأنها تتضمن ثابتين اختيارين</a:t>
            </a:r>
          </a:p>
          <a:p>
            <a:r>
              <a:rPr lang="el-GR" b="1" dirty="0" smtClean="0"/>
              <a:t>θ </a:t>
            </a:r>
            <a:r>
              <a:rPr lang="ar-IQ" b="1" dirty="0" smtClean="0"/>
              <a:t>و </a:t>
            </a:r>
            <a:r>
              <a:rPr lang="en-US" b="1" dirty="0" smtClean="0"/>
              <a:t>C </a:t>
            </a:r>
            <a:r>
              <a:rPr lang="ar-IQ" b="1" dirty="0" smtClean="0"/>
              <a:t>هما</a:t>
            </a:r>
          </a:p>
          <a:p>
            <a:r>
              <a:rPr lang="ar-IQ" dirty="0" smtClean="0"/>
              <a:t>و حيث ان</a:t>
            </a:r>
          </a:p>
          <a:p>
            <a:r>
              <a:rPr lang="ar-IQ" dirty="0" smtClean="0"/>
              <a:t>تمثل سعة الاهتزاز . </a:t>
            </a:r>
            <a:r>
              <a:rPr lang="en-US" b="1" dirty="0" smtClean="0"/>
              <a:t>C</a:t>
            </a:r>
          </a:p>
          <a:p>
            <a:r>
              <a:rPr lang="ar-IQ" dirty="0" smtClean="0"/>
              <a:t>تمثل الطور الابتدائي لحرآة الجسيم .</a:t>
            </a: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الحرآة الدورية و الحركة الاهتزازية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الحركة الدورية :-</a:t>
            </a:r>
          </a:p>
          <a:p>
            <a:r>
              <a:rPr lang="ar-IQ" dirty="0" smtClean="0"/>
              <a:t>هي حرآة الجسيم باستمرار ذهابا و إيابا و التي تتكرر بفترات زمنية منتظمة.</a:t>
            </a:r>
          </a:p>
          <a:p>
            <a:r>
              <a:rPr lang="ar-IQ" b="1" dirty="0" smtClean="0"/>
              <a:t>الحركة الاهتزازية :-</a:t>
            </a:r>
          </a:p>
          <a:p>
            <a:r>
              <a:rPr lang="ar-IQ" dirty="0" smtClean="0"/>
              <a:t>هي حركة الجسيم باستمرار ذهابا و إيابا حول نقطة ثابتة تدعى بموضع التوازن أو الاستقرار.</a:t>
            </a: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موضع التوازن أو الاستقرار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هي نقطة تنعدم فيها محصلة القوى المؤثرة في الجسيم المهتز و تمثل نقطة سكونه عندما يتوقف</a:t>
            </a:r>
          </a:p>
          <a:p>
            <a:r>
              <a:rPr lang="ar-IQ" dirty="0" smtClean="0"/>
              <a:t>عن الاهتزاز.</a:t>
            </a:r>
          </a:p>
          <a:p>
            <a:r>
              <a:rPr lang="ar-IQ" dirty="0" smtClean="0"/>
              <a:t>الحرآة الخطية التوافقية البسيطة:-</a:t>
            </a:r>
          </a:p>
          <a:p>
            <a:r>
              <a:rPr lang="ar-IQ" dirty="0" smtClean="0"/>
              <a:t>هي حرآة ذلك الجسيم على خط مستقيم بتعجيل يتناسب مقداره طرديا مع ازاحتة عن نقطة ثابتة</a:t>
            </a:r>
          </a:p>
          <a:p>
            <a:r>
              <a:rPr lang="ar-IQ" dirty="0" smtClean="0"/>
              <a:t>تمثل موضع توازنه و اتجاهه يكون دائما نحو تلك النقطة ( نحو موضع التوازن )</a:t>
            </a: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معادلة الحركة الخطية التوافقية البسيطة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أذا أزيح الجسيم إزاحة انية طفيفة مقدارها من موضع التوازن ( و ضمن حدود المرونة ) </a:t>
            </a:r>
            <a:r>
              <a:rPr lang="en-US" b="1" dirty="0" smtClean="0"/>
              <a:t>X</a:t>
            </a:r>
            <a:endParaRPr lang="ar-IQ" dirty="0" smtClean="0"/>
          </a:p>
          <a:p>
            <a:r>
              <a:rPr lang="ar-IQ" dirty="0" smtClean="0"/>
              <a:t>هي </a:t>
            </a:r>
            <a:r>
              <a:rPr lang="en-US" b="1" dirty="0" smtClean="0"/>
              <a:t>F </a:t>
            </a:r>
            <a:r>
              <a:rPr lang="ar-IQ" b="1" dirty="0" smtClean="0"/>
              <a:t>فان قوة الاستعادة الانية</a:t>
            </a:r>
          </a:p>
          <a:p>
            <a:r>
              <a:rPr lang="en-US" b="1" dirty="0" smtClean="0"/>
              <a:t>F = - k X --------------------------------------------- 1</a:t>
            </a:r>
          </a:p>
          <a:p>
            <a:r>
              <a:rPr lang="ar-IQ" dirty="0" smtClean="0"/>
              <a:t>يمثل ثابت المرونة و الاشارة السالبة تشير إلى أن اتجاه القوه يعاآس اتجاه زيادة الإزاحة. </a:t>
            </a:r>
            <a:r>
              <a:rPr lang="en-US" b="1" dirty="0" smtClean="0"/>
              <a:t>k </a:t>
            </a:r>
            <a:r>
              <a:rPr lang="ar-IQ" b="1" dirty="0" smtClean="0"/>
              <a:t>حيث</a:t>
            </a:r>
          </a:p>
          <a:p>
            <a:r>
              <a:rPr lang="ar-IQ" dirty="0" smtClean="0"/>
              <a:t>و بتطبيق قانون نيوتن الثاني للجسيم المتحرك الذي ينص على أن محصلة القوى المؤثرة في الجسيم</a:t>
            </a:r>
          </a:p>
          <a:p>
            <a:r>
              <a:rPr lang="ar-IQ" dirty="0" smtClean="0"/>
              <a:t>أي بصيغة رياضية </a:t>
            </a:r>
            <a:r>
              <a:rPr lang="en-US" b="1" dirty="0" smtClean="0"/>
              <a:t>a </a:t>
            </a:r>
            <a:r>
              <a:rPr lang="ar-IQ" b="1" dirty="0" smtClean="0"/>
              <a:t>في التعجيل المكتسب </a:t>
            </a:r>
            <a:r>
              <a:rPr lang="en-US" b="1" dirty="0" smtClean="0"/>
              <a:t>m </a:t>
            </a:r>
            <a:r>
              <a:rPr lang="ar-IQ" b="1" dirty="0" smtClean="0"/>
              <a:t>يساوي حاصل ضرب آتلتة </a:t>
            </a:r>
            <a:r>
              <a:rPr lang="el-GR" b="1" dirty="0" smtClean="0"/>
              <a:t>Σ </a:t>
            </a:r>
            <a:r>
              <a:rPr lang="en-US" b="1" dirty="0" smtClean="0"/>
              <a:t>F</a:t>
            </a: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el-GR" b="1" dirty="0" smtClean="0"/>
              <a:t>Σ F = m a ------------------------------------------- 2</a:t>
            </a:r>
          </a:p>
          <a:p>
            <a:pPr algn="l"/>
            <a:r>
              <a:rPr lang="ar-IQ" dirty="0" smtClean="0"/>
              <a:t>و التعجيل </a:t>
            </a:r>
            <a:r>
              <a:rPr lang="en-US" b="1" dirty="0" smtClean="0"/>
              <a:t>m = </a:t>
            </a:r>
            <a:r>
              <a:rPr lang="ar-IQ" b="1" dirty="0" smtClean="0"/>
              <a:t>و آتلة الجسيم المهتز - </a:t>
            </a:r>
            <a:r>
              <a:rPr lang="en-US" b="1" dirty="0" smtClean="0"/>
              <a:t>k x = </a:t>
            </a:r>
            <a:r>
              <a:rPr lang="ar-IQ" b="1" dirty="0" smtClean="0"/>
              <a:t>و بما أن محصلة القوى المؤثرة في الجسيم المهتز</a:t>
            </a:r>
          </a:p>
          <a:p>
            <a:pPr algn="l"/>
            <a:r>
              <a:rPr lang="en-US" b="1" dirty="0" smtClean="0"/>
              <a:t>d2x / </a:t>
            </a:r>
            <a:r>
              <a:rPr lang="en-US" b="1" dirty="0" err="1" smtClean="0"/>
              <a:t>dt</a:t>
            </a:r>
            <a:r>
              <a:rPr lang="en-US" b="1" dirty="0" smtClean="0"/>
              <a:t> </a:t>
            </a:r>
            <a:r>
              <a:rPr lang="ar-IQ" b="1" dirty="0" smtClean="0"/>
              <a:t>يساوي 2 </a:t>
            </a:r>
            <a:r>
              <a:rPr lang="en-US" b="1" dirty="0" smtClean="0"/>
              <a:t>x </a:t>
            </a:r>
            <a:r>
              <a:rPr lang="ar-IQ" b="1" dirty="0" smtClean="0"/>
              <a:t>الآني المكتسب باتجاه</a:t>
            </a:r>
          </a:p>
          <a:p>
            <a:pPr algn="l"/>
            <a:r>
              <a:rPr lang="ar-IQ" dirty="0" smtClean="0"/>
              <a:t>أذن</a:t>
            </a:r>
          </a:p>
          <a:p>
            <a:pPr algn="l"/>
            <a:r>
              <a:rPr lang="el-GR" b="1" dirty="0" smtClean="0"/>
              <a:t>Σ F = m d2x / dt2 ------------------------------------------- 3</a:t>
            </a:r>
          </a:p>
          <a:p>
            <a:pPr algn="l"/>
            <a:r>
              <a:rPr lang="ar-IQ" dirty="0" smtClean="0"/>
              <a:t>نحصل على </a:t>
            </a:r>
            <a:r>
              <a:rPr lang="en-US" dirty="0" smtClean="0"/>
              <a:t>m </a:t>
            </a:r>
            <a:r>
              <a:rPr lang="ar-IQ" dirty="0" smtClean="0"/>
              <a:t>و بالقسمة على</a:t>
            </a:r>
          </a:p>
          <a:p>
            <a:pPr algn="l"/>
            <a:r>
              <a:rPr lang="en-US" b="1" dirty="0" smtClean="0"/>
              <a:t>d2x / dt2 = - k x / m ---------------------------------------- 4</a:t>
            </a:r>
          </a:p>
          <a:p>
            <a:pPr algn="l"/>
            <a:r>
              <a:rPr lang="en-US" b="1" dirty="0" smtClean="0"/>
              <a:t>w </a:t>
            </a:r>
            <a:r>
              <a:rPr lang="ar-IQ" b="1" dirty="0" smtClean="0"/>
              <a:t>و أذا فرضنا أن 2</a:t>
            </a:r>
          </a:p>
          <a:p>
            <a:pPr algn="l"/>
            <a:r>
              <a:rPr lang="ar-IQ" dirty="0" smtClean="0"/>
              <a:t>هو مقدار ثابت يمثل فيزياويا التردد الزاوي للمهتز </a:t>
            </a:r>
            <a:r>
              <a:rPr lang="en-US" b="1" dirty="0" smtClean="0"/>
              <a:t>w 0 </a:t>
            </a:r>
            <a:r>
              <a:rPr lang="ar-IQ" b="1" dirty="0" smtClean="0"/>
              <a:t>حيث أن 0 = </a:t>
            </a:r>
            <a:r>
              <a:rPr lang="en-US" b="1" dirty="0" smtClean="0"/>
              <a:t>k / m</a:t>
            </a: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ar-IQ" dirty="0" smtClean="0"/>
              <a:t>اذن المعادلة ٤ تصبح</a:t>
            </a:r>
          </a:p>
          <a:p>
            <a:pPr algn="l"/>
            <a:r>
              <a:rPr lang="en-US" b="1" dirty="0" smtClean="0"/>
              <a:t>d2x / dt2 = - w2</a:t>
            </a:r>
          </a:p>
          <a:p>
            <a:pPr algn="l"/>
            <a:r>
              <a:rPr lang="en-US" b="1" dirty="0" smtClean="0"/>
              <a:t>0 x ------------------------------------------- 5</a:t>
            </a:r>
          </a:p>
          <a:p>
            <a:r>
              <a:rPr lang="ar-IQ" dirty="0" smtClean="0"/>
              <a:t>و هي معادلة تفاضلية من الدرجة الثانية تدعى بمعادلة الحرآة التوافقية البسيطة.</a:t>
            </a:r>
          </a:p>
          <a:p>
            <a:r>
              <a:rPr lang="ar-IQ" dirty="0" smtClean="0"/>
              <a:t>ملاحظة:-</a:t>
            </a:r>
            <a:endParaRPr lang="en-US" dirty="0"/>
          </a:p>
        </p:txBody>
      </p:sp>
      <p:pic>
        <p:nvPicPr>
          <p:cNvPr id="1026" name="Picture 2" descr="C:\Users\Dr.Muhanned\Desktop\1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623344"/>
            <a:ext cx="4038600" cy="3028950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حل معادلة الحركة الخطية التوافقية البسيطة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IQ" dirty="0" smtClean="0"/>
              <a:t>لحل معادلة الحركة </a:t>
            </a:r>
            <a:r>
              <a:rPr lang="en-US" dirty="0" smtClean="0"/>
              <a:t>􀑧 </a:t>
            </a:r>
            <a:r>
              <a:rPr lang="ar-IQ" dirty="0" smtClean="0"/>
              <a:t>ة التوافقي </a:t>
            </a:r>
            <a:r>
              <a:rPr lang="en-US" dirty="0" smtClean="0"/>
              <a:t>􀑧 </a:t>
            </a:r>
            <a:r>
              <a:rPr lang="ar-IQ" dirty="0" smtClean="0"/>
              <a:t>ة الحرآ </a:t>
            </a:r>
            <a:r>
              <a:rPr lang="en-US" dirty="0" smtClean="0"/>
              <a:t>􀑧 </a:t>
            </a:r>
            <a:r>
              <a:rPr lang="ar-IQ" dirty="0" smtClean="0"/>
              <a:t>شابهه لمعادل </a:t>
            </a:r>
            <a:r>
              <a:rPr lang="en-US" dirty="0" smtClean="0"/>
              <a:t>􀑧 </a:t>
            </a:r>
            <a:r>
              <a:rPr lang="ar-IQ" dirty="0" smtClean="0"/>
              <a:t>ة م </a:t>
            </a:r>
            <a:r>
              <a:rPr lang="en-US" dirty="0" smtClean="0"/>
              <a:t>􀑧 </a:t>
            </a:r>
            <a:r>
              <a:rPr lang="ar-IQ" dirty="0" smtClean="0"/>
              <a:t>رض معادل </a:t>
            </a:r>
            <a:r>
              <a:rPr lang="en-US" dirty="0" smtClean="0"/>
              <a:t>􀑧 </a:t>
            </a:r>
            <a:r>
              <a:rPr lang="ar-IQ" dirty="0" smtClean="0"/>
              <a:t>ب ان نف </a:t>
            </a:r>
            <a:r>
              <a:rPr lang="en-US" dirty="0" smtClean="0"/>
              <a:t>􀑧 </a:t>
            </a:r>
            <a:r>
              <a:rPr lang="ar-IQ" dirty="0" smtClean="0"/>
              <a:t>سيطة يج </a:t>
            </a:r>
            <a:r>
              <a:rPr lang="en-US" dirty="0" smtClean="0"/>
              <a:t>􀑧 </a:t>
            </a:r>
            <a:r>
              <a:rPr lang="ar-IQ" dirty="0" smtClean="0"/>
              <a:t>ة الب </a:t>
            </a:r>
            <a:r>
              <a:rPr lang="en-US" dirty="0" smtClean="0"/>
              <a:t>􀑧 </a:t>
            </a:r>
            <a:r>
              <a:rPr lang="ar-IQ" dirty="0" smtClean="0"/>
              <a:t>ة التوافقي</a:t>
            </a:r>
          </a:p>
          <a:p>
            <a:r>
              <a:rPr lang="ar-IQ" dirty="0" smtClean="0"/>
              <a:t>ز و </a:t>
            </a:r>
            <a:r>
              <a:rPr lang="en-US" dirty="0" smtClean="0"/>
              <a:t>􀑧 </a:t>
            </a:r>
            <a:r>
              <a:rPr lang="ar-IQ" dirty="0" smtClean="0"/>
              <a:t>سيم المهت </a:t>
            </a:r>
            <a:r>
              <a:rPr lang="en-US" dirty="0" smtClean="0"/>
              <a:t>􀑧 </a:t>
            </a:r>
            <a:r>
              <a:rPr lang="ar-IQ" dirty="0" smtClean="0"/>
              <a:t>ع الج </a:t>
            </a:r>
            <a:r>
              <a:rPr lang="en-US" dirty="0" smtClean="0"/>
              <a:t>􀑧 </a:t>
            </a:r>
            <a:r>
              <a:rPr lang="ar-IQ" dirty="0" smtClean="0"/>
              <a:t>ن موق </a:t>
            </a:r>
            <a:r>
              <a:rPr lang="en-US" dirty="0" smtClean="0"/>
              <a:t>􀑧 </a:t>
            </a:r>
            <a:r>
              <a:rPr lang="ar-IQ" dirty="0" smtClean="0"/>
              <a:t>ة ع </a:t>
            </a:r>
            <a:r>
              <a:rPr lang="en-US" dirty="0" smtClean="0"/>
              <a:t>􀑧 </a:t>
            </a:r>
            <a:r>
              <a:rPr lang="ar-IQ" dirty="0" smtClean="0"/>
              <a:t>ات آامل </a:t>
            </a:r>
            <a:r>
              <a:rPr lang="en-US" dirty="0" smtClean="0"/>
              <a:t>􀑧 </a:t>
            </a:r>
            <a:r>
              <a:rPr lang="ar-IQ" dirty="0" smtClean="0"/>
              <a:t>ا معلوم </a:t>
            </a:r>
            <a:r>
              <a:rPr lang="en-US" dirty="0" smtClean="0"/>
              <a:t>􀑧 </a:t>
            </a:r>
            <a:r>
              <a:rPr lang="ar-IQ" dirty="0" smtClean="0"/>
              <a:t>وفر لن </a:t>
            </a:r>
            <a:r>
              <a:rPr lang="en-US" dirty="0" smtClean="0"/>
              <a:t>􀑧 </a:t>
            </a:r>
            <a:r>
              <a:rPr lang="ar-IQ" dirty="0" smtClean="0"/>
              <a:t>وف ي </a:t>
            </a:r>
            <a:r>
              <a:rPr lang="en-US" dirty="0" smtClean="0"/>
              <a:t>􀑧 </a:t>
            </a:r>
            <a:r>
              <a:rPr lang="ar-IQ" dirty="0" smtClean="0"/>
              <a:t>ة ٥ س </a:t>
            </a:r>
            <a:r>
              <a:rPr lang="en-US" dirty="0" smtClean="0"/>
              <a:t>􀑧 </a:t>
            </a:r>
            <a:r>
              <a:rPr lang="ar-IQ" dirty="0" smtClean="0"/>
              <a:t>ل المعادل </a:t>
            </a:r>
            <a:r>
              <a:rPr lang="en-US" dirty="0" smtClean="0"/>
              <a:t>􀑧 </a:t>
            </a:r>
            <a:r>
              <a:rPr lang="ar-IQ" dirty="0" smtClean="0"/>
              <a:t>ل أي ح </a:t>
            </a:r>
            <a:r>
              <a:rPr lang="en-US" dirty="0" smtClean="0"/>
              <a:t>􀑧 </a:t>
            </a:r>
            <a:r>
              <a:rPr lang="ar-IQ" dirty="0" smtClean="0"/>
              <a:t>ذا الح </a:t>
            </a:r>
            <a:r>
              <a:rPr lang="en-US" dirty="0" smtClean="0"/>
              <a:t>􀑧 </a:t>
            </a:r>
            <a:r>
              <a:rPr lang="ar-IQ" dirty="0" smtClean="0"/>
              <a:t>البسيطة. أن ه</a:t>
            </a:r>
          </a:p>
          <a:p>
            <a:r>
              <a:rPr lang="ar-IQ" dirty="0" smtClean="0"/>
              <a:t>سرعته و تعجيله في أي لحظة زمنية أذا علمنا الشروط الابتدائية للحرآة عند بدء الحرآة في زمن</a:t>
            </a:r>
          </a:p>
          <a:p>
            <a:r>
              <a:rPr lang="en-US" b="1" dirty="0" smtClean="0"/>
              <a:t>t = 0</a:t>
            </a:r>
          </a:p>
          <a:p>
            <a:pPr algn="l"/>
            <a:r>
              <a:rPr lang="en-US" b="1" dirty="0" smtClean="0"/>
              <a:t>X = A sin at ---------------------------------------------- 6</a:t>
            </a:r>
          </a:p>
          <a:p>
            <a:pPr algn="l"/>
            <a:r>
              <a:rPr lang="ar-IQ" dirty="0" smtClean="0"/>
              <a:t>يمثل ثابت تحويل الزمن الزاوية. </a:t>
            </a:r>
            <a:r>
              <a:rPr lang="en-US" b="1" dirty="0" smtClean="0"/>
              <a:t>a </a:t>
            </a:r>
            <a:r>
              <a:rPr lang="ar-IQ" b="1" dirty="0" smtClean="0"/>
              <a:t>يمثل ثابتا اختياريا و أن </a:t>
            </a:r>
            <a:r>
              <a:rPr lang="en-US" b="1" dirty="0" smtClean="0"/>
              <a:t>A </a:t>
            </a:r>
            <a:r>
              <a:rPr lang="ar-IQ" b="1" dirty="0" smtClean="0"/>
              <a:t>حيث أن</a:t>
            </a:r>
          </a:p>
          <a:p>
            <a:pPr algn="l"/>
            <a:r>
              <a:rPr lang="ar-IQ" dirty="0" smtClean="0"/>
              <a:t>من اشتقاق المعادلة ٦ مرتين نحصل على</a:t>
            </a:r>
          </a:p>
          <a:p>
            <a:pPr algn="l"/>
            <a:r>
              <a:rPr lang="pt-BR" b="1" dirty="0" smtClean="0"/>
              <a:t>( dX / dt ) = A a cos at</a:t>
            </a:r>
          </a:p>
          <a:p>
            <a:pPr algn="l"/>
            <a:r>
              <a:rPr lang="en-US" b="1" dirty="0" smtClean="0"/>
              <a:t>( d2X / dt2 ) = - A a2 sin at</a:t>
            </a:r>
          </a:p>
          <a:p>
            <a:pPr algn="l"/>
            <a:r>
              <a:rPr lang="ar-IQ" dirty="0" smtClean="0"/>
              <a:t>في معادلة </a:t>
            </a:r>
            <a:r>
              <a:rPr lang="ar-IQ" b="1" dirty="0" smtClean="0"/>
              <a:t>٥ نحصل على </a:t>
            </a:r>
            <a:r>
              <a:rPr lang="en-US" b="1" dirty="0" smtClean="0"/>
              <a:t>d2X / </a:t>
            </a:r>
            <a:r>
              <a:rPr lang="en-US" b="1" dirty="0" err="1" smtClean="0"/>
              <a:t>dt</a:t>
            </a:r>
            <a:r>
              <a:rPr lang="en-US" b="1" dirty="0" smtClean="0"/>
              <a:t> </a:t>
            </a:r>
            <a:r>
              <a:rPr lang="ar-IQ" b="1" dirty="0" smtClean="0"/>
              <a:t>و 2 </a:t>
            </a:r>
            <a:r>
              <a:rPr lang="en-US" b="1" dirty="0" smtClean="0"/>
              <a:t>X </a:t>
            </a:r>
            <a:r>
              <a:rPr lang="ar-IQ" b="1" dirty="0" smtClean="0"/>
              <a:t>نعوض عن</a:t>
            </a:r>
          </a:p>
          <a:p>
            <a:pPr algn="l"/>
            <a:r>
              <a:rPr lang="en-US" b="1" dirty="0" smtClean="0"/>
              <a:t>- A a2 sin at = - w2</a:t>
            </a:r>
          </a:p>
          <a:p>
            <a:pPr algn="l"/>
            <a:r>
              <a:rPr lang="en-US" b="1" dirty="0" smtClean="0"/>
              <a:t>0 A sin at</a:t>
            </a: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29642" cy="15314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w0 = a</a:t>
            </a:r>
          </a:p>
          <a:p>
            <a:r>
              <a:rPr lang="ar-IQ" dirty="0" smtClean="0"/>
              <a:t>و تكون المعادلة ٦ على النحو الأتي</a:t>
            </a:r>
          </a:p>
          <a:p>
            <a:r>
              <a:rPr lang="pl-PL" b="1" dirty="0" smtClean="0"/>
              <a:t>X = A sin w0t -------------------------------------------- 7</a:t>
            </a:r>
          </a:p>
          <a:p>
            <a:r>
              <a:rPr lang="ar-IQ" dirty="0" smtClean="0"/>
              <a:t>يمثل هذا الحل حلا خاصا لمعادلة الحرآة التوافقية البسيطة . أن هذا الحل يشير إلى أن الحرآة الخطية</a:t>
            </a:r>
          </a:p>
          <a:p>
            <a:r>
              <a:rPr lang="ar-IQ" dirty="0" smtClean="0"/>
              <a:t>التوافقية البسيطة هي دالة جيبيه يمكن تمثيلها بالمنحني الجيبي التالي</a:t>
            </a: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r.Muhanned\Desktop\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748</TotalTime>
  <Words>1025</Words>
  <Application>Microsoft Office PowerPoint</Application>
  <PresentationFormat>On-screen Show (4:3)</PresentationFormat>
  <Paragraphs>100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تدفق</vt:lpstr>
      <vt:lpstr>     الكميات القياسية والاتجاهية </vt:lpstr>
      <vt:lpstr>الحرآة الدورية و الحركة الاهتزازية</vt:lpstr>
      <vt:lpstr>موضع التوازن أو الاستقرار</vt:lpstr>
      <vt:lpstr>معادلة الحركة الخطية التوافقية البسيطة</vt:lpstr>
      <vt:lpstr>Slide 5</vt:lpstr>
      <vt:lpstr>Slide 6</vt:lpstr>
      <vt:lpstr>حل معادلة الحركة الخطية التوافقية البسيطة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امن وسلامة العاملين في مختبرات الفيزياء النووية</dc:title>
  <dc:creator>dr Muhannad</dc:creator>
  <cp:lastModifiedBy>After Format 2014</cp:lastModifiedBy>
  <cp:revision>84</cp:revision>
  <dcterms:created xsi:type="dcterms:W3CDTF">2013-03-29T16:44:01Z</dcterms:created>
  <dcterms:modified xsi:type="dcterms:W3CDTF">2018-12-16T10:53:15Z</dcterms:modified>
</cp:coreProperties>
</file>