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0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1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970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42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272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24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86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5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23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3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39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85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55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8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82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75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C8A36-4214-4953-BBA6-B3CE22F98FCD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C4B534-1A39-42BF-BA48-89D906BED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14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b="1" i="1" dirty="0"/>
              <a:t> TYPES Of  PREPOSITIONS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at , in , on , during , for , since , above , below , between , above under, fro m , across , along , past , etc. </a:t>
            </a:r>
          </a:p>
        </p:txBody>
      </p:sp>
    </p:spTree>
    <p:extLst>
      <p:ext uri="{BB962C8B-B14F-4D97-AF65-F5344CB8AC3E}">
        <p14:creationId xmlns:p14="http://schemas.microsoft.com/office/powerpoint/2010/main" val="918850751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</a:t>
            </a:r>
            <a:r>
              <a:rPr lang="en-US" sz="4400" b="1" dirty="0"/>
              <a:t>between &amp; among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( </a:t>
            </a:r>
            <a:r>
              <a:rPr lang="en-US" b="1" dirty="0"/>
              <a:t>We can talk about a place between two or more separate people or things or  among more than two people or things together as a group </a:t>
            </a:r>
            <a:r>
              <a:rPr lang="en-US" dirty="0"/>
              <a:t>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Find Luxembourg on the map. It’s</a:t>
            </a:r>
            <a:r>
              <a:rPr lang="en-US" b="1" dirty="0"/>
              <a:t> between </a:t>
            </a:r>
            <a:r>
              <a:rPr lang="en-US" dirty="0"/>
              <a:t>Belgium, France and Germany.</a:t>
            </a:r>
          </a:p>
          <a:p>
            <a:pPr marL="0" indent="0">
              <a:buNone/>
            </a:pPr>
            <a:r>
              <a:rPr lang="en-US" dirty="0"/>
              <a:t>        Find Luxembourg on the map. It’s </a:t>
            </a:r>
            <a:r>
              <a:rPr lang="en-US" b="1" dirty="0"/>
              <a:t>among</a:t>
            </a:r>
            <a:r>
              <a:rPr lang="en-US" dirty="0"/>
              <a:t> the countries of Western Europe.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3748162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  Prepositions of Movement and Place :</a:t>
            </a:r>
            <a:br>
              <a:rPr lang="en-US" b="1" dirty="0"/>
            </a:br>
            <a:r>
              <a:rPr lang="en-US" b="1" dirty="0"/>
              <a:t>   from , across , along , towards, ……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97411"/>
          </a:xfrm>
        </p:spPr>
        <p:txBody>
          <a:bodyPr>
            <a:normAutofit/>
          </a:bodyPr>
          <a:lstStyle/>
          <a:p>
            <a:r>
              <a:rPr lang="en-US" b="1" dirty="0"/>
              <a:t>   from …………… to ………….   </a:t>
            </a:r>
            <a:r>
              <a:rPr lang="en-US" dirty="0"/>
              <a:t>I can walk</a:t>
            </a:r>
            <a:r>
              <a:rPr lang="en-US" b="1" dirty="0"/>
              <a:t> from </a:t>
            </a:r>
            <a:r>
              <a:rPr lang="en-US" dirty="0"/>
              <a:t>my house </a:t>
            </a:r>
            <a:r>
              <a:rPr lang="en-US" b="1" dirty="0"/>
              <a:t>to</a:t>
            </a:r>
            <a:r>
              <a:rPr lang="en-US" dirty="0"/>
              <a:t> work.   </a:t>
            </a:r>
          </a:p>
          <a:p>
            <a:pPr marL="0" indent="0">
              <a:buNone/>
            </a:pPr>
            <a:r>
              <a:rPr lang="en-US" dirty="0"/>
              <a:t>        His car is coming </a:t>
            </a:r>
            <a:r>
              <a:rPr lang="en-US" sz="2000" b="1" dirty="0"/>
              <a:t>towards</a:t>
            </a:r>
            <a:r>
              <a:rPr lang="en-US" dirty="0"/>
              <a:t> us ( in the direction of ) </a:t>
            </a:r>
          </a:p>
          <a:p>
            <a:pPr marL="0" indent="0">
              <a:buNone/>
            </a:pPr>
            <a:r>
              <a:rPr lang="en-US" dirty="0"/>
              <a:t>         It’s a step</a:t>
            </a:r>
            <a:r>
              <a:rPr lang="en-US" b="1" dirty="0"/>
              <a:t> toward </a:t>
            </a:r>
            <a:r>
              <a:rPr lang="en-US" dirty="0"/>
              <a:t>peace. ( AE. )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sz="2800" b="1" dirty="0"/>
              <a:t>          into / onto     </a:t>
            </a:r>
          </a:p>
          <a:p>
            <a:pPr marL="0" indent="0">
              <a:buNone/>
            </a:pPr>
            <a:r>
              <a:rPr lang="en-US" sz="2800" b="1" dirty="0"/>
              <a:t>         </a:t>
            </a:r>
            <a:r>
              <a:rPr lang="en-US" sz="2800" dirty="0"/>
              <a:t>We are poring some tea into the glass.</a:t>
            </a:r>
            <a:endParaRPr lang="en-US" sz="2800" b="1" dirty="0"/>
          </a:p>
          <a:p>
            <a:pPr marL="0" indent="0">
              <a:buNone/>
            </a:pPr>
            <a:r>
              <a:rPr lang="en-US" sz="2800" b="1" dirty="0"/>
              <a:t>         </a:t>
            </a:r>
            <a:r>
              <a:rPr lang="en-US" sz="2800" dirty="0"/>
              <a:t> Paint was dripping from his brush onto the </a:t>
            </a:r>
          </a:p>
          <a:p>
            <a:pPr marL="0" indent="0">
              <a:buNone/>
            </a:pPr>
            <a:r>
              <a:rPr lang="en-US" sz="2800" b="1" dirty="0"/>
              <a:t>           </a:t>
            </a:r>
            <a:r>
              <a:rPr lang="en-US" sz="2800" dirty="0"/>
              <a:t>floor. ( </a:t>
            </a:r>
            <a:r>
              <a:rPr lang="en-US" sz="2000" dirty="0"/>
              <a:t>movement to place inside something or  movement to  a surface of some kind 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43769369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 </a:t>
            </a:r>
            <a:r>
              <a:rPr lang="en-US" sz="4900" b="1" dirty="0"/>
              <a:t>Prepositions Used For Connections : of , with , by , 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8"/>
            <a:ext cx="8596668" cy="4802919"/>
          </a:xfrm>
        </p:spPr>
        <p:txBody>
          <a:bodyPr>
            <a:normAutofit fontScale="25000" lnSpcReduction="20000"/>
          </a:bodyPr>
          <a:lstStyle/>
          <a:p>
            <a:r>
              <a:rPr lang="en-US" sz="6400" b="1" dirty="0"/>
              <a:t>We use of and with when we talk about people and things being connected and related together ……</a:t>
            </a:r>
          </a:p>
          <a:p>
            <a:pPr marL="0" indent="0">
              <a:buNone/>
            </a:pPr>
            <a:r>
              <a:rPr lang="en-US" sz="6400" dirty="0"/>
              <a:t>       The sleeves </a:t>
            </a:r>
            <a:r>
              <a:rPr lang="en-US" sz="6400" b="1" dirty="0"/>
              <a:t>of</a:t>
            </a:r>
            <a:r>
              <a:rPr lang="en-US" sz="6400" dirty="0"/>
              <a:t> his shirt are too short.  </a:t>
            </a:r>
          </a:p>
          <a:p>
            <a:pPr marL="0" indent="0">
              <a:buNone/>
            </a:pPr>
            <a:r>
              <a:rPr lang="en-US" sz="6400" dirty="0"/>
              <a:t>        I am looking for a shirt with</a:t>
            </a:r>
            <a:r>
              <a:rPr lang="en-US" sz="6400" b="1" dirty="0"/>
              <a:t> long </a:t>
            </a:r>
            <a:r>
              <a:rPr lang="en-US" sz="6400" dirty="0"/>
              <a:t>sleeves. </a:t>
            </a:r>
          </a:p>
          <a:p>
            <a:pPr marL="0" indent="0">
              <a:buNone/>
            </a:pPr>
            <a:r>
              <a:rPr lang="en-US" sz="6400" dirty="0"/>
              <a:t>        He used to sleep </a:t>
            </a:r>
            <a:r>
              <a:rPr lang="en-US" sz="6400" b="1" dirty="0"/>
              <a:t>with</a:t>
            </a:r>
            <a:r>
              <a:rPr lang="en-US" sz="6400" dirty="0"/>
              <a:t> his elder brother. </a:t>
            </a:r>
          </a:p>
          <a:p>
            <a:pPr marL="0" indent="0">
              <a:buNone/>
            </a:pPr>
            <a:r>
              <a:rPr lang="en-US" sz="6400" b="1" dirty="0"/>
              <a:t>     ‘of ‘ and ‘ with ‘ can be used with some adjectives:</a:t>
            </a:r>
          </a:p>
          <a:p>
            <a:pPr marL="0" indent="0">
              <a:buNone/>
            </a:pPr>
            <a:r>
              <a:rPr lang="en-US" sz="6400" dirty="0"/>
              <a:t>   ( afraid of , aware of , full of , fond of …. ) .. </a:t>
            </a:r>
            <a:r>
              <a:rPr lang="en-US" sz="6400" b="1" i="1" dirty="0"/>
              <a:t>He is </a:t>
            </a:r>
            <a:r>
              <a:rPr lang="en-US" sz="6400" b="1" i="1" u="sng" dirty="0"/>
              <a:t>afraid of </a:t>
            </a:r>
            <a:r>
              <a:rPr lang="en-US" sz="6400" b="1" i="1" dirty="0"/>
              <a:t>dogs. </a:t>
            </a:r>
          </a:p>
          <a:p>
            <a:pPr marL="0" indent="0">
              <a:buNone/>
            </a:pPr>
            <a:r>
              <a:rPr lang="en-US" sz="6400" b="1" i="1" dirty="0"/>
              <a:t>    ( faced with , familiar with , satisfied with , associated with …..)</a:t>
            </a:r>
          </a:p>
          <a:p>
            <a:pPr marL="0" indent="0">
              <a:buNone/>
            </a:pPr>
            <a:r>
              <a:rPr lang="en-US" sz="6400" b="1" i="1" dirty="0"/>
              <a:t>     She is wasn’t </a:t>
            </a:r>
            <a:r>
              <a:rPr lang="en-US" sz="6400" b="1" i="1" u="sng" dirty="0"/>
              <a:t>familiar with </a:t>
            </a:r>
            <a:r>
              <a:rPr lang="en-US" sz="6400" b="1" i="1" dirty="0"/>
              <a:t>the teaching linguistics.  </a:t>
            </a:r>
          </a:p>
          <a:p>
            <a:pPr marL="0" indent="0">
              <a:buNone/>
            </a:pPr>
            <a:r>
              <a:rPr lang="en-US" sz="6400" b="1" i="1" dirty="0"/>
              <a:t>      I wasn’t </a:t>
            </a:r>
            <a:r>
              <a:rPr lang="en-US" sz="6400" b="1" i="1" u="sng" dirty="0"/>
              <a:t>satisfied with </a:t>
            </a:r>
            <a:r>
              <a:rPr lang="en-US" sz="6400" b="1" i="1" dirty="0"/>
              <a:t>my new work . </a:t>
            </a:r>
          </a:p>
          <a:p>
            <a:pPr marL="0" indent="0">
              <a:buNone/>
            </a:pPr>
            <a:r>
              <a:rPr lang="en-US" sz="8000" b="1" i="1" dirty="0"/>
              <a:t>    - We can use ‘with’ + </a:t>
            </a:r>
            <a:r>
              <a:rPr lang="en-US" sz="8000" dirty="0"/>
              <a:t>determiner</a:t>
            </a:r>
            <a:r>
              <a:rPr lang="en-US" sz="8000" b="1" i="1" dirty="0"/>
              <a:t> with a specific thing : </a:t>
            </a:r>
          </a:p>
          <a:p>
            <a:pPr marL="0" indent="0">
              <a:buNone/>
            </a:pPr>
            <a:r>
              <a:rPr lang="en-US" sz="8000" b="1" i="1" dirty="0"/>
              <a:t>      He broke the lock with a knife . …… </a:t>
            </a:r>
            <a:r>
              <a:rPr lang="en-US" sz="8000" b="1" i="1" strike="sngStrike" dirty="0"/>
              <a:t>by a knife </a:t>
            </a:r>
          </a:p>
          <a:p>
            <a:pPr marL="0" indent="0">
              <a:buNone/>
            </a:pPr>
            <a:r>
              <a:rPr lang="en-US" sz="8000" b="1" i="1" strike="sngStrike" dirty="0"/>
              <a:t>    </a:t>
            </a:r>
            <a:r>
              <a:rPr lang="en-US" sz="8000" dirty="0"/>
              <a:t>  I paid </a:t>
            </a:r>
            <a:r>
              <a:rPr lang="en-US" sz="8000" b="1" dirty="0"/>
              <a:t>with/by</a:t>
            </a:r>
            <a:r>
              <a:rPr lang="en-US" sz="8000" dirty="0"/>
              <a:t> a credit card. He opened the door </a:t>
            </a:r>
            <a:r>
              <a:rPr lang="en-US" sz="8000" b="1" dirty="0"/>
              <a:t>by breaking </a:t>
            </a:r>
            <a:r>
              <a:rPr lang="en-US" sz="8000" dirty="0"/>
              <a:t>the …. </a:t>
            </a:r>
          </a:p>
          <a:p>
            <a:pPr marL="0" indent="0">
              <a:buNone/>
            </a:pPr>
            <a:r>
              <a:rPr lang="en-US" sz="8000" dirty="0"/>
              <a:t>      -   (( by – phrases : by car, by air, by e-mail , by phone …..)) </a:t>
            </a:r>
            <a:endParaRPr lang="en-US" sz="8000" strike="sngStrike" dirty="0"/>
          </a:p>
          <a:p>
            <a:pPr marL="0" indent="0">
              <a:buNone/>
            </a:pPr>
            <a:r>
              <a:rPr lang="en-US" sz="8000" b="1" i="1" dirty="0"/>
              <a:t>          </a:t>
            </a:r>
          </a:p>
          <a:p>
            <a:pPr marL="0" indent="0">
              <a:buNone/>
            </a:pPr>
            <a:r>
              <a:rPr lang="en-US" b="1" i="1" dirty="0"/>
              <a:t>                   </a:t>
            </a:r>
          </a:p>
          <a:p>
            <a:pPr marL="0" indent="0">
              <a:buNone/>
            </a:pPr>
            <a:r>
              <a:rPr lang="en-US" b="1" i="1" dirty="0"/>
              <a:t>                  </a:t>
            </a:r>
            <a:r>
              <a:rPr lang="en-US" sz="2000" b="1" dirty="0"/>
              <a:t>  </a:t>
            </a:r>
            <a:endParaRPr lang="en-US" b="1" i="1" dirty="0"/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      </a:t>
            </a:r>
          </a:p>
          <a:p>
            <a:pPr marL="0" indent="0">
              <a:buNone/>
            </a:pPr>
            <a:r>
              <a:rPr lang="en-US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316483042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 </a:t>
            </a:r>
            <a:r>
              <a:rPr lang="en-US" b="1" dirty="0"/>
              <a:t>Prepositions used for </a:t>
            </a:r>
            <a:r>
              <a:rPr lang="en-US" b="1" u="sng" dirty="0"/>
              <a:t>exceptions</a:t>
            </a:r>
            <a:r>
              <a:rPr lang="en-US" b="1" dirty="0"/>
              <a:t> : except, besides, without , apart from , minus ,…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except for ( not including ) </a:t>
            </a:r>
            <a:r>
              <a:rPr lang="en-US" dirty="0"/>
              <a:t>: It’s open </a:t>
            </a:r>
            <a:r>
              <a:rPr lang="en-US" b="1" dirty="0"/>
              <a:t>except (for) </a:t>
            </a:r>
            <a:r>
              <a:rPr lang="en-US" dirty="0"/>
              <a:t>Saturdays.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I work here </a:t>
            </a:r>
            <a:r>
              <a:rPr lang="en-US" b="1" dirty="0"/>
              <a:t>except </a:t>
            </a:r>
            <a:r>
              <a:rPr lang="en-US" b="1" strike="sngStrike" dirty="0"/>
              <a:t>for</a:t>
            </a:r>
            <a:r>
              <a:rPr lang="en-US" strike="sngStrike" dirty="0"/>
              <a:t> </a:t>
            </a:r>
            <a:r>
              <a:rPr lang="en-US" dirty="0"/>
              <a:t>on Fridays. 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/>
              <a:t>Between clauses :</a:t>
            </a:r>
          </a:p>
          <a:p>
            <a:pPr marL="0" indent="0">
              <a:buNone/>
            </a:pPr>
            <a:r>
              <a:rPr lang="en-US" dirty="0"/>
              <a:t>              </a:t>
            </a:r>
            <a:r>
              <a:rPr lang="en-US" u="sng" dirty="0"/>
              <a:t>  I never heard her child </a:t>
            </a:r>
            <a:r>
              <a:rPr lang="en-US" b="1" dirty="0"/>
              <a:t>except</a:t>
            </a:r>
            <a:r>
              <a:rPr lang="en-US" dirty="0"/>
              <a:t> </a:t>
            </a:r>
            <a:r>
              <a:rPr lang="en-US" u="sng" dirty="0"/>
              <a:t>when it gets tired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  <a:p>
            <a:pPr marL="0" indent="0">
              <a:buNone/>
            </a:pPr>
            <a:r>
              <a:rPr lang="en-US" sz="2000" b="1" dirty="0"/>
              <a:t>      besides ( in addition to ) :</a:t>
            </a: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b="1" dirty="0"/>
              <a:t>Besides</a:t>
            </a:r>
            <a:r>
              <a:rPr lang="en-US" dirty="0"/>
              <a:t> grammar , what other subjects do you like to learn?      </a:t>
            </a:r>
          </a:p>
          <a:p>
            <a:pPr marL="0" indent="0">
              <a:buNone/>
            </a:pPr>
            <a:r>
              <a:rPr lang="en-US" dirty="0"/>
              <a:t>      I’ve talked to everyone</a:t>
            </a:r>
            <a:r>
              <a:rPr lang="en-US" b="1" dirty="0"/>
              <a:t> besides </a:t>
            </a:r>
            <a:r>
              <a:rPr lang="en-US" dirty="0"/>
              <a:t>Jack.  </a:t>
            </a:r>
          </a:p>
          <a:p>
            <a:pPr marL="0" indent="0">
              <a:buNone/>
            </a:pPr>
            <a:r>
              <a:rPr lang="en-US" sz="2000" b="1" dirty="0"/>
              <a:t>       without / minus : ( not included )  </a:t>
            </a:r>
          </a:p>
          <a:p>
            <a:pPr marL="0" indent="0">
              <a:buNone/>
            </a:pPr>
            <a:r>
              <a:rPr lang="en-US" dirty="0"/>
              <a:t>      We usually drink tea </a:t>
            </a:r>
            <a:r>
              <a:rPr lang="en-US" sz="2000" b="1" dirty="0"/>
              <a:t>without/minus</a:t>
            </a:r>
            <a:r>
              <a:rPr lang="en-US" dirty="0"/>
              <a:t> milk in the morning. </a:t>
            </a:r>
          </a:p>
        </p:txBody>
      </p:sp>
    </p:spTree>
    <p:extLst>
      <p:ext uri="{BB962C8B-B14F-4D97-AF65-F5344CB8AC3E}">
        <p14:creationId xmlns:p14="http://schemas.microsoft.com/office/powerpoint/2010/main" val="1950882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Phrasal Verbs : (two-word verbs) a </a:t>
            </a:r>
            <a:r>
              <a:rPr lang="en-US" u="sng" dirty="0"/>
              <a:t>verb + particle </a:t>
            </a:r>
            <a:r>
              <a:rPr lang="en-US" dirty="0"/>
              <a:t>combination suck sleep in or put on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4800" b="1" u="sng" dirty="0"/>
              <a:t>  A group of words that function as a verb and is made up of a verb and a preposition , an adverb , or both . </a:t>
            </a:r>
          </a:p>
          <a:p>
            <a:pPr marL="0" indent="0">
              <a:buNone/>
            </a:pPr>
            <a:r>
              <a:rPr lang="en-US" sz="2800" b="1" dirty="0"/>
              <a:t>      </a:t>
            </a:r>
            <a:endParaRPr lang="en-US" sz="2400" b="1" dirty="0"/>
          </a:p>
          <a:p>
            <a:pPr marL="0" indent="0">
              <a:buNone/>
            </a:pPr>
            <a:r>
              <a:rPr lang="en-US" sz="6400" b="1" dirty="0"/>
              <a:t>       verb + particle  : ( fall over, run away, come back ,put on , take off …… )</a:t>
            </a:r>
          </a:p>
          <a:p>
            <a:pPr marL="0" indent="0">
              <a:buNone/>
            </a:pPr>
            <a:r>
              <a:rPr lang="en-US" sz="6400" b="1" dirty="0"/>
              <a:t>         He </a:t>
            </a:r>
            <a:r>
              <a:rPr lang="en-US" sz="6400" b="1" u="sng" dirty="0"/>
              <a:t>put on </a:t>
            </a:r>
            <a:r>
              <a:rPr lang="en-US" sz="6400" b="1" dirty="0"/>
              <a:t>his shoes. ( with object)          </a:t>
            </a:r>
          </a:p>
          <a:p>
            <a:pPr marL="0" indent="0">
              <a:buNone/>
            </a:pPr>
            <a:r>
              <a:rPr lang="en-US" sz="6400" b="1" dirty="0"/>
              <a:t>         At last, she </a:t>
            </a:r>
            <a:r>
              <a:rPr lang="en-US" sz="6400" b="1" u="sng" dirty="0"/>
              <a:t>came back</a:t>
            </a:r>
            <a:r>
              <a:rPr lang="en-US" sz="6400" b="1" dirty="0"/>
              <a:t>. ( without Object )</a:t>
            </a:r>
          </a:p>
          <a:p>
            <a:pPr marL="0" indent="0">
              <a:buNone/>
            </a:pPr>
            <a:r>
              <a:rPr lang="en-US" sz="6400" b="1" dirty="0"/>
              <a:t>        You will wake them up . ( Object in the mid. Position )</a:t>
            </a:r>
          </a:p>
          <a:p>
            <a:pPr marL="0" indent="0">
              <a:buNone/>
            </a:pPr>
            <a:r>
              <a:rPr lang="en-US" sz="6400" b="1" dirty="0"/>
              <a:t>         Have you given up smoking? ( Gerund after phrasal verb ) </a:t>
            </a:r>
          </a:p>
          <a:p>
            <a:pPr marL="0" indent="0">
              <a:buNone/>
            </a:pPr>
            <a:r>
              <a:rPr lang="en-US" sz="6400" b="1" dirty="0"/>
              <a:t>      </a:t>
            </a:r>
            <a:r>
              <a:rPr lang="en-US" sz="6400" b="1" u="sng" dirty="0"/>
              <a:t>   Verb + Particle + Preposition  : </a:t>
            </a:r>
            <a:r>
              <a:rPr lang="en-US" sz="6400" b="1" dirty="0"/>
              <a:t>( face up to , get round to , look forward to,</a:t>
            </a:r>
          </a:p>
          <a:p>
            <a:pPr marL="0" indent="0">
              <a:buNone/>
            </a:pPr>
            <a:r>
              <a:rPr lang="en-US" sz="6400" b="1" dirty="0"/>
              <a:t>         watch out for , catch up with ….. ) : I’ll </a:t>
            </a:r>
            <a:r>
              <a:rPr lang="en-US" sz="6400" b="1" u="sng" dirty="0"/>
              <a:t>catch up with </a:t>
            </a:r>
            <a:r>
              <a:rPr lang="en-US" sz="6400" b="1" dirty="0"/>
              <a:t>you later. </a:t>
            </a:r>
          </a:p>
          <a:p>
            <a:pPr marL="0" indent="0">
              <a:buNone/>
            </a:pPr>
            <a:r>
              <a:rPr lang="en-US" sz="6400" b="1" dirty="0"/>
              <a:t>         They </a:t>
            </a:r>
            <a:r>
              <a:rPr lang="en-US" sz="6400" b="1" u="sng" dirty="0"/>
              <a:t>look forward to </a:t>
            </a:r>
            <a:r>
              <a:rPr lang="en-US" sz="6400" b="1" dirty="0"/>
              <a:t>getting the highest marks in the final semester.    </a:t>
            </a:r>
          </a:p>
          <a:p>
            <a:pPr marL="0" indent="0">
              <a:buNone/>
            </a:pPr>
            <a:r>
              <a:rPr lang="en-US" sz="6400" b="1" dirty="0"/>
              <a:t>          She </a:t>
            </a:r>
            <a:r>
              <a:rPr lang="en-US" sz="6400" b="1" u="sng" dirty="0"/>
              <a:t>faced up to </a:t>
            </a:r>
            <a:r>
              <a:rPr lang="en-US" sz="6400" b="1" dirty="0"/>
              <a:t>my fears.</a:t>
            </a:r>
            <a:endParaRPr lang="en-US" sz="6400" b="1" u="sng" dirty="0"/>
          </a:p>
          <a:p>
            <a:pPr marL="0" indent="0">
              <a:buNone/>
            </a:pPr>
            <a:r>
              <a:rPr lang="en-US" sz="6400" b="1" dirty="0"/>
              <a:t>          It always gets me ages </a:t>
            </a:r>
            <a:r>
              <a:rPr lang="en-US" sz="6400" b="1" u="sng" dirty="0"/>
              <a:t>to get round </a:t>
            </a:r>
            <a:r>
              <a:rPr lang="en-US" sz="6400" b="1" dirty="0"/>
              <a:t>to writing letters.</a:t>
            </a:r>
          </a:p>
          <a:p>
            <a:pPr marL="0" indent="0">
              <a:buNone/>
            </a:pPr>
            <a:r>
              <a:rPr lang="en-US" sz="6400" b="1" dirty="0"/>
              <a:t>           </a:t>
            </a:r>
            <a:r>
              <a:rPr lang="en-US" sz="6400" b="1" u="sng" dirty="0"/>
              <a:t>Watch out for </a:t>
            </a:r>
            <a:r>
              <a:rPr lang="en-US" sz="6400" b="1" dirty="0"/>
              <a:t>bats in the caves , they are dangerous.</a:t>
            </a:r>
          </a:p>
          <a:p>
            <a:pPr marL="0" indent="0">
              <a:buNone/>
            </a:pPr>
            <a:r>
              <a:rPr lang="en-US" sz="2800" b="1" u="sng" dirty="0"/>
              <a:t>       </a:t>
            </a:r>
          </a:p>
          <a:p>
            <a:pPr marL="0" indent="0">
              <a:buNone/>
            </a:pPr>
            <a:r>
              <a:rPr lang="en-US" b="1" u="sng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25224481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1. Prepositions of Time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/>
              <a:t>at        in        on      </a:t>
            </a:r>
            <a:r>
              <a:rPr lang="en-US" dirty="0"/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141514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 Main uses of ‘at’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1. at   :  </a:t>
            </a:r>
            <a:r>
              <a:rPr lang="en-US" b="1" dirty="0"/>
              <a:t>an exact point in time  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       The lessons begin </a:t>
            </a:r>
            <a:r>
              <a:rPr lang="en-US" u="sng" dirty="0"/>
              <a:t>at</a:t>
            </a:r>
            <a:r>
              <a:rPr lang="en-US" dirty="0"/>
              <a:t> 8 and end </a:t>
            </a:r>
            <a:r>
              <a:rPr lang="en-US" u="sng" dirty="0"/>
              <a:t>at</a:t>
            </a:r>
            <a:r>
              <a:rPr lang="en-US" dirty="0"/>
              <a:t> noon.</a:t>
            </a:r>
          </a:p>
          <a:p>
            <a:pPr marL="0" indent="0">
              <a:buNone/>
            </a:pPr>
            <a:r>
              <a:rPr lang="en-US" dirty="0"/>
              <a:t> 2.</a:t>
            </a:r>
            <a:r>
              <a:rPr lang="en-US" b="1" dirty="0"/>
              <a:t> before names of mealtimes or general words for holidays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        We’ll see at breakfast.  What do you do at Christmas.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………………….      </a:t>
            </a:r>
            <a:r>
              <a:rPr lang="en-US" strike="sngStrike" dirty="0"/>
              <a:t>at Christmas Day.</a:t>
            </a:r>
          </a:p>
          <a:p>
            <a:pPr marL="0" indent="0">
              <a:buNone/>
            </a:pPr>
            <a:r>
              <a:rPr lang="en-US" dirty="0"/>
              <a:t> 3. When we talk about </a:t>
            </a:r>
            <a:r>
              <a:rPr lang="en-US" b="1" dirty="0"/>
              <a:t>person’s age </a:t>
            </a:r>
            <a:r>
              <a:rPr lang="en-US" dirty="0"/>
              <a:t>as a point in time.</a:t>
            </a:r>
          </a:p>
          <a:p>
            <a:pPr marL="0" indent="0">
              <a:buNone/>
            </a:pPr>
            <a:r>
              <a:rPr lang="en-US" dirty="0"/>
              <a:t>      My father left the school at 17.    At your age , I started driving.</a:t>
            </a:r>
            <a:endParaRPr lang="en-US" strike="sngStrike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94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i="1" dirty="0"/>
              <a:t>Show the difference in meaning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   </a:t>
            </a:r>
            <a:r>
              <a:rPr lang="en-US" b="1" dirty="0">
                <a:latin typeface="Century Gothic" panose="020B0502020202020204" pitchFamily="34" charset="0"/>
              </a:rPr>
              <a:t>We ‘ </a:t>
            </a:r>
            <a:r>
              <a:rPr lang="en-US" b="1" dirty="0" err="1">
                <a:latin typeface="Century Gothic" panose="020B0502020202020204" pitchFamily="34" charset="0"/>
              </a:rPr>
              <a:t>ll</a:t>
            </a:r>
            <a:r>
              <a:rPr lang="en-US" b="1" dirty="0">
                <a:latin typeface="Century Gothic" panose="020B0502020202020204" pitchFamily="34" charset="0"/>
              </a:rPr>
              <a:t>  see them </a:t>
            </a:r>
            <a:r>
              <a:rPr lang="en-US" b="1" u="sng" dirty="0">
                <a:latin typeface="Century Gothic" panose="020B0502020202020204" pitchFamily="34" charset="0"/>
              </a:rPr>
              <a:t>in the night </a:t>
            </a:r>
            <a:r>
              <a:rPr lang="en-US" b="1" dirty="0">
                <a:latin typeface="Century Gothic" panose="020B0502020202020204" pitchFamily="34" charset="0"/>
              </a:rPr>
              <a:t>.  ( during a specific night )</a:t>
            </a:r>
          </a:p>
          <a:p>
            <a:r>
              <a:rPr lang="en-US" b="1" dirty="0">
                <a:latin typeface="Century Gothic" panose="020B0502020202020204" pitchFamily="34" charset="0"/>
              </a:rPr>
              <a:t>   We ‘ </a:t>
            </a:r>
            <a:r>
              <a:rPr lang="en-US" b="1" dirty="0" err="1">
                <a:latin typeface="Century Gothic" panose="020B0502020202020204" pitchFamily="34" charset="0"/>
              </a:rPr>
              <a:t>ll</a:t>
            </a:r>
            <a:r>
              <a:rPr lang="en-US" b="1" dirty="0">
                <a:latin typeface="Century Gothic" panose="020B0502020202020204" pitchFamily="34" charset="0"/>
              </a:rPr>
              <a:t>  see them </a:t>
            </a:r>
            <a:r>
              <a:rPr lang="en-US" b="1" u="sng" dirty="0">
                <a:latin typeface="Century Gothic" panose="020B0502020202020204" pitchFamily="34" charset="0"/>
              </a:rPr>
              <a:t>at night</a:t>
            </a:r>
            <a:r>
              <a:rPr lang="en-US" b="1" dirty="0">
                <a:latin typeface="Century Gothic" panose="020B0502020202020204" pitchFamily="34" charset="0"/>
              </a:rPr>
              <a:t>.    ( during any night )</a:t>
            </a:r>
          </a:p>
          <a:p>
            <a:endParaRPr lang="en-US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entury Gothic" panose="020B0502020202020204" pitchFamily="34" charset="0"/>
              </a:rPr>
              <a:t>    ========================================================</a:t>
            </a:r>
          </a:p>
          <a:p>
            <a:endParaRPr lang="en-US" b="1" dirty="0"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Century Gothic" panose="020B0502020202020204" pitchFamily="34" charset="0"/>
              </a:rPr>
              <a:t>  </a:t>
            </a:r>
            <a:r>
              <a:rPr lang="en-US" sz="2400" dirty="0">
                <a:latin typeface="Arial Black" panose="020B0A04020102020204" pitchFamily="34" charset="0"/>
              </a:rPr>
              <a:t>Uses of ‘ in ‘ </a:t>
            </a:r>
            <a:r>
              <a:rPr lang="en-US" sz="2400" b="1" dirty="0">
                <a:latin typeface="Century Gothic" panose="020B0502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</a:rPr>
              <a:t>  1. before the names of months , seasons, or years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</a:rPr>
              <a:t>       Summer time begins in March.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</a:rPr>
              <a:t>       She died in 2000.    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</a:rPr>
              <a:t>       That museum was built in the 19</a:t>
            </a:r>
            <a:r>
              <a:rPr lang="en-US" sz="2400" b="1" baseline="30000" dirty="0">
                <a:latin typeface="Century Gothic" panose="020B0502020202020204" pitchFamily="34" charset="0"/>
              </a:rPr>
              <a:t>th</a:t>
            </a:r>
            <a:r>
              <a:rPr lang="en-US" sz="2400" b="1" dirty="0">
                <a:latin typeface="Century Gothic" panose="020B0502020202020204" pitchFamily="34" charset="0"/>
              </a:rPr>
              <a:t> century.                                   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2078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2847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 Black" panose="020B0A04020102020204" pitchFamily="34" charset="0"/>
              </a:rPr>
              <a:t>We can use (in) for a period of time before something happens or is completed :</a:t>
            </a:r>
          </a:p>
          <a:p>
            <a:endParaRPr lang="en-US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      She’ll be back </a:t>
            </a:r>
            <a:r>
              <a:rPr lang="en-US" u="sng" dirty="0">
                <a:latin typeface="Arial Black" panose="020B0A04020102020204" pitchFamily="34" charset="0"/>
              </a:rPr>
              <a:t>in an hour.      </a:t>
            </a: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      I shall finish my work </a:t>
            </a:r>
            <a:r>
              <a:rPr lang="en-US" u="sng" dirty="0">
                <a:latin typeface="Arial Black" panose="020B0A04020102020204" pitchFamily="34" charset="0"/>
              </a:rPr>
              <a:t>in two days.</a:t>
            </a:r>
          </a:p>
          <a:p>
            <a:pPr marL="0" indent="0">
              <a:buNone/>
            </a:pPr>
            <a:r>
              <a:rPr lang="en-US" dirty="0"/>
              <a:t>       </a:t>
            </a:r>
          </a:p>
          <a:p>
            <a:pPr marL="0" indent="0">
              <a:buNone/>
            </a:pPr>
            <a:r>
              <a:rPr lang="en-US" dirty="0"/>
              <a:t>  =============================================================</a:t>
            </a:r>
          </a:p>
          <a:p>
            <a:pPr marL="0" indent="0">
              <a:buNone/>
            </a:pPr>
            <a:r>
              <a:rPr lang="en-US" sz="2400" b="1" dirty="0"/>
              <a:t>   </a:t>
            </a:r>
            <a:r>
              <a:rPr lang="en-US" sz="2400" b="1" u="sng" dirty="0"/>
              <a:t>  Some Uses of ‘ on ‘    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r>
              <a:rPr lang="en-US" sz="2400" b="1" dirty="0"/>
              <a:t>     1. with a specific day, or part of specific day and dates.</a:t>
            </a:r>
          </a:p>
          <a:p>
            <a:pPr marL="0" indent="0">
              <a:buNone/>
            </a:pPr>
            <a:r>
              <a:rPr lang="en-US" sz="2400" b="1" dirty="0"/>
              <a:t>          I ‘ll see you on Sunday.   I’ll see on Sunday morning.</a:t>
            </a:r>
          </a:p>
          <a:p>
            <a:pPr marL="0" indent="0">
              <a:buNone/>
            </a:pPr>
            <a:r>
              <a:rPr lang="en-US" sz="2400" b="1" dirty="0"/>
              <a:t>          I’ll see you Sunday. ( AE 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19725627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We can use (on) with special days or occasions :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dirty="0"/>
              <a:t>      We’ll be there </a:t>
            </a:r>
            <a:r>
              <a:rPr lang="en-US" u="sng" dirty="0"/>
              <a:t>on her birthday.     </a:t>
            </a:r>
            <a:r>
              <a:rPr lang="en-US" dirty="0"/>
              <a:t>What do you do </a:t>
            </a:r>
            <a:r>
              <a:rPr lang="en-US" b="1" u="sng" dirty="0"/>
              <a:t>on Christmas Day.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b="1" u="sng" dirty="0"/>
              <a:t>We can use from and to for starting and end points in time 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dirty="0"/>
              <a:t>          The lecture starts from 8:30 to 9:30 .  </a:t>
            </a:r>
          </a:p>
        </p:txBody>
      </p:sp>
    </p:spTree>
    <p:extLst>
      <p:ext uri="{BB962C8B-B14F-4D97-AF65-F5344CB8AC3E}">
        <p14:creationId xmlns:p14="http://schemas.microsoft.com/office/powerpoint/2010/main" val="143458876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</a:t>
            </a:r>
            <a:r>
              <a:rPr lang="en-US" dirty="0">
                <a:solidFill>
                  <a:srgbClr val="FF0000"/>
                </a:solidFill>
              </a:rPr>
              <a:t>Note : we can use ‘past’ (later than)</a:t>
            </a:r>
            <a:br>
              <a:rPr lang="en-US" dirty="0"/>
            </a:br>
            <a:r>
              <a:rPr lang="en-US" dirty="0"/>
              <a:t>           </a:t>
            </a:r>
            <a:r>
              <a:rPr lang="en-US" b="1" dirty="0"/>
              <a:t>   It’s </a:t>
            </a:r>
            <a:r>
              <a:rPr lang="en-US" b="1" u="sng" dirty="0"/>
              <a:t>past</a:t>
            </a:r>
            <a:r>
              <a:rPr lang="en-US" b="1" dirty="0"/>
              <a:t> eight o’clock.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/>
              <a:t>   during / in  ( when something happens at  some point</a:t>
            </a:r>
          </a:p>
          <a:p>
            <a:pPr marL="0" indent="0">
              <a:buNone/>
            </a:pPr>
            <a:r>
              <a:rPr lang="en-US" sz="2400" b="1" dirty="0"/>
              <a:t>       within specific period of time)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</a:p>
          <a:p>
            <a:pPr marL="0" indent="0">
              <a:buNone/>
            </a:pPr>
            <a:r>
              <a:rPr lang="en-US" sz="2400" b="1" dirty="0"/>
              <a:t>       We’ll be on holiday </a:t>
            </a:r>
            <a:r>
              <a:rPr lang="en-US" sz="2400" b="1" u="sng" dirty="0"/>
              <a:t>during/ in  </a:t>
            </a:r>
            <a:r>
              <a:rPr lang="en-US" sz="2400" b="1" dirty="0"/>
              <a:t>July.  </a:t>
            </a:r>
          </a:p>
          <a:p>
            <a:pPr marL="0" indent="0">
              <a:buNone/>
            </a:pPr>
            <a:r>
              <a:rPr lang="en-US" sz="2400" b="1" dirty="0"/>
              <a:t>        (for) ------- about a period of time up to the present</a:t>
            </a:r>
          </a:p>
          <a:p>
            <a:pPr marL="0" indent="0">
              <a:buNone/>
            </a:pPr>
            <a:r>
              <a:rPr lang="en-US" sz="2400" b="1" dirty="0"/>
              <a:t>                          time , and (since) when it started. </a:t>
            </a:r>
          </a:p>
          <a:p>
            <a:pPr marL="0" indent="0">
              <a:buNone/>
            </a:pPr>
            <a:r>
              <a:rPr lang="en-US" sz="2400" b="1" dirty="0"/>
              <a:t>         We’ve been here</a:t>
            </a:r>
            <a:r>
              <a:rPr lang="en-US" sz="2400" u="sng" dirty="0"/>
              <a:t> for </a:t>
            </a:r>
            <a:r>
              <a:rPr lang="en-US" sz="2400" b="1" dirty="0"/>
              <a:t>hours. </a:t>
            </a:r>
          </a:p>
          <a:p>
            <a:pPr marL="0" indent="0">
              <a:buNone/>
            </a:pPr>
            <a:r>
              <a:rPr lang="en-US" sz="2400" b="1" dirty="0"/>
              <a:t>         We’ve been here </a:t>
            </a:r>
            <a:r>
              <a:rPr lang="en-US" sz="2400" b="1" u="sng" dirty="0"/>
              <a:t>since</a:t>
            </a:r>
            <a:r>
              <a:rPr lang="en-US" sz="2400" b="1" dirty="0"/>
              <a:t> 2000.</a:t>
            </a:r>
          </a:p>
        </p:txBody>
      </p:sp>
    </p:spTree>
    <p:extLst>
      <p:ext uri="{BB962C8B-B14F-4D97-AF65-F5344CB8AC3E}">
        <p14:creationId xmlns:p14="http://schemas.microsoft.com/office/powerpoint/2010/main" val="4037348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711569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   (at, in, on) for location </a:t>
            </a:r>
            <a:br>
              <a:rPr lang="en-US" b="1" dirty="0"/>
            </a:br>
            <a:r>
              <a:rPr lang="en-US" b="1" dirty="0"/>
              <a:t>    something is at a place , it is close to it  not touching it ……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We’ll meet them </a:t>
            </a:r>
            <a:r>
              <a:rPr lang="en-US" sz="2000" b="1" dirty="0"/>
              <a:t>at</a:t>
            </a:r>
            <a:r>
              <a:rPr lang="en-US" dirty="0"/>
              <a:t> the bus stop. I heard someone </a:t>
            </a:r>
            <a:r>
              <a:rPr lang="en-US" sz="2000" b="1" dirty="0"/>
              <a:t>at</a:t>
            </a:r>
            <a:r>
              <a:rPr lang="en-US" dirty="0"/>
              <a:t> the door. </a:t>
            </a:r>
          </a:p>
          <a:p>
            <a:pPr marL="0" indent="0">
              <a:buNone/>
            </a:pPr>
            <a:r>
              <a:rPr lang="en-US" dirty="0"/>
              <a:t> .    The money was</a:t>
            </a:r>
            <a:r>
              <a:rPr lang="en-US" b="1" dirty="0"/>
              <a:t> in </a:t>
            </a:r>
            <a:r>
              <a:rPr lang="en-US" dirty="0"/>
              <a:t>the box </a:t>
            </a:r>
            <a:r>
              <a:rPr lang="en-US" b="1" dirty="0"/>
              <a:t>in</a:t>
            </a:r>
            <a:r>
              <a:rPr lang="en-US" dirty="0"/>
              <a:t> a drawer</a:t>
            </a:r>
            <a:r>
              <a:rPr lang="en-US" b="1" dirty="0"/>
              <a:t> in </a:t>
            </a:r>
            <a:r>
              <a:rPr lang="en-US" dirty="0"/>
              <a:t>the desk </a:t>
            </a:r>
            <a:r>
              <a:rPr lang="en-US" b="1" dirty="0"/>
              <a:t>in</a:t>
            </a:r>
            <a:r>
              <a:rPr lang="en-US" dirty="0"/>
              <a:t> my office.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It’s just a small village </a:t>
            </a:r>
            <a:r>
              <a:rPr lang="en-US" b="1" dirty="0"/>
              <a:t>on</a:t>
            </a:r>
            <a:r>
              <a:rPr lang="en-US" dirty="0"/>
              <a:t> the river Tigris. ( when something on a place in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contact with a surface )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sz="2000" b="1" dirty="0"/>
              <a:t>VERBS AND NOUNS WITH (at, in and on )</a:t>
            </a:r>
          </a:p>
          <a:p>
            <a:pPr marL="0" indent="0">
              <a:buNone/>
            </a:pPr>
            <a:r>
              <a:rPr lang="en-US" dirty="0"/>
              <a:t>       They believe </a:t>
            </a:r>
            <a:r>
              <a:rPr lang="en-US" b="1" dirty="0"/>
              <a:t>in</a:t>
            </a:r>
            <a:r>
              <a:rPr lang="en-US" dirty="0"/>
              <a:t> life after death.    </a:t>
            </a:r>
          </a:p>
          <a:p>
            <a:pPr marL="0" indent="0">
              <a:buNone/>
            </a:pPr>
            <a:r>
              <a:rPr lang="en-US" dirty="0"/>
              <a:t>        They smiled at me. </a:t>
            </a:r>
            <a:r>
              <a:rPr lang="en-US" b="1" dirty="0"/>
              <a:t>( after verbs </a:t>
            </a:r>
            <a:r>
              <a:rPr lang="en-US" b="1" u="sng" dirty="0"/>
              <a:t>smile,shout,bark, laugh, scream, stare 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821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  </a:t>
            </a:r>
            <a:r>
              <a:rPr lang="en-US" b="1" dirty="0"/>
              <a:t>Prepositions of Place: </a:t>
            </a:r>
            <a:r>
              <a:rPr lang="en-US" b="1" dirty="0" err="1"/>
              <a:t>above,below,between,among</a:t>
            </a:r>
            <a:r>
              <a:rPr lang="en-US" b="1" dirty="0"/>
              <a:t> ……….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200" b="1" dirty="0"/>
              <a:t>  ( one thing is in the higher position than another )</a:t>
            </a:r>
          </a:p>
          <a:p>
            <a:pPr marL="0" indent="0">
              <a:buNone/>
            </a:pPr>
            <a:r>
              <a:rPr lang="en-US" sz="2200" b="1" dirty="0"/>
              <a:t>        She has a small scar above/over her right eye.</a:t>
            </a: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r>
              <a:rPr lang="en-US" sz="2200" b="1" dirty="0"/>
              <a:t>        Her name is above/</a:t>
            </a:r>
            <a:r>
              <a:rPr lang="en-US" sz="2200" b="1" strike="sngStrike" dirty="0"/>
              <a:t>over</a:t>
            </a:r>
            <a:r>
              <a:rPr lang="en-US" sz="2200" b="1" dirty="0"/>
              <a:t> mine on the waiting list.    </a:t>
            </a:r>
          </a:p>
          <a:p>
            <a:pPr marL="0" indent="0">
              <a:buNone/>
            </a:pPr>
            <a:r>
              <a:rPr lang="en-US" sz="2200" b="1" dirty="0"/>
              <a:t>        ( when something at a higher level ….)    </a:t>
            </a:r>
          </a:p>
          <a:p>
            <a:pPr marL="0" indent="0">
              <a:buNone/>
            </a:pPr>
            <a:r>
              <a:rPr lang="en-US" sz="2200" b="1" dirty="0"/>
              <a:t>        Are you </a:t>
            </a:r>
            <a:r>
              <a:rPr lang="en-US" sz="2600" b="1" strike="sngStrike" dirty="0"/>
              <a:t>above </a:t>
            </a:r>
            <a:r>
              <a:rPr lang="en-US" sz="2600" b="1" dirty="0"/>
              <a:t>/ over </a:t>
            </a:r>
            <a:r>
              <a:rPr lang="en-US" sz="2200" b="1" dirty="0"/>
              <a:t>21?  </a:t>
            </a:r>
          </a:p>
          <a:p>
            <a:pPr marL="0" indent="0">
              <a:buNone/>
            </a:pPr>
            <a:r>
              <a:rPr lang="en-US" sz="2200" b="1" dirty="0"/>
              <a:t>        </a:t>
            </a:r>
          </a:p>
          <a:p>
            <a:pPr marL="0" indent="0">
              <a:buNone/>
            </a:pPr>
            <a:r>
              <a:rPr lang="en-US" sz="2200" b="1" dirty="0"/>
              <a:t>         Their flat is </a:t>
            </a:r>
            <a:r>
              <a:rPr lang="en-US" sz="2600" b="1" dirty="0"/>
              <a:t>below / under </a:t>
            </a:r>
            <a:r>
              <a:rPr lang="en-US" sz="2200" b="1" dirty="0"/>
              <a:t>ours.   ( they are not in the same positions..) </a:t>
            </a:r>
          </a:p>
          <a:p>
            <a:pPr marL="0" indent="0">
              <a:buNone/>
            </a:pPr>
            <a:r>
              <a:rPr lang="en-US" sz="2200" b="1" dirty="0"/>
              <a:t>         If you are under 21 , you cannot get into the club.   The cost is under $ 40. </a:t>
            </a: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r>
              <a:rPr lang="en-US" sz="2200" b="1" dirty="0"/>
              <a:t>         I keep my money </a:t>
            </a:r>
            <a:r>
              <a:rPr lang="en-US" sz="2600" b="1" dirty="0"/>
              <a:t>underneath</a:t>
            </a:r>
            <a:r>
              <a:rPr lang="en-US" sz="2200" b="1" dirty="0"/>
              <a:t> my mattress.  ( To emphasize ‘ covered by ‘ )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</a:t>
            </a:r>
          </a:p>
          <a:p>
            <a:pPr marL="0" indent="0">
              <a:buNone/>
            </a:pPr>
            <a:r>
              <a:rPr lang="en-US" dirty="0"/>
              <a:t>        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6779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262</TotalTime>
  <Words>1329</Words>
  <Application>Microsoft Office PowerPoint</Application>
  <PresentationFormat>Widescreen</PresentationFormat>
  <Paragraphs>136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Century Gothic</vt:lpstr>
      <vt:lpstr>Trebuchet MS</vt:lpstr>
      <vt:lpstr>Wingdings 3</vt:lpstr>
      <vt:lpstr>Facet</vt:lpstr>
      <vt:lpstr> TYPES Of  PREPOSITIONS</vt:lpstr>
      <vt:lpstr>1. Prepositions of Time</vt:lpstr>
      <vt:lpstr> Main uses of ‘at’</vt:lpstr>
      <vt:lpstr> Show the difference in meaning :</vt:lpstr>
      <vt:lpstr>  </vt:lpstr>
      <vt:lpstr>PowerPoint Presentation</vt:lpstr>
      <vt:lpstr>   Note : we can use ‘past’ (later than)               It’s past eight o’clock. </vt:lpstr>
      <vt:lpstr>   (at, in, on) for location      something is at a place , it is close to it  not touching it ……</vt:lpstr>
      <vt:lpstr>  Prepositions of Place: above,below,between,among ……….</vt:lpstr>
      <vt:lpstr>  between &amp; among</vt:lpstr>
      <vt:lpstr>  Prepositions of Movement and Place :    from , across , along , towards, ……</vt:lpstr>
      <vt:lpstr> Prepositions Used For Connections : of , with , by , …</vt:lpstr>
      <vt:lpstr>  Prepositions used for exceptions : except, besides, without , apart from , minus ,…</vt:lpstr>
      <vt:lpstr> Phrasal Verbs : (two-word verbs) a verb + particle combination suck sleep in or put on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PREPOSITIONS</dc:title>
  <dc:creator>Muayad Rasheed</dc:creator>
  <cp:lastModifiedBy>Muayad Rasheed</cp:lastModifiedBy>
  <cp:revision>30</cp:revision>
  <dcterms:created xsi:type="dcterms:W3CDTF">2016-04-08T01:35:45Z</dcterms:created>
  <dcterms:modified xsi:type="dcterms:W3CDTF">2016-04-08T16:22:19Z</dcterms:modified>
</cp:coreProperties>
</file>