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2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4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1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0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8448-544D-427A-88EC-F3B068CBE21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6BCA-2EB6-4315-8C46-51D8FE20A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ADJOINT MATRICES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cofactor matrix </a:t>
            </a:r>
            <a:r>
              <a:rPr lang="en-US" altLang="en-US" b="1"/>
              <a:t>C</a:t>
            </a:r>
            <a:r>
              <a:rPr lang="en-US" altLang="en-US"/>
              <a:t> of a matrix </a:t>
            </a:r>
            <a:r>
              <a:rPr lang="en-US" altLang="en-US" b="1"/>
              <a:t>A</a:t>
            </a:r>
            <a:r>
              <a:rPr lang="en-US" altLang="en-US"/>
              <a:t> is the square matrix of the same order as </a:t>
            </a:r>
            <a:r>
              <a:rPr lang="en-US" altLang="en-US" b="1"/>
              <a:t>A</a:t>
            </a:r>
            <a:r>
              <a:rPr lang="en-US" altLang="en-US"/>
              <a:t> in which each element a</a:t>
            </a:r>
            <a:r>
              <a:rPr lang="en-US" altLang="en-US" i="1" baseline="-25000"/>
              <a:t>ij</a:t>
            </a:r>
            <a:r>
              <a:rPr lang="en-US" altLang="en-US"/>
              <a:t> is replaced by its cofactor c</a:t>
            </a:r>
            <a:r>
              <a:rPr lang="en-US" altLang="en-US" i="1" baseline="-25000"/>
              <a:t>ij</a:t>
            </a:r>
            <a:r>
              <a:rPr lang="en-US" altLang="en-US"/>
              <a:t> 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209800" y="3124200"/>
          <a:ext cx="21304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25500" imgH="457200" progId="Equation.3">
                  <p:embed/>
                </p:oleObj>
              </mc:Choice>
              <mc:Fallback>
                <p:oleObj name="Equation" r:id="rId3" imgW="825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21304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3429000" y="4648200"/>
          <a:ext cx="214788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838200" imgH="457200" progId="Equation.3">
                  <p:embed/>
                </p:oleObj>
              </mc:Choice>
              <mc:Fallback>
                <p:oleObj name="Equation" r:id="rId5" imgW="83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48200"/>
                        <a:ext cx="214788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990600" y="3505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81000" y="4953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cofactor C of A is</a:t>
            </a:r>
          </a:p>
        </p:txBody>
      </p:sp>
    </p:spTree>
    <p:extLst>
      <p:ext uri="{BB962C8B-B14F-4D97-AF65-F5344CB8AC3E}">
        <p14:creationId xmlns:p14="http://schemas.microsoft.com/office/powerpoint/2010/main" val="388358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adjoint matrix of </a:t>
            </a:r>
            <a:r>
              <a:rPr lang="en-US" altLang="en-US" b="1"/>
              <a:t>A</a:t>
            </a:r>
            <a:r>
              <a:rPr lang="en-US" altLang="en-US"/>
              <a:t>, denoted by adj </a:t>
            </a:r>
            <a:r>
              <a:rPr lang="en-US" altLang="en-US" b="1"/>
              <a:t>A</a:t>
            </a:r>
            <a:r>
              <a:rPr lang="en-US" altLang="en-US"/>
              <a:t>, is the transpose of its cofactor matrix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438400" y="1752600"/>
          <a:ext cx="20066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60400" imgH="228600" progId="Equation.3">
                  <p:embed/>
                </p:oleObj>
              </mc:Choice>
              <mc:Fallback>
                <p:oleObj name="Equation" r:id="rId3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20066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510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It can be shown that: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(adj </a:t>
            </a:r>
            <a:r>
              <a:rPr lang="en-US" altLang="en-US" b="1"/>
              <a:t>A</a:t>
            </a:r>
            <a:r>
              <a:rPr lang="en-US" altLang="en-US"/>
              <a:t>) = (adj</a:t>
            </a:r>
            <a:r>
              <a:rPr lang="en-US" altLang="en-US" b="1"/>
              <a:t>A</a:t>
            </a:r>
            <a:r>
              <a:rPr lang="en-US" altLang="en-US"/>
              <a:t>) </a:t>
            </a:r>
            <a:r>
              <a:rPr lang="en-US" altLang="en-US" b="1"/>
              <a:t>A</a:t>
            </a:r>
            <a:r>
              <a:rPr lang="en-US" altLang="en-US"/>
              <a:t> = |</a:t>
            </a:r>
            <a:r>
              <a:rPr lang="en-US" altLang="en-US" b="1"/>
              <a:t>A</a:t>
            </a:r>
            <a:r>
              <a:rPr lang="en-US" altLang="en-US"/>
              <a:t>| </a:t>
            </a:r>
            <a:r>
              <a:rPr lang="en-US" altLang="en-US" b="1"/>
              <a:t>I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3400" y="3810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133600" y="3886200"/>
          <a:ext cx="38100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536700" imgH="1219200" progId="Equation.3">
                  <p:embed/>
                </p:oleObj>
              </mc:Choice>
              <mc:Fallback>
                <p:oleObj name="Equation" r:id="rId5" imgW="1536700" imgH="1219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38100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26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990600" y="1524000"/>
          <a:ext cx="6172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819400" imgH="457200" progId="Equation.3">
                  <p:embed/>
                </p:oleObj>
              </mc:Choice>
              <mc:Fallback>
                <p:oleObj name="Equation" r:id="rId3" imgW="2819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1722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990600" y="2971800"/>
          <a:ext cx="6324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819400" imgH="457200" progId="Equation.3">
                  <p:embed/>
                </p:oleObj>
              </mc:Choice>
              <mc:Fallback>
                <p:oleObj name="Equation" r:id="rId5" imgW="2819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63246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64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USING THE ADJOINT MATRIX IN MATRIX INVERSION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905000" y="4648200"/>
          <a:ext cx="1504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723586" imgH="444307" progId="Equation.3">
                  <p:embed/>
                </p:oleObj>
              </mc:Choice>
              <mc:Fallback>
                <p:oleObj name="Equation" r:id="rId3" imgW="72358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1504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Since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447800" y="2133600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85800" y="2819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447800" y="3200400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(adj </a:t>
            </a:r>
            <a:r>
              <a:rPr lang="en-US" altLang="en-US" b="1"/>
              <a:t>A</a:t>
            </a:r>
            <a:r>
              <a:rPr lang="en-US" altLang="en-US"/>
              <a:t>) = (adj</a:t>
            </a:r>
            <a:r>
              <a:rPr lang="en-US" altLang="en-US" b="1"/>
              <a:t>A</a:t>
            </a:r>
            <a:r>
              <a:rPr lang="en-US" altLang="en-US"/>
              <a:t>) </a:t>
            </a:r>
            <a:r>
              <a:rPr lang="en-US" altLang="en-US" b="1"/>
              <a:t>A</a:t>
            </a:r>
            <a:r>
              <a:rPr lang="en-US" altLang="en-US"/>
              <a:t> = |</a:t>
            </a:r>
            <a:r>
              <a:rPr lang="en-US" altLang="en-US" b="1"/>
              <a:t>A</a:t>
            </a:r>
            <a:r>
              <a:rPr lang="en-US" altLang="en-US"/>
              <a:t>| </a:t>
            </a:r>
            <a:r>
              <a:rPr lang="en-US" altLang="en-US" b="1"/>
              <a:t>I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85800" y="4267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291813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447800" y="2819400"/>
          <a:ext cx="4572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032000" imgH="457200" progId="Equation.3">
                  <p:embed/>
                </p:oleObj>
              </mc:Choice>
              <mc:Fallback>
                <p:oleObj name="Equation" r:id="rId3" imgW="2032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4572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12192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286000" y="1828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 check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828800" y="40386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endParaRPr lang="en-US" alt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1143000" y="4572000"/>
          <a:ext cx="58293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590800" imgH="939800" progId="Equation.3">
                  <p:embed/>
                </p:oleObj>
              </mc:Choice>
              <mc:Fallback>
                <p:oleObj name="Equation" r:id="rId6" imgW="25908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58293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12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2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057400" y="1600200"/>
          <a:ext cx="2209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104900" imgH="711200" progId="Equation.3">
                  <p:embed/>
                </p:oleObj>
              </mc:Choice>
              <mc:Fallback>
                <p:oleObj name="Equation" r:id="rId3" imgW="1104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22098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143000" y="35814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|</a:t>
            </a:r>
            <a:r>
              <a:rPr lang="en-US" altLang="en-US" b="1"/>
              <a:t>A</a:t>
            </a:r>
            <a:r>
              <a:rPr lang="en-US" altLang="en-US"/>
              <a:t>| = (3)(-1-0)-(-1)(-2-0)+(1)(4-1) = -2</a:t>
            </a: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685800" y="4876800"/>
          <a:ext cx="16002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736600" imgH="685800" progId="Equation.3">
                  <p:embed/>
                </p:oleObj>
              </mc:Choice>
              <mc:Fallback>
                <p:oleObj name="Equation" r:id="rId5" imgW="736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16002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04800" y="3048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</a:t>
            </a:r>
            <a:r>
              <a:rPr lang="en-US" altLang="en-US" b="1"/>
              <a:t>A</a:t>
            </a:r>
            <a:r>
              <a:rPr lang="en-US" altLang="en-US"/>
              <a:t> is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57200" y="4267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elements of the cofactor matrix are</a:t>
            </a:r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868613" y="4876800"/>
          <a:ext cx="1655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762000" imgH="685800" progId="Equation.3">
                  <p:embed/>
                </p:oleObj>
              </mc:Choice>
              <mc:Fallback>
                <p:oleObj name="Equation" r:id="rId7" imgW="762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76800"/>
                        <a:ext cx="1655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5097463" y="4876800"/>
          <a:ext cx="146208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673100" imgH="685800" progId="Equation.3">
                  <p:embed/>
                </p:oleObj>
              </mc:Choice>
              <mc:Fallback>
                <p:oleObj name="Equation" r:id="rId9" imgW="6731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876800"/>
                        <a:ext cx="1462087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18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828800" y="1752600"/>
          <a:ext cx="2514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25146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cofactor matrix is therefore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</a:t>
            </a: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143000" y="3505200"/>
          <a:ext cx="3479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739900" imgH="711200" progId="Equation.3">
                  <p:embed/>
                </p:oleObj>
              </mc:Choice>
              <mc:Fallback>
                <p:oleObj name="Equation" r:id="rId5" imgW="1739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34798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09600" y="502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838200" y="5181600"/>
          <a:ext cx="6934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467100" imgH="711200" progId="Equation.3">
                  <p:embed/>
                </p:oleObj>
              </mc:Choice>
              <mc:Fallback>
                <p:oleObj name="Equation" r:id="rId7" imgW="3467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81600"/>
                        <a:ext cx="69342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6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result can be checked using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905000" y="19812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endParaRPr lang="en-US" alt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8382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a matrix must not be zero for the inverse to exist as there will not be a solution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Nonsingular matrices have non-zero determinants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Singular matrices have zero determinants</a:t>
            </a:r>
          </a:p>
        </p:txBody>
      </p:sp>
    </p:spTree>
    <p:extLst>
      <p:ext uri="{BB962C8B-B14F-4D97-AF65-F5344CB8AC3E}">
        <p14:creationId xmlns:p14="http://schemas.microsoft.com/office/powerpoint/2010/main" val="23926740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عرض على الشاشة (3:4)‏</PresentationFormat>
  <Paragraphs>39</Paragraphs>
  <Slides>8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نسق Office</vt:lpstr>
      <vt:lpstr>Microsoft Equation 3.0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2019-03-08T19:23:03Z</dcterms:created>
  <dcterms:modified xsi:type="dcterms:W3CDTF">2019-03-08T19:23:20Z</dcterms:modified>
</cp:coreProperties>
</file>