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15/06/1440</a:t>
            </a:fld>
            <a:endParaRPr lang="ar-S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15/06/1440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15/06/1440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15/06/1440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15/06/1440</a:t>
            </a:fld>
            <a:endParaRPr lang="ar-SA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B8ABB09-4A1D-463E-8065-109CC2B7EFAA}" type="datetimeFigureOut">
              <a:rPr lang="ar-SA" smtClean="0"/>
              <a:t>15/06/1440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15/06/1440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ar-SA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15/06/1440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15/06/1440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15/06/1440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B8ABB09-4A1D-463E-8065-109CC2B7EFAA}" type="datetimeFigureOut">
              <a:rPr lang="ar-SA" smtClean="0"/>
              <a:t>15/06/1440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15/06/1440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ar-SA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1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r" rtl="1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r" rtl="1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r" rtl="1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r" rtl="1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1639280"/>
            <a:ext cx="4572000" cy="357944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>
              <a:lnSpc>
                <a:spcPct val="115000"/>
              </a:lnSpc>
              <a:spcAft>
                <a:spcPts val="1000"/>
              </a:spcAft>
            </a:pPr>
            <a:r>
              <a:rPr lang="ar-IQ" sz="3600" b="1" dirty="0">
                <a:solidFill>
                  <a:prstClr val="black"/>
                </a:solidFill>
                <a:ea typeface="Calibri"/>
                <a:cs typeface="Andalus"/>
              </a:rPr>
              <a:t>مدرسة المادة</a:t>
            </a:r>
            <a:endParaRPr lang="en-US" sz="3600" dirty="0">
              <a:solidFill>
                <a:prstClr val="black"/>
              </a:solidFill>
              <a:ea typeface="Calibri"/>
              <a:cs typeface="Arial"/>
            </a:endParaRPr>
          </a:p>
          <a:p>
            <a:pPr lvl="0" algn="ctr">
              <a:lnSpc>
                <a:spcPct val="115000"/>
              </a:lnSpc>
              <a:spcAft>
                <a:spcPts val="1000"/>
              </a:spcAft>
            </a:pPr>
            <a:r>
              <a:rPr lang="ar-IQ" sz="3600" b="1" dirty="0" err="1">
                <a:solidFill>
                  <a:prstClr val="black"/>
                </a:solidFill>
                <a:ea typeface="Calibri"/>
                <a:cs typeface="Andalus"/>
              </a:rPr>
              <a:t>م.م</a:t>
            </a:r>
            <a:r>
              <a:rPr lang="ar-IQ" sz="3600" b="1" dirty="0">
                <a:solidFill>
                  <a:prstClr val="black"/>
                </a:solidFill>
                <a:ea typeface="Calibri"/>
                <a:cs typeface="Andalus"/>
              </a:rPr>
              <a:t>. تغريد خضير هذال</a:t>
            </a:r>
            <a:endParaRPr lang="en-US" sz="3600" dirty="0">
              <a:solidFill>
                <a:prstClr val="black"/>
              </a:solidFill>
              <a:ea typeface="Calibri"/>
              <a:cs typeface="Arial"/>
            </a:endParaRPr>
          </a:p>
          <a:p>
            <a:pPr lvl="0" algn="ctr">
              <a:lnSpc>
                <a:spcPct val="115000"/>
              </a:lnSpc>
              <a:spcAft>
                <a:spcPts val="1000"/>
              </a:spcAft>
            </a:pPr>
            <a:r>
              <a:rPr lang="ar-IQ" sz="3600" b="1" dirty="0">
                <a:solidFill>
                  <a:prstClr val="black"/>
                </a:solidFill>
                <a:ea typeface="Calibri"/>
                <a:cs typeface="Andalus"/>
              </a:rPr>
              <a:t>الجامعة المستنصرية/كلية التربية الاساسية</a:t>
            </a:r>
            <a:endParaRPr lang="en-US" sz="3600" dirty="0">
              <a:solidFill>
                <a:prstClr val="black"/>
              </a:solidFill>
              <a:ea typeface="Calibri"/>
              <a:cs typeface="Arial"/>
            </a:endParaRPr>
          </a:p>
          <a:p>
            <a:pPr lvl="0" algn="ctr"/>
            <a:r>
              <a:rPr lang="ar-IQ" sz="3600" b="1">
                <a:solidFill>
                  <a:prstClr val="black"/>
                </a:solidFill>
                <a:ea typeface="Calibri"/>
                <a:cs typeface="Andalus"/>
              </a:rPr>
              <a:t>قسم الرياضيات</a:t>
            </a:r>
            <a:endParaRPr lang="ar-IQ" sz="3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69922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007124"/>
            <a:ext cx="7344816" cy="56622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724358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620688"/>
            <a:ext cx="7488832" cy="5616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239190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692696"/>
            <a:ext cx="7200800" cy="54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400733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1043608" y="409680"/>
                <a:ext cx="6696744" cy="603864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ar-IQ" sz="2000" dirty="0">
                    <a:solidFill>
                      <a:srgbClr val="FF0000"/>
                    </a:solidFill>
                    <a:ea typeface="Calibri"/>
                  </a:rPr>
                  <a:t>بعض القواعد في عملية الجمع:-</a:t>
                </a:r>
                <a:endParaRPr lang="en-US" sz="1400" dirty="0">
                  <a:ea typeface="Calibri"/>
                  <a:cs typeface="Arial"/>
                </a:endParaRPr>
              </a:p>
              <a:p>
                <a:r>
                  <a:rPr lang="en-US" dirty="0">
                    <a:ea typeface="Calibri"/>
                    <a:cs typeface="Arial"/>
                  </a:rPr>
                  <a:t>1</a:t>
                </a:r>
                <a:r>
                  <a:rPr lang="ar-IQ" dirty="0">
                    <a:ea typeface="Calibri"/>
                  </a:rPr>
                  <a:t>-أذا كان ( </a:t>
                </a:r>
                <a:r>
                  <a:rPr lang="en-US" dirty="0">
                    <a:ea typeface="Calibri"/>
                    <a:cs typeface="Arial"/>
                  </a:rPr>
                  <a:t>c</a:t>
                </a:r>
                <a:r>
                  <a:rPr lang="ar-IQ" dirty="0">
                    <a:ea typeface="Calibri"/>
                  </a:rPr>
                  <a:t> ) أي عدد ثابت فان</a:t>
                </a:r>
                <a:endParaRPr lang="en-US" sz="1400" dirty="0">
                  <a:ea typeface="Calibri"/>
                  <a:cs typeface="Arial"/>
                </a:endParaRPr>
              </a:p>
              <a:p>
                <a:pPr marL="245110" indent="-171450">
                  <a:lnSpc>
                    <a:spcPct val="115000"/>
                  </a:lnSpc>
                  <a:spcAft>
                    <a:spcPts val="1000"/>
                  </a:spcAft>
                  <a:tabLst>
                    <a:tab pos="73660" algn="l"/>
                    <a:tab pos="130810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limLoc m:val="undOvr"/>
                          <m:ctrlPr>
                            <a:rPr lang="en-US" b="1" i="1">
                              <a:effectLst/>
                              <a:latin typeface="Cambria Math"/>
                              <a:ea typeface="Calibri"/>
                              <a:cs typeface="Arial"/>
                            </a:rPr>
                          </m:ctrlPr>
                        </m:naryPr>
                        <m:sub>
                          <m:r>
                            <a:rPr lang="en-US" b="1" i="1">
                              <a:effectLst/>
                              <a:latin typeface="Cambria Math"/>
                              <a:ea typeface="Calibri"/>
                              <a:cs typeface="Arial"/>
                            </a:rPr>
                            <m:t>𝐢</m:t>
                          </m:r>
                          <m:r>
                            <a:rPr lang="en-US" b="1">
                              <a:effectLst/>
                              <a:latin typeface="Cambria Math"/>
                              <a:ea typeface="Calibri"/>
                              <a:cs typeface="Arial"/>
                            </a:rPr>
                            <m:t>=</m:t>
                          </m:r>
                          <m:r>
                            <a:rPr lang="en-US" b="1" i="1">
                              <a:effectLst/>
                              <a:latin typeface="Cambria Math"/>
                              <a:ea typeface="Calibri"/>
                              <a:cs typeface="Arial"/>
                            </a:rPr>
                            <m:t>𝟏</m:t>
                          </m:r>
                        </m:sub>
                        <m:sup>
                          <m:r>
                            <a:rPr lang="en-US" b="1" i="1">
                              <a:effectLst/>
                              <a:latin typeface="Cambria Math"/>
                              <a:ea typeface="Calibri"/>
                              <a:cs typeface="Arial"/>
                            </a:rPr>
                            <m:t>𝒏</m:t>
                          </m:r>
                        </m:sup>
                        <m:e>
                          <m:r>
                            <a:rPr lang="en-US" b="1" i="1">
                              <a:effectLst/>
                              <a:latin typeface="Cambria Math"/>
                              <a:ea typeface="Calibri"/>
                              <a:cs typeface="Arial"/>
                            </a:rPr>
                            <m:t>𝐜</m:t>
                          </m:r>
                          <m:r>
                            <a:rPr lang="en-US" b="1">
                              <a:effectLst/>
                              <a:latin typeface="Cambria Math"/>
                              <a:ea typeface="Calibri"/>
                              <a:cs typeface="Arial"/>
                            </a:rPr>
                            <m:t>=</m:t>
                          </m:r>
                          <m:r>
                            <a:rPr lang="en-US" b="1" i="1">
                              <a:effectLst/>
                              <a:latin typeface="Cambria Math"/>
                              <a:ea typeface="Calibri"/>
                              <a:cs typeface="Arial"/>
                            </a:rPr>
                            <m:t>𝐧𝐜</m:t>
                          </m:r>
                        </m:e>
                      </m:nary>
                    </m:oMath>
                  </m:oMathPara>
                </a14:m>
                <a:endParaRPr lang="en-US" sz="1400" dirty="0">
                  <a:ea typeface="Calibri"/>
                  <a:cs typeface="Arial"/>
                </a:endParaRPr>
              </a:p>
              <a:p>
                <a:r>
                  <a:rPr lang="ar-IQ" dirty="0">
                    <a:ea typeface="Calibri"/>
                  </a:rPr>
                  <a:t>البرهان:-</a:t>
                </a:r>
                <a:endParaRPr lang="en-US" sz="1400" dirty="0">
                  <a:ea typeface="Calibri"/>
                  <a:cs typeface="Arial"/>
                </a:endParaRPr>
              </a:p>
              <a:p>
                <a:pPr marL="245110" indent="-171450">
                  <a:lnSpc>
                    <a:spcPct val="115000"/>
                  </a:lnSpc>
                  <a:spcAft>
                    <a:spcPts val="1000"/>
                  </a:spcAft>
                  <a:tabLst>
                    <a:tab pos="73660" algn="l"/>
                    <a:tab pos="130810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limLoc m:val="undOvr"/>
                          <m:ctrlPr>
                            <a:rPr lang="en-US" b="1" i="1">
                              <a:effectLst/>
                              <a:latin typeface="Cambria Math"/>
                              <a:ea typeface="Calibri"/>
                              <a:cs typeface="Arial"/>
                            </a:rPr>
                          </m:ctrlPr>
                        </m:naryPr>
                        <m:sub>
                          <m:r>
                            <a:rPr lang="en-US" b="1" i="1">
                              <a:effectLst/>
                              <a:latin typeface="Cambria Math"/>
                              <a:ea typeface="Calibri"/>
                              <a:cs typeface="Arial"/>
                            </a:rPr>
                            <m:t>𝐢</m:t>
                          </m:r>
                          <m:r>
                            <a:rPr lang="en-US" b="1">
                              <a:effectLst/>
                              <a:latin typeface="Cambria Math"/>
                              <a:ea typeface="Calibri"/>
                              <a:cs typeface="Arial"/>
                            </a:rPr>
                            <m:t>=</m:t>
                          </m:r>
                          <m:r>
                            <a:rPr lang="en-US" b="1" i="1">
                              <a:effectLst/>
                              <a:latin typeface="Cambria Math"/>
                              <a:ea typeface="Calibri"/>
                              <a:cs typeface="Arial"/>
                            </a:rPr>
                            <m:t>𝟏</m:t>
                          </m:r>
                        </m:sub>
                        <m:sup>
                          <m:r>
                            <a:rPr lang="en-US" b="1" i="1">
                              <a:effectLst/>
                              <a:latin typeface="Cambria Math"/>
                              <a:ea typeface="Calibri"/>
                              <a:cs typeface="Arial"/>
                            </a:rPr>
                            <m:t>𝒏</m:t>
                          </m:r>
                        </m:sup>
                        <m:e>
                          <m:r>
                            <a:rPr lang="en-US" b="1" i="1">
                              <a:effectLst/>
                              <a:latin typeface="Cambria Math"/>
                              <a:ea typeface="Calibri"/>
                              <a:cs typeface="Arial"/>
                            </a:rPr>
                            <m:t>𝐜</m:t>
                          </m:r>
                          <m:r>
                            <a:rPr lang="en-US" b="1">
                              <a:effectLst/>
                              <a:latin typeface="Cambria Math"/>
                              <a:ea typeface="Calibri"/>
                              <a:cs typeface="Arial"/>
                            </a:rPr>
                            <m:t>=</m:t>
                          </m:r>
                          <m:sSub>
                            <m:sSubPr>
                              <m:ctrlPr>
                                <a:rPr lang="en-US" b="1" i="1">
                                  <a:effectLst/>
                                  <a:latin typeface="Cambria Math"/>
                                  <a:ea typeface="Calibri"/>
                                  <a:cs typeface="Arial"/>
                                </a:rPr>
                              </m:ctrlPr>
                            </m:sSubPr>
                            <m:e>
                              <m:r>
                                <a:rPr lang="en-US" b="1" i="1">
                                  <a:effectLst/>
                                  <a:latin typeface="Cambria Math"/>
                                  <a:ea typeface="Calibri"/>
                                  <a:cs typeface="Arial"/>
                                </a:rPr>
                                <m:t>𝐜</m:t>
                              </m:r>
                            </m:e>
                            <m:sub>
                              <m:r>
                                <a:rPr lang="en-US" b="1" i="1">
                                  <a:effectLst/>
                                  <a:latin typeface="Cambria Math"/>
                                  <a:ea typeface="Calibri"/>
                                  <a:cs typeface="Arial"/>
                                </a:rPr>
                                <m:t>𝟏</m:t>
                              </m:r>
                            </m:sub>
                          </m:sSub>
                        </m:e>
                      </m:nary>
                      <m:r>
                        <a:rPr lang="en-US" b="1">
                          <a:effectLst/>
                          <a:latin typeface="Cambria Math"/>
                          <a:ea typeface="Calibri"/>
                          <a:cs typeface="Arial"/>
                        </a:rPr>
                        <m:t>+</m:t>
                      </m:r>
                      <m:sSub>
                        <m:sSubPr>
                          <m:ctrlPr>
                            <a:rPr lang="en-US" b="1" i="1">
                              <a:effectLst/>
                              <a:latin typeface="Cambria Math"/>
                              <a:ea typeface="Calibri"/>
                              <a:cs typeface="Arial"/>
                            </a:rPr>
                          </m:ctrlPr>
                        </m:sSubPr>
                        <m:e>
                          <m:r>
                            <a:rPr lang="en-US" b="1" i="1">
                              <a:effectLst/>
                              <a:latin typeface="Cambria Math"/>
                              <a:ea typeface="Calibri"/>
                              <a:cs typeface="Arial"/>
                            </a:rPr>
                            <m:t>𝒄</m:t>
                          </m:r>
                        </m:e>
                        <m:sub>
                          <m:r>
                            <a:rPr lang="en-US" b="1" i="1">
                              <a:effectLst/>
                              <a:latin typeface="Cambria Math"/>
                              <a:ea typeface="Calibri"/>
                              <a:cs typeface="Arial"/>
                            </a:rPr>
                            <m:t>𝟐</m:t>
                          </m:r>
                          <m:r>
                            <a:rPr lang="en-US" b="1">
                              <a:effectLst/>
                              <a:latin typeface="Cambria Math"/>
                              <a:ea typeface="Calibri"/>
                              <a:cs typeface="Arial"/>
                            </a:rPr>
                            <m:t> </m:t>
                          </m:r>
                        </m:sub>
                      </m:sSub>
                      <m:r>
                        <a:rPr lang="en-US" b="1">
                          <a:effectLst/>
                          <a:latin typeface="Cambria Math"/>
                          <a:ea typeface="Calibri"/>
                          <a:cs typeface="Arial"/>
                        </a:rPr>
                        <m:t>+ </m:t>
                      </m:r>
                      <m:r>
                        <a:rPr lang="en-US" b="1" i="1">
                          <a:effectLst/>
                          <a:latin typeface="Cambria Math"/>
                          <a:ea typeface="Calibri"/>
                          <a:cs typeface="Arial"/>
                        </a:rPr>
                        <m:t>−−−</m:t>
                      </m:r>
                      <m:r>
                        <a:rPr lang="en-US" b="1">
                          <a:effectLst/>
                          <a:latin typeface="Cambria Math"/>
                          <a:ea typeface="Calibri"/>
                          <a:cs typeface="Arial"/>
                        </a:rPr>
                        <m:t>+</m:t>
                      </m:r>
                      <m:sSub>
                        <m:sSubPr>
                          <m:ctrlPr>
                            <a:rPr lang="en-US" b="1" i="1">
                              <a:effectLst/>
                              <a:latin typeface="Cambria Math"/>
                              <a:ea typeface="Calibri"/>
                              <a:cs typeface="Arial"/>
                            </a:rPr>
                          </m:ctrlPr>
                        </m:sSubPr>
                        <m:e>
                          <m:r>
                            <a:rPr lang="en-US" b="1" i="1">
                              <a:effectLst/>
                              <a:latin typeface="Cambria Math"/>
                              <a:ea typeface="Calibri"/>
                              <a:cs typeface="Arial"/>
                            </a:rPr>
                            <m:t>𝐜</m:t>
                          </m:r>
                        </m:e>
                        <m:sub>
                          <m:r>
                            <a:rPr lang="en-US" b="1" i="1">
                              <a:effectLst/>
                              <a:latin typeface="Cambria Math"/>
                              <a:ea typeface="Calibri"/>
                              <a:cs typeface="Arial"/>
                            </a:rPr>
                            <m:t>𝐧</m:t>
                          </m:r>
                        </m:sub>
                      </m:sSub>
                    </m:oMath>
                  </m:oMathPara>
                </a14:m>
                <a:endParaRPr lang="en-US" sz="1400" dirty="0">
                  <a:ea typeface="Calibri"/>
                  <a:cs typeface="Arial"/>
                </a:endParaRPr>
              </a:p>
              <a:p>
                <a:pPr marL="245110" indent="-171450">
                  <a:lnSpc>
                    <a:spcPct val="115000"/>
                  </a:lnSpc>
                  <a:spcAft>
                    <a:spcPts val="1000"/>
                  </a:spcAft>
                  <a:tabLst>
                    <a:tab pos="73660" algn="l"/>
                    <a:tab pos="130810" algn="l"/>
                  </a:tabLst>
                </a:pPr>
                <a:r>
                  <a:rPr lang="en-US" b="1" dirty="0" err="1">
                    <a:effectLst/>
                    <a:latin typeface="Arial"/>
                    <a:ea typeface="Calibri"/>
                    <a:cs typeface="Arial"/>
                  </a:rPr>
                  <a:t>nc</a:t>
                </a:r>
                <a:r>
                  <a:rPr lang="en-US" b="1" dirty="0">
                    <a:effectLst/>
                    <a:latin typeface="Arial"/>
                    <a:ea typeface="Calibri"/>
                    <a:cs typeface="Arial"/>
                  </a:rPr>
                  <a:t>                                                   </a:t>
                </a:r>
                <a:r>
                  <a:rPr lang="ar-IQ" b="1" dirty="0">
                    <a:ea typeface="Calibri"/>
                  </a:rPr>
                  <a:t>=</a:t>
                </a:r>
                <a:endParaRPr lang="en-US" sz="1400" dirty="0">
                  <a:ea typeface="Calibri"/>
                  <a:cs typeface="Arial"/>
                </a:endParaRPr>
              </a:p>
              <a:p>
                <a:pPr marL="245110" indent="-171450">
                  <a:lnSpc>
                    <a:spcPct val="115000"/>
                  </a:lnSpc>
                  <a:spcAft>
                    <a:spcPts val="1000"/>
                  </a:spcAft>
                  <a:tabLst>
                    <a:tab pos="73660" algn="l"/>
                    <a:tab pos="130810" algn="l"/>
                  </a:tabLst>
                </a:pPr>
                <a:r>
                  <a:rPr lang="en-US" b="1" dirty="0">
                    <a:effectLst/>
                    <a:latin typeface="Arial"/>
                    <a:ea typeface="Calibri"/>
                    <a:cs typeface="Arial"/>
                  </a:rPr>
                  <a:t> </a:t>
                </a:r>
                <a:endParaRPr lang="en-US" sz="1400" dirty="0">
                  <a:ea typeface="Calibri"/>
                  <a:cs typeface="Arial"/>
                </a:endParaRPr>
              </a:p>
              <a:p>
                <a:pPr marL="245110" indent="-171450">
                  <a:lnSpc>
                    <a:spcPct val="115000"/>
                  </a:lnSpc>
                  <a:spcAft>
                    <a:spcPts val="1000"/>
                  </a:spcAft>
                  <a:tabLst>
                    <a:tab pos="73660" algn="l"/>
                    <a:tab pos="130810" algn="l"/>
                  </a:tabLst>
                </a:pPr>
                <a:r>
                  <a:rPr lang="ar-IQ" b="1" dirty="0">
                    <a:ea typeface="Calibri"/>
                  </a:rPr>
                  <a:t>مثال/   </a:t>
                </a:r>
                <a:endParaRPr lang="en-US" sz="1400" dirty="0">
                  <a:ea typeface="Calibri"/>
                  <a:cs typeface="Arial"/>
                </a:endParaRPr>
              </a:p>
              <a:p>
                <a:pPr marL="245110" indent="-171450">
                  <a:lnSpc>
                    <a:spcPct val="115000"/>
                  </a:lnSpc>
                  <a:spcAft>
                    <a:spcPts val="1000"/>
                  </a:spcAft>
                  <a:tabLst>
                    <a:tab pos="73660" algn="l"/>
                    <a:tab pos="130810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limLoc m:val="undOvr"/>
                          <m:ctrlPr>
                            <a:rPr lang="en-US" sz="2400" b="1" i="1">
                              <a:effectLst/>
                              <a:latin typeface="Cambria Math"/>
                              <a:ea typeface="Calibri"/>
                              <a:cs typeface="Arial"/>
                            </a:rPr>
                          </m:ctrlPr>
                        </m:naryPr>
                        <m:sub>
                          <m:r>
                            <a:rPr lang="en-US" sz="2400" b="1" i="1">
                              <a:effectLst/>
                              <a:latin typeface="Cambria Math"/>
                              <a:ea typeface="Calibri"/>
                              <a:cs typeface="Arial"/>
                            </a:rPr>
                            <m:t>𝐢</m:t>
                          </m:r>
                          <m:r>
                            <a:rPr lang="en-US" sz="2400" b="1">
                              <a:effectLst/>
                              <a:latin typeface="Cambria Math"/>
                              <a:ea typeface="Calibri"/>
                              <a:cs typeface="Arial"/>
                            </a:rPr>
                            <m:t>=</m:t>
                          </m:r>
                          <m:r>
                            <a:rPr lang="en-US" sz="2400" b="1" i="1">
                              <a:effectLst/>
                              <a:latin typeface="Cambria Math"/>
                              <a:ea typeface="Calibri"/>
                              <a:cs typeface="Arial"/>
                            </a:rPr>
                            <m:t>𝟏</m:t>
                          </m:r>
                        </m:sub>
                        <m:sup>
                          <m:r>
                            <a:rPr lang="en-US" sz="2400" b="1" i="1">
                              <a:effectLst/>
                              <a:latin typeface="Cambria Math"/>
                              <a:ea typeface="Calibri"/>
                              <a:cs typeface="Arial"/>
                            </a:rPr>
                            <m:t>𝟒</m:t>
                          </m:r>
                        </m:sup>
                        <m:e>
                          <m:r>
                            <a:rPr lang="en-US" sz="2400" b="1" i="1">
                              <a:effectLst/>
                              <a:latin typeface="Cambria Math"/>
                              <a:ea typeface="Calibri"/>
                              <a:cs typeface="Arial"/>
                            </a:rPr>
                            <m:t>𝟕</m:t>
                          </m:r>
                          <m:r>
                            <a:rPr lang="en-US" sz="2400" b="1">
                              <a:effectLst/>
                              <a:latin typeface="Cambria Math"/>
                              <a:ea typeface="Calibri"/>
                              <a:cs typeface="Arial"/>
                            </a:rPr>
                            <m:t>=</m:t>
                          </m:r>
                        </m:e>
                      </m:nary>
                    </m:oMath>
                  </m:oMathPara>
                </a14:m>
                <a:endParaRPr lang="en-US" sz="1400" dirty="0">
                  <a:ea typeface="Calibri"/>
                  <a:cs typeface="Arial"/>
                </a:endParaRPr>
              </a:p>
              <a:p>
                <a:pPr marL="245110" indent="-171450">
                  <a:lnSpc>
                    <a:spcPct val="115000"/>
                  </a:lnSpc>
                  <a:spcAft>
                    <a:spcPts val="1000"/>
                  </a:spcAft>
                  <a:tabLst>
                    <a:tab pos="73660" algn="l"/>
                    <a:tab pos="130810" algn="l"/>
                  </a:tabLst>
                </a:pPr>
                <a:r>
                  <a:rPr lang="ar-IQ" sz="2400" b="1" dirty="0">
                    <a:ea typeface="Calibri"/>
                  </a:rPr>
                  <a:t>                           </a:t>
                </a:r>
                <a:r>
                  <a:rPr lang="en-US" sz="2400" b="1" dirty="0">
                    <a:effectLst/>
                    <a:latin typeface="Arial"/>
                    <a:ea typeface="Calibri"/>
                    <a:cs typeface="Arial"/>
                  </a:rPr>
                  <a:t>=7×4=28</a:t>
                </a:r>
                <a:endParaRPr lang="en-US" sz="1400" dirty="0">
                  <a:ea typeface="Calibri"/>
                  <a:cs typeface="Arial"/>
                </a:endParaRPr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608" y="409680"/>
                <a:ext cx="6696744" cy="6038641"/>
              </a:xfrm>
              <a:prstGeom prst="rect">
                <a:avLst/>
              </a:prstGeom>
              <a:blipFill rotWithShape="1">
                <a:blip r:embed="rId2"/>
                <a:stretch>
                  <a:fillRect t="-505" r="-1001" b="-908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306285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2286000" y="980728"/>
                <a:ext cx="5382344" cy="418781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245110" indent="-171450">
                  <a:lnSpc>
                    <a:spcPct val="115000"/>
                  </a:lnSpc>
                  <a:spcAft>
                    <a:spcPts val="1000"/>
                  </a:spcAft>
                  <a:tabLst>
                    <a:tab pos="73660" algn="l"/>
                    <a:tab pos="130810" algn="l"/>
                  </a:tabLst>
                </a:pPr>
                <a:r>
                  <a:rPr lang="ar-IQ" b="1" dirty="0">
                    <a:ea typeface="Calibri"/>
                  </a:rPr>
                  <a:t> </a:t>
                </a:r>
                <a:endParaRPr lang="en-US" sz="1100" dirty="0">
                  <a:ea typeface="Calibri"/>
                  <a:cs typeface="Arial"/>
                </a:endParaRPr>
              </a:p>
              <a:p>
                <a:pPr marL="400050" indent="-326390">
                  <a:lnSpc>
                    <a:spcPct val="115000"/>
                  </a:lnSpc>
                  <a:spcAft>
                    <a:spcPts val="1000"/>
                  </a:spcAft>
                  <a:tabLst>
                    <a:tab pos="73660" algn="l"/>
                    <a:tab pos="130810" algn="l"/>
                  </a:tabLst>
                </a:pPr>
                <a:r>
                  <a:rPr lang="en-US" dirty="0">
                    <a:latin typeface="Arial"/>
                    <a:ea typeface="Calibri"/>
                    <a:cs typeface="Arial"/>
                  </a:rPr>
                  <a:t>2</a:t>
                </a:r>
                <a:r>
                  <a:rPr lang="ar-IQ" dirty="0">
                    <a:ea typeface="Calibri"/>
                  </a:rPr>
                  <a:t>- أذا كان( </a:t>
                </a:r>
                <a:r>
                  <a:rPr lang="en-US" dirty="0">
                    <a:latin typeface="Arial"/>
                    <a:ea typeface="Calibri"/>
                    <a:cs typeface="Arial"/>
                  </a:rPr>
                  <a:t>c</a:t>
                </a:r>
                <a:r>
                  <a:rPr lang="ar-IQ" dirty="0">
                    <a:ea typeface="Calibri"/>
                  </a:rPr>
                  <a:t> )أي عدد ثابت فان</a:t>
                </a:r>
                <a:endParaRPr lang="en-US" sz="1100" dirty="0">
                  <a:ea typeface="Calibri"/>
                  <a:cs typeface="Arial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  <a:tabLst>
                    <a:tab pos="73660" algn="l"/>
                    <a:tab pos="130810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limLoc m:val="undOvr"/>
                          <m:ctrlPr>
                            <a:rPr lang="en-US" b="1" i="1">
                              <a:latin typeface="Cambria Math"/>
                              <a:ea typeface="Calibri"/>
                              <a:cs typeface="Arial"/>
                            </a:rPr>
                          </m:ctrlPr>
                        </m:naryPr>
                        <m:sub>
                          <m:r>
                            <a:rPr lang="en-US" b="1" i="1">
                              <a:latin typeface="Cambria Math"/>
                              <a:ea typeface="Calibri"/>
                              <a:cs typeface="Arial"/>
                            </a:rPr>
                            <m:t>𝐢</m:t>
                          </m:r>
                          <m:r>
                            <a:rPr lang="en-US" b="1">
                              <a:latin typeface="Cambria Math"/>
                              <a:ea typeface="Calibri"/>
                              <a:cs typeface="Arial"/>
                            </a:rPr>
                            <m:t>=</m:t>
                          </m:r>
                          <m:r>
                            <a:rPr lang="en-US" b="1" i="1">
                              <a:latin typeface="Cambria Math"/>
                              <a:ea typeface="Calibri"/>
                              <a:cs typeface="Arial"/>
                            </a:rPr>
                            <m:t>𝟏</m:t>
                          </m:r>
                        </m:sub>
                        <m:sup>
                          <m:r>
                            <a:rPr lang="en-US" b="1" i="1">
                              <a:latin typeface="Cambria Math"/>
                              <a:ea typeface="Calibri"/>
                              <a:cs typeface="Arial"/>
                            </a:rPr>
                            <m:t>𝒏</m:t>
                          </m:r>
                        </m:sup>
                        <m:e>
                          <m:r>
                            <a:rPr lang="en-US" b="1" i="1">
                              <a:latin typeface="Cambria Math"/>
                              <a:ea typeface="Calibri"/>
                              <a:cs typeface="Arial"/>
                            </a:rPr>
                            <m:t>𝐜𝐱𝐢</m:t>
                          </m:r>
                          <m:r>
                            <a:rPr lang="en-US" b="1">
                              <a:latin typeface="Cambria Math"/>
                              <a:ea typeface="Calibri"/>
                              <a:cs typeface="Arial"/>
                            </a:rPr>
                            <m:t>=</m:t>
                          </m:r>
                          <m:r>
                            <a:rPr lang="en-US" b="1" i="1">
                              <a:latin typeface="Cambria Math"/>
                              <a:ea typeface="Calibri"/>
                              <a:cs typeface="Arial"/>
                            </a:rPr>
                            <m:t>𝐜</m:t>
                          </m:r>
                          <m:nary>
                            <m:naryPr>
                              <m:chr m:val="∑"/>
                              <m:limLoc m:val="undOvr"/>
                              <m:ctrlPr>
                                <a:rPr lang="en-US" b="1" i="1">
                                  <a:latin typeface="Cambria Math"/>
                                  <a:ea typeface="Calibri"/>
                                  <a:cs typeface="Arial"/>
                                </a:rPr>
                              </m:ctrlPr>
                            </m:naryPr>
                            <m:sub>
                              <m:r>
                                <a:rPr lang="en-US" b="1" i="1">
                                  <a:latin typeface="Cambria Math"/>
                                  <a:ea typeface="Calibri"/>
                                  <a:cs typeface="Arial"/>
                                </a:rPr>
                                <m:t>𝐢</m:t>
                              </m:r>
                              <m:r>
                                <a:rPr lang="en-US" b="1">
                                  <a:latin typeface="Cambria Math"/>
                                  <a:ea typeface="Calibri"/>
                                  <a:cs typeface="Arial"/>
                                </a:rPr>
                                <m:t>=</m:t>
                              </m:r>
                              <m:r>
                                <a:rPr lang="en-US" b="1" i="1">
                                  <a:latin typeface="Cambria Math"/>
                                  <a:ea typeface="Calibri"/>
                                  <a:cs typeface="Arial"/>
                                </a:rPr>
                                <m:t>𝟏</m:t>
                              </m:r>
                            </m:sub>
                            <m:sup>
                              <m:r>
                                <a:rPr lang="en-US" b="1" i="1">
                                  <a:latin typeface="Cambria Math"/>
                                  <a:ea typeface="Calibri"/>
                                  <a:cs typeface="Arial"/>
                                </a:rPr>
                                <m:t>𝐧</m:t>
                              </m:r>
                            </m:sup>
                            <m:e>
                              <m:r>
                                <a:rPr lang="en-US" b="1" i="1">
                                  <a:latin typeface="Cambria Math"/>
                                  <a:ea typeface="Calibri"/>
                                  <a:cs typeface="Arial"/>
                                </a:rPr>
                                <m:t>𝐱𝐢</m:t>
                              </m:r>
                            </m:e>
                          </m:nary>
                        </m:e>
                      </m:nary>
                    </m:oMath>
                  </m:oMathPara>
                </a14:m>
                <a:endParaRPr lang="en-US" sz="1100" dirty="0">
                  <a:ea typeface="Calibri"/>
                  <a:cs typeface="Arial"/>
                </a:endParaRPr>
              </a:p>
              <a:p>
                <a:pPr marL="245110">
                  <a:lnSpc>
                    <a:spcPct val="115000"/>
                  </a:lnSpc>
                  <a:spcAft>
                    <a:spcPts val="1000"/>
                  </a:spcAft>
                  <a:tabLst>
                    <a:tab pos="73660" algn="l"/>
                    <a:tab pos="130810" algn="l"/>
                  </a:tabLst>
                </a:pPr>
                <a:r>
                  <a:rPr lang="ar-IQ" b="1" dirty="0">
                    <a:ea typeface="Calibri"/>
                  </a:rPr>
                  <a:t>البرهان</a:t>
                </a:r>
                <a:endParaRPr lang="en-US" sz="1100" dirty="0">
                  <a:ea typeface="Calibri"/>
                  <a:cs typeface="Arial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  <a:tabLst>
                    <a:tab pos="73660" algn="l"/>
                    <a:tab pos="130810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limLoc m:val="undOvr"/>
                          <m:ctrlPr>
                            <a:rPr lang="en-US" b="1" i="1">
                              <a:latin typeface="Cambria Math"/>
                              <a:ea typeface="Calibri"/>
                              <a:cs typeface="Arial"/>
                            </a:rPr>
                          </m:ctrlPr>
                        </m:naryPr>
                        <m:sub>
                          <m:r>
                            <a:rPr lang="en-US" b="1" i="1">
                              <a:latin typeface="Cambria Math"/>
                              <a:ea typeface="Calibri"/>
                              <a:cs typeface="Arial"/>
                            </a:rPr>
                            <m:t>𝐢</m:t>
                          </m:r>
                          <m:r>
                            <a:rPr lang="en-US" b="1">
                              <a:latin typeface="Cambria Math"/>
                              <a:ea typeface="Calibri"/>
                              <a:cs typeface="Arial"/>
                            </a:rPr>
                            <m:t>=</m:t>
                          </m:r>
                          <m:r>
                            <a:rPr lang="en-US" b="1" i="1">
                              <a:latin typeface="Cambria Math"/>
                              <a:ea typeface="Calibri"/>
                              <a:cs typeface="Arial"/>
                            </a:rPr>
                            <m:t>𝟏</m:t>
                          </m:r>
                        </m:sub>
                        <m:sup>
                          <m:r>
                            <a:rPr lang="en-US" b="1" i="1">
                              <a:latin typeface="Cambria Math"/>
                              <a:ea typeface="Calibri"/>
                              <a:cs typeface="Arial"/>
                            </a:rPr>
                            <m:t>𝒏</m:t>
                          </m:r>
                        </m:sup>
                        <m:e>
                          <m:r>
                            <a:rPr lang="en-US" b="1" i="1">
                              <a:latin typeface="Cambria Math"/>
                              <a:ea typeface="Calibri"/>
                              <a:cs typeface="Arial"/>
                            </a:rPr>
                            <m:t>𝐜𝐱𝐢</m:t>
                          </m:r>
                          <m:r>
                            <a:rPr lang="en-US" b="1">
                              <a:latin typeface="Cambria Math"/>
                              <a:ea typeface="Calibri"/>
                              <a:cs typeface="Arial"/>
                            </a:rPr>
                            <m:t>=</m:t>
                          </m:r>
                          <m:r>
                            <a:rPr lang="en-US" b="1" i="1">
                              <a:latin typeface="Cambria Math"/>
                              <a:ea typeface="Calibri"/>
                              <a:cs typeface="Arial"/>
                            </a:rPr>
                            <m:t>𝐜</m:t>
                          </m:r>
                          <m:sSub>
                            <m:sSubPr>
                              <m:ctrlPr>
                                <a:rPr lang="en-US" b="1" i="1">
                                  <a:latin typeface="Cambria Math"/>
                                  <a:ea typeface="Calibri"/>
                                  <a:cs typeface="Arial"/>
                                </a:rPr>
                              </m:ctrlPr>
                            </m:sSubPr>
                            <m:e>
                              <m:r>
                                <a:rPr lang="en-US" b="1" i="1">
                                  <a:latin typeface="Cambria Math"/>
                                  <a:ea typeface="Calibri"/>
                                  <a:cs typeface="Arial"/>
                                </a:rPr>
                                <m:t>𝐱</m:t>
                              </m:r>
                            </m:e>
                            <m:sub>
                              <m:r>
                                <a:rPr lang="en-US" b="1" i="1">
                                  <a:latin typeface="Cambria Math"/>
                                  <a:ea typeface="Calibri"/>
                                  <a:cs typeface="Arial"/>
                                </a:rPr>
                                <m:t>𝟏</m:t>
                              </m:r>
                              <m:r>
                                <a:rPr lang="en-US" b="1">
                                  <a:latin typeface="Cambria Math"/>
                                  <a:ea typeface="Calibri"/>
                                  <a:cs typeface="Arial"/>
                                </a:rPr>
                                <m:t> </m:t>
                              </m:r>
                            </m:sub>
                          </m:sSub>
                        </m:e>
                      </m:nary>
                      <m:r>
                        <a:rPr lang="en-US" b="1">
                          <a:latin typeface="Cambria Math"/>
                          <a:ea typeface="Calibri"/>
                          <a:cs typeface="Arial"/>
                        </a:rPr>
                        <m:t>+</m:t>
                      </m:r>
                      <m:sSub>
                        <m:sSubPr>
                          <m:ctrlPr>
                            <a:rPr lang="en-US" b="1" i="1">
                              <a:latin typeface="Cambria Math"/>
                              <a:ea typeface="Calibri"/>
                              <a:cs typeface="Arial"/>
                            </a:rPr>
                          </m:ctrlPr>
                        </m:sSubPr>
                        <m:e>
                          <m:r>
                            <a:rPr lang="en-US" b="1" i="1">
                              <a:latin typeface="Cambria Math"/>
                              <a:ea typeface="Calibri"/>
                              <a:cs typeface="Arial"/>
                            </a:rPr>
                            <m:t>𝒄𝒙</m:t>
                          </m:r>
                        </m:e>
                        <m:sub>
                          <m:r>
                            <a:rPr lang="en-US" b="1" i="1">
                              <a:latin typeface="Cambria Math"/>
                              <a:ea typeface="Calibri"/>
                              <a:cs typeface="Arial"/>
                            </a:rPr>
                            <m:t>𝟐</m:t>
                          </m:r>
                        </m:sub>
                      </m:sSub>
                      <m:r>
                        <a:rPr lang="en-US" b="1">
                          <a:latin typeface="Cambria Math"/>
                          <a:ea typeface="Calibri"/>
                          <a:cs typeface="Arial"/>
                        </a:rPr>
                        <m:t>+ </m:t>
                      </m:r>
                      <m:r>
                        <a:rPr lang="en-US" b="1" i="1">
                          <a:latin typeface="Cambria Math"/>
                          <a:ea typeface="Calibri"/>
                          <a:cs typeface="Arial"/>
                        </a:rPr>
                        <m:t>−−−</m:t>
                      </m:r>
                      <m:r>
                        <a:rPr lang="en-US" b="1">
                          <a:latin typeface="Cambria Math"/>
                          <a:ea typeface="Calibri"/>
                          <a:cs typeface="Arial"/>
                        </a:rPr>
                        <m:t> +</m:t>
                      </m:r>
                      <m:sSub>
                        <m:sSubPr>
                          <m:ctrlPr>
                            <a:rPr lang="en-US" b="1" i="1">
                              <a:latin typeface="Cambria Math"/>
                              <a:ea typeface="Calibri"/>
                              <a:cs typeface="Arial"/>
                            </a:rPr>
                          </m:ctrlPr>
                        </m:sSubPr>
                        <m:e>
                          <m:r>
                            <a:rPr lang="en-US" b="1" i="1">
                              <a:latin typeface="Cambria Math"/>
                              <a:ea typeface="Calibri"/>
                              <a:cs typeface="Arial"/>
                            </a:rPr>
                            <m:t>𝒄𝒙</m:t>
                          </m:r>
                        </m:e>
                        <m:sub>
                          <m:r>
                            <a:rPr lang="en-US" b="1" i="1">
                              <a:latin typeface="Cambria Math"/>
                              <a:ea typeface="Calibri"/>
                              <a:cs typeface="Arial"/>
                            </a:rPr>
                            <m:t>𝐧</m:t>
                          </m:r>
                        </m:sub>
                      </m:sSub>
                    </m:oMath>
                  </m:oMathPara>
                </a14:m>
                <a:endParaRPr lang="en-US" sz="1100" dirty="0">
                  <a:ea typeface="Calibri"/>
                  <a:cs typeface="Arial"/>
                </a:endParaRPr>
              </a:p>
              <a:p>
                <a:pPr marL="245110">
                  <a:lnSpc>
                    <a:spcPct val="115000"/>
                  </a:lnSpc>
                  <a:spcAft>
                    <a:spcPts val="1000"/>
                  </a:spcAft>
                  <a:tabLst>
                    <a:tab pos="73660" algn="l"/>
                    <a:tab pos="130810" algn="l"/>
                  </a:tabLst>
                </a:pPr>
                <a:r>
                  <a:rPr lang="en-US" b="1" dirty="0">
                    <a:latin typeface="Arial"/>
                    <a:ea typeface="Calibri"/>
                    <a:cs typeface="Arial"/>
                  </a:rPr>
                  <a:t>C(x</a:t>
                </a:r>
                <a:r>
                  <a:rPr lang="en-US" b="1" baseline="-25000" dirty="0">
                    <a:latin typeface="Arial"/>
                    <a:ea typeface="Calibri"/>
                    <a:cs typeface="Arial"/>
                  </a:rPr>
                  <a:t>1</a:t>
                </a:r>
                <a:r>
                  <a:rPr lang="en-US" b="1" dirty="0">
                    <a:latin typeface="Arial"/>
                    <a:ea typeface="Calibri"/>
                    <a:cs typeface="Arial"/>
                  </a:rPr>
                  <a:t>+x</a:t>
                </a:r>
                <a:r>
                  <a:rPr lang="en-US" b="1" baseline="-25000" dirty="0">
                    <a:latin typeface="Arial"/>
                    <a:ea typeface="Calibri"/>
                    <a:cs typeface="Arial"/>
                  </a:rPr>
                  <a:t>2</a:t>
                </a:r>
                <a:r>
                  <a:rPr lang="en-US" b="1" dirty="0">
                    <a:latin typeface="Arial"/>
                    <a:ea typeface="Calibri"/>
                    <a:cs typeface="Arial"/>
                  </a:rPr>
                  <a:t>+------+</a:t>
                </a:r>
                <a:r>
                  <a:rPr lang="en-US" b="1" dirty="0" err="1">
                    <a:latin typeface="Arial"/>
                    <a:ea typeface="Calibri"/>
                    <a:cs typeface="Arial"/>
                  </a:rPr>
                  <a:t>x</a:t>
                </a:r>
                <a:r>
                  <a:rPr lang="en-US" b="1" baseline="-25000" dirty="0" err="1">
                    <a:latin typeface="Arial"/>
                    <a:ea typeface="Calibri"/>
                    <a:cs typeface="Arial"/>
                  </a:rPr>
                  <a:t>n</a:t>
                </a:r>
                <a:r>
                  <a:rPr lang="en-US" b="1" dirty="0">
                    <a:latin typeface="Arial"/>
                    <a:ea typeface="Calibri"/>
                    <a:cs typeface="Arial"/>
                  </a:rPr>
                  <a:t>)                        </a:t>
                </a:r>
                <a:r>
                  <a:rPr lang="ar-IQ" b="1" dirty="0">
                    <a:ea typeface="Calibri"/>
                  </a:rPr>
                  <a:t>= </a:t>
                </a:r>
                <a:endParaRPr lang="en-US" sz="1100" dirty="0">
                  <a:ea typeface="Calibri"/>
                  <a:cs typeface="Arial"/>
                </a:endParaRPr>
              </a:p>
              <a:p>
                <a:pPr marL="245110">
                  <a:lnSpc>
                    <a:spcPct val="115000"/>
                  </a:lnSpc>
                  <a:spcAft>
                    <a:spcPts val="1000"/>
                  </a:spcAft>
                  <a:tabLst>
                    <a:tab pos="73660" algn="l"/>
                    <a:tab pos="130810" algn="l"/>
                  </a:tabLst>
                </a:pPr>
                <a:r>
                  <a:rPr lang="en-US" b="1" dirty="0" err="1">
                    <a:latin typeface="Arial"/>
                    <a:ea typeface="Calibri"/>
                    <a:cs typeface="Arial"/>
                  </a:rPr>
                  <a:t>c∑xi</a:t>
                </a:r>
                <a:r>
                  <a:rPr lang="en-US" b="1" dirty="0">
                    <a:latin typeface="Arial"/>
                    <a:ea typeface="Calibri"/>
                    <a:cs typeface="Arial"/>
                  </a:rPr>
                  <a:t>                                             </a:t>
                </a:r>
                <a:r>
                  <a:rPr lang="ar-IQ" b="1" dirty="0">
                    <a:ea typeface="Calibri"/>
                  </a:rPr>
                  <a:t>=</a:t>
                </a:r>
                <a:endParaRPr lang="en-US" sz="1100" dirty="0">
                  <a:ea typeface="Calibri"/>
                  <a:cs typeface="Arial"/>
                </a:endParaRPr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0" y="980728"/>
                <a:ext cx="5382344" cy="4187813"/>
              </a:xfrm>
              <a:prstGeom prst="rect">
                <a:avLst/>
              </a:prstGeom>
              <a:blipFill rotWithShape="1">
                <a:blip r:embed="rId2"/>
                <a:stretch>
                  <a:fillRect t="-291" b="-728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30745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6749" y="908720"/>
            <a:ext cx="5994171" cy="45046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614364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635896" y="2708920"/>
            <a:ext cx="2656497" cy="6401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ar-IQ" sz="3200" b="1" dirty="0">
                <a:ea typeface="Calibri"/>
                <a:cs typeface="Andalus"/>
              </a:rPr>
              <a:t>تمنياتي لكم التوفيق</a:t>
            </a:r>
            <a:endParaRPr lang="en-US" sz="3200" dirty="0"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965650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</TotalTime>
  <Words>70</Words>
  <Application>Microsoft Office PowerPoint</Application>
  <PresentationFormat>On-screen Show (4:3)</PresentationFormat>
  <Paragraphs>22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Civic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Maher</cp:lastModifiedBy>
  <cp:revision>10</cp:revision>
  <dcterms:created xsi:type="dcterms:W3CDTF">2019-02-20T13:43:27Z</dcterms:created>
  <dcterms:modified xsi:type="dcterms:W3CDTF">2019-02-20T14:12:31Z</dcterms:modified>
</cp:coreProperties>
</file>