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79" r:id="rId2"/>
    <p:sldId id="256" r:id="rId3"/>
    <p:sldId id="257" r:id="rId4"/>
    <p:sldId id="258" r:id="rId5"/>
    <p:sldId id="259" r:id="rId6"/>
    <p:sldId id="260" r:id="rId7"/>
    <p:sldId id="263" r:id="rId8"/>
    <p:sldId id="264" r:id="rId9"/>
    <p:sldId id="265" r:id="rId10"/>
    <p:sldId id="266" r:id="rId11"/>
    <p:sldId id="267" r:id="rId12"/>
    <p:sldId id="268" r:id="rId13"/>
    <p:sldId id="270" r:id="rId14"/>
    <p:sldId id="271" r:id="rId15"/>
    <p:sldId id="272" r:id="rId16"/>
    <p:sldId id="277" r:id="rId17"/>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بلا نمط، شبكة جدول">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26/08/1440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26/08/1440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26/08/1440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26/08/1440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26/08/1440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26/08/1440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26/08/1440</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26/08/1440</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26/08/1440</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26/08/1440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26/08/1440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26/08/1440</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3" name="Picture 2" descr="C:\Documents and Settings\ali\My Documents\My Pictures\صورة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مستطيل 3"/>
          <p:cNvSpPr/>
          <p:nvPr/>
        </p:nvSpPr>
        <p:spPr>
          <a:xfrm>
            <a:off x="142844" y="428604"/>
            <a:ext cx="8715436" cy="4893647"/>
          </a:xfrm>
          <a:prstGeom prst="rect">
            <a:avLst/>
          </a:prstGeom>
        </p:spPr>
        <p:txBody>
          <a:bodyPr wrap="square">
            <a:spAutoFit/>
          </a:bodyPr>
          <a:lstStyle/>
          <a:p>
            <a:pPr algn="ctr"/>
            <a:r>
              <a:rPr lang="ar-IQ" sz="7200" dirty="0" smtClean="0">
                <a:solidFill>
                  <a:srgbClr val="FFFF00"/>
                </a:solidFill>
                <a:cs typeface="PT Bold Heading" pitchFamily="2" charset="-78"/>
              </a:rPr>
              <a:t>الذاكرة الذهنية والذاكرة الحركية</a:t>
            </a:r>
            <a:r>
              <a:rPr lang="en-US" sz="7200" dirty="0" smtClean="0"/>
              <a:t/>
            </a:r>
            <a:br>
              <a:rPr lang="en-US" sz="7200" dirty="0" smtClean="0"/>
            </a:br>
            <a:endParaRPr lang="ar-IQ" sz="7200" dirty="0" smtClean="0"/>
          </a:p>
          <a:p>
            <a:pPr algn="ctr"/>
            <a:r>
              <a:rPr lang="ar-IQ" sz="4800" smtClean="0">
                <a:solidFill>
                  <a:srgbClr val="FF0000"/>
                </a:solidFill>
                <a:cs typeface="PT Bold Heading" pitchFamily="2" charset="-78"/>
              </a:rPr>
              <a:t>إعداد</a:t>
            </a:r>
            <a:r>
              <a:rPr lang="en-US" sz="4800" dirty="0" smtClean="0">
                <a:solidFill>
                  <a:srgbClr val="FF0000"/>
                </a:solidFill>
                <a:cs typeface="PT Bold Heading" pitchFamily="2" charset="-78"/>
              </a:rPr>
              <a:t/>
            </a:r>
            <a:br>
              <a:rPr lang="en-US" sz="4800" dirty="0" smtClean="0">
                <a:solidFill>
                  <a:srgbClr val="FF0000"/>
                </a:solidFill>
                <a:cs typeface="PT Bold Heading" pitchFamily="2" charset="-78"/>
              </a:rPr>
            </a:br>
            <a:r>
              <a:rPr lang="ar-IQ" sz="4800" dirty="0" smtClean="0">
                <a:solidFill>
                  <a:srgbClr val="FF0000"/>
                </a:solidFill>
                <a:cs typeface="PT Bold Heading" pitchFamily="2" charset="-78"/>
              </a:rPr>
              <a:t>ا.م.د صادق جعفر صادق</a:t>
            </a:r>
            <a:endParaRPr lang="ar-IQ" sz="7200"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229600" cy="571480"/>
          </a:xfrm>
        </p:spPr>
        <p:txBody>
          <a:bodyPr>
            <a:normAutofit fontScale="90000"/>
          </a:bodyPr>
          <a:lstStyle/>
          <a:p>
            <a:r>
              <a:rPr lang="ar-IQ" b="1" dirty="0" smtClean="0">
                <a:solidFill>
                  <a:srgbClr val="FFFF00"/>
                </a:solidFill>
              </a:rPr>
              <a:t/>
            </a:r>
            <a:br>
              <a:rPr lang="ar-IQ" b="1" dirty="0" smtClean="0">
                <a:solidFill>
                  <a:srgbClr val="FFFF00"/>
                </a:solidFill>
              </a:rPr>
            </a:br>
            <a:r>
              <a:rPr lang="ar-IQ" b="1" dirty="0" smtClean="0">
                <a:solidFill>
                  <a:srgbClr val="FFFF00"/>
                </a:solidFill>
              </a:rPr>
              <a:t>كيف تتطور الذاكرة</a:t>
            </a:r>
            <a:r>
              <a:rPr lang="en-US" b="1" dirty="0" smtClean="0">
                <a:solidFill>
                  <a:srgbClr val="FFFF00"/>
                </a:solidFill>
              </a:rPr>
              <a:t/>
            </a:r>
            <a:br>
              <a:rPr lang="en-US" b="1" dirty="0" smtClean="0">
                <a:solidFill>
                  <a:srgbClr val="FFFF00"/>
                </a:solidFill>
              </a:rPr>
            </a:br>
            <a:endParaRPr lang="ar-SA" b="1" dirty="0">
              <a:solidFill>
                <a:srgbClr val="FFFF00"/>
              </a:solidFill>
            </a:endParaRPr>
          </a:p>
        </p:txBody>
      </p:sp>
      <p:sp>
        <p:nvSpPr>
          <p:cNvPr id="3" name="عنصر نائب للمحتوى 2"/>
          <p:cNvSpPr>
            <a:spLocks noGrp="1"/>
          </p:cNvSpPr>
          <p:nvPr>
            <p:ph idx="1"/>
          </p:nvPr>
        </p:nvSpPr>
        <p:spPr>
          <a:xfrm>
            <a:off x="0" y="785794"/>
            <a:ext cx="8786842" cy="6072206"/>
          </a:xfrm>
        </p:spPr>
        <p:txBody>
          <a:bodyPr>
            <a:normAutofit/>
          </a:bodyPr>
          <a:lstStyle/>
          <a:p>
            <a:r>
              <a:rPr lang="ar-IQ" sz="2800" b="1" dirty="0" smtClean="0">
                <a:solidFill>
                  <a:srgbClr val="FFFF00"/>
                </a:solidFill>
              </a:rPr>
              <a:t>من مرحلة الطفولة </a:t>
            </a:r>
            <a:r>
              <a:rPr lang="ar-IQ" sz="2800" b="1" dirty="0" err="1" smtClean="0">
                <a:solidFill>
                  <a:srgbClr val="FFFF00"/>
                </a:solidFill>
              </a:rPr>
              <a:t>الى</a:t>
            </a:r>
            <a:r>
              <a:rPr lang="ar-IQ" sz="2800" b="1" dirty="0" smtClean="0">
                <a:solidFill>
                  <a:srgbClr val="FFFF00"/>
                </a:solidFill>
              </a:rPr>
              <a:t> 6 سنوات الدماغ يتكامل بنسبة 95% </a:t>
            </a:r>
            <a:r>
              <a:rPr lang="ar-IQ" sz="2800" b="1" dirty="0" err="1" smtClean="0">
                <a:solidFill>
                  <a:srgbClr val="FFFF00"/>
                </a:solidFill>
              </a:rPr>
              <a:t>اي</a:t>
            </a:r>
            <a:r>
              <a:rPr lang="ar-IQ" sz="2800" b="1" dirty="0" smtClean="0">
                <a:solidFill>
                  <a:srgbClr val="FFFF00"/>
                </a:solidFill>
              </a:rPr>
              <a:t> تتكامل وظائفه وليست خبراته لذا سن المدرسة هو واحد في جميع الدول وهو (6سنوات) ويمثل هذا العمر مرحلة الاستعداد للتعلم .</a:t>
            </a:r>
            <a:endParaRPr lang="en-US" sz="2800" b="1" dirty="0" smtClean="0">
              <a:solidFill>
                <a:srgbClr val="FFFF00"/>
              </a:solidFill>
            </a:endParaRPr>
          </a:p>
          <a:p>
            <a:r>
              <a:rPr lang="ar-IQ" sz="2800" b="1" dirty="0" err="1" smtClean="0">
                <a:solidFill>
                  <a:srgbClr val="FFFF00"/>
                </a:solidFill>
              </a:rPr>
              <a:t>افضل</a:t>
            </a:r>
            <a:r>
              <a:rPr lang="ar-IQ" sz="2800" b="1" dirty="0" smtClean="0">
                <a:solidFill>
                  <a:srgbClr val="FFFF00"/>
                </a:solidFill>
              </a:rPr>
              <a:t> عمر للذاكرة هو عندما تكون في </a:t>
            </a:r>
            <a:r>
              <a:rPr lang="ar-IQ" sz="2800" b="1" dirty="0" err="1" smtClean="0">
                <a:solidFill>
                  <a:srgbClr val="FFFF00"/>
                </a:solidFill>
              </a:rPr>
              <a:t>افضل</a:t>
            </a:r>
            <a:r>
              <a:rPr lang="ar-IQ" sz="2800" b="1" dirty="0" smtClean="0">
                <a:solidFill>
                  <a:srgbClr val="FFFF00"/>
                </a:solidFill>
              </a:rPr>
              <a:t> حالاتها وتمتد من مرحلة المراهقة والشباب </a:t>
            </a:r>
            <a:r>
              <a:rPr lang="ar-IQ" sz="2800" b="1" dirty="0" err="1" smtClean="0">
                <a:solidFill>
                  <a:srgbClr val="FFFF00"/>
                </a:solidFill>
              </a:rPr>
              <a:t>الى</a:t>
            </a:r>
            <a:r>
              <a:rPr lang="ar-IQ" sz="2800" b="1" dirty="0" smtClean="0">
                <a:solidFill>
                  <a:srgbClr val="FFFF00"/>
                </a:solidFill>
              </a:rPr>
              <a:t> حد عمر 30 سنة لذلك اغلب </a:t>
            </a:r>
            <a:r>
              <a:rPr lang="ar-IQ" sz="2800" b="1" dirty="0" err="1" smtClean="0">
                <a:solidFill>
                  <a:srgbClr val="FFFF00"/>
                </a:solidFill>
              </a:rPr>
              <a:t>الرياضات</a:t>
            </a:r>
            <a:r>
              <a:rPr lang="ar-IQ" sz="2800" b="1" dirty="0" smtClean="0">
                <a:solidFill>
                  <a:srgbClr val="FFFF00"/>
                </a:solidFill>
              </a:rPr>
              <a:t> </a:t>
            </a:r>
            <a:r>
              <a:rPr lang="ar-IQ" sz="2800" b="1" dirty="0" err="1" smtClean="0">
                <a:solidFill>
                  <a:srgbClr val="FFFF00"/>
                </a:solidFill>
              </a:rPr>
              <a:t>والالعاب</a:t>
            </a:r>
            <a:r>
              <a:rPr lang="ar-IQ" sz="2800" b="1" dirty="0" smtClean="0">
                <a:solidFill>
                  <a:srgbClr val="FFFF00"/>
                </a:solidFill>
              </a:rPr>
              <a:t> يكون فيها </a:t>
            </a:r>
            <a:r>
              <a:rPr lang="ar-IQ" sz="2800" b="1" dirty="0" err="1" smtClean="0">
                <a:solidFill>
                  <a:srgbClr val="FFFF00"/>
                </a:solidFill>
              </a:rPr>
              <a:t>الاتقان</a:t>
            </a:r>
            <a:r>
              <a:rPr lang="ar-IQ" sz="2800" b="1" dirty="0" smtClean="0">
                <a:solidFill>
                  <a:srgbClr val="FFFF00"/>
                </a:solidFill>
              </a:rPr>
              <a:t> والانجاز ضمن هذه المرحلة .</a:t>
            </a:r>
            <a:endParaRPr lang="en-US" sz="2800" b="1" dirty="0" smtClean="0">
              <a:solidFill>
                <a:srgbClr val="FFFF00"/>
              </a:solidFill>
            </a:endParaRPr>
          </a:p>
          <a:p>
            <a:r>
              <a:rPr lang="ar-IQ" sz="2800" b="1" dirty="0" smtClean="0">
                <a:solidFill>
                  <a:srgbClr val="FFFF00"/>
                </a:solidFill>
              </a:rPr>
              <a:t>بعد ذلك يبدأ الخط البياني للذاكرة بالهبوط ويمثل عمر 50سنة بداية تدهور عمل الذاكرة لذلك نرى </a:t>
            </a:r>
            <a:r>
              <a:rPr lang="ar-IQ" sz="2800" b="1" dirty="0" err="1" smtClean="0">
                <a:solidFill>
                  <a:srgbClr val="FFFF00"/>
                </a:solidFill>
              </a:rPr>
              <a:t>ان</a:t>
            </a:r>
            <a:r>
              <a:rPr lang="ar-IQ" sz="2800" b="1" dirty="0" smtClean="0">
                <a:solidFill>
                  <a:srgbClr val="FFFF00"/>
                </a:solidFill>
              </a:rPr>
              <a:t> ذوي </a:t>
            </a:r>
            <a:r>
              <a:rPr lang="ar-IQ" sz="2800" b="1" dirty="0" err="1" smtClean="0">
                <a:solidFill>
                  <a:srgbClr val="FFFF00"/>
                </a:solidFill>
              </a:rPr>
              <a:t>الاعمار</a:t>
            </a:r>
            <a:r>
              <a:rPr lang="ar-IQ" sz="2800" b="1" dirty="0" smtClean="0">
                <a:solidFill>
                  <a:srgbClr val="FFFF00"/>
                </a:solidFill>
              </a:rPr>
              <a:t> الكبيرة يلاقون صعوبات عند قبولهم بالدراسات العليا بالمقارنة مع باقي زملائهم </a:t>
            </a:r>
            <a:r>
              <a:rPr lang="ar-IQ" sz="2800" b="1" dirty="0" err="1" smtClean="0">
                <a:solidFill>
                  <a:srgbClr val="FFFF00"/>
                </a:solidFill>
              </a:rPr>
              <a:t>الاصغر</a:t>
            </a:r>
            <a:r>
              <a:rPr lang="ar-IQ" sz="2800" b="1" dirty="0" smtClean="0">
                <a:solidFill>
                  <a:srgbClr val="FFFF00"/>
                </a:solidFill>
              </a:rPr>
              <a:t> عمرا .</a:t>
            </a:r>
            <a:endParaRPr lang="en-US" sz="2800" b="1" dirty="0" smtClean="0">
              <a:solidFill>
                <a:srgbClr val="FFFF00"/>
              </a:solidFill>
            </a:endParaRPr>
          </a:p>
          <a:p>
            <a:r>
              <a:rPr lang="ar-IQ" sz="2800" b="1" dirty="0" smtClean="0">
                <a:solidFill>
                  <a:srgbClr val="FFFF00"/>
                </a:solidFill>
              </a:rPr>
              <a:t>وكلما تقدم عمر </a:t>
            </a:r>
            <a:r>
              <a:rPr lang="ar-IQ" sz="2800" b="1" dirty="0" err="1" smtClean="0">
                <a:solidFill>
                  <a:srgbClr val="FFFF00"/>
                </a:solidFill>
              </a:rPr>
              <a:t>الانسان</a:t>
            </a:r>
            <a:r>
              <a:rPr lang="ar-IQ" sz="2800" b="1" dirty="0" smtClean="0">
                <a:solidFill>
                  <a:srgbClr val="FFFF00"/>
                </a:solidFill>
              </a:rPr>
              <a:t> ازداد التدهور في عمل الذاكرة </a:t>
            </a:r>
            <a:r>
              <a:rPr lang="ar-IQ" sz="2800" b="1" dirty="0" err="1" smtClean="0">
                <a:solidFill>
                  <a:srgbClr val="FFFF00"/>
                </a:solidFill>
              </a:rPr>
              <a:t>اكثر</a:t>
            </a:r>
            <a:r>
              <a:rPr lang="ar-IQ" sz="2800" b="1" dirty="0" smtClean="0">
                <a:solidFill>
                  <a:srgbClr val="FFFF00"/>
                </a:solidFill>
              </a:rPr>
              <a:t> فتقل القدرة على التبويب الجيد للمعلومات </a:t>
            </a:r>
            <a:r>
              <a:rPr lang="ar-IQ" sz="2800" b="1" dirty="0" err="1" smtClean="0">
                <a:solidFill>
                  <a:srgbClr val="FFFF00"/>
                </a:solidFill>
              </a:rPr>
              <a:t>ان</a:t>
            </a:r>
            <a:r>
              <a:rPr lang="ar-IQ" sz="2800" b="1" dirty="0" smtClean="0">
                <a:solidFill>
                  <a:srgbClr val="FFFF00"/>
                </a:solidFill>
              </a:rPr>
              <a:t> لم تنعدم مما ينتج عنه فشل في الاسترجاع كل هذا لان الذاكرة العاملة (قصيرة </a:t>
            </a:r>
            <a:r>
              <a:rPr lang="ar-IQ" sz="2800" b="1" dirty="0" err="1" smtClean="0">
                <a:solidFill>
                  <a:srgbClr val="FFFF00"/>
                </a:solidFill>
              </a:rPr>
              <a:t>الامد</a:t>
            </a:r>
            <a:r>
              <a:rPr lang="ar-IQ" sz="2800" b="1" dirty="0" smtClean="0">
                <a:solidFill>
                  <a:srgbClr val="FFFF00"/>
                </a:solidFill>
              </a:rPr>
              <a:t>) تكون خاملة وشبه معدومة الاستخدام .</a:t>
            </a:r>
            <a:endParaRPr lang="en-US" sz="2800" b="1" dirty="0">
              <a:solidFill>
                <a:srgbClr val="FFFF00"/>
              </a:solidFill>
            </a:endParaRPr>
          </a:p>
        </p:txBody>
      </p:sp>
      <p:cxnSp>
        <p:nvCxnSpPr>
          <p:cNvPr id="5" name="رابط مستقيم 4"/>
          <p:cNvCxnSpPr/>
          <p:nvPr/>
        </p:nvCxnSpPr>
        <p:spPr>
          <a:xfrm rot="10800000">
            <a:off x="5715008" y="3714752"/>
            <a:ext cx="2571768" cy="1588"/>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5000"/>
            <a:lum/>
          </a:blip>
          <a:srcRect/>
          <a:stretch>
            <a:fillRect t="-4000" b="-4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229600" cy="1142984"/>
          </a:xfrm>
        </p:spPr>
        <p:txBody>
          <a:bodyPr/>
          <a:lstStyle/>
          <a:p>
            <a:r>
              <a:rPr lang="ar-IQ" b="1" dirty="0" smtClean="0">
                <a:solidFill>
                  <a:srgbClr val="FFFF00"/>
                </a:solidFill>
                <a:cs typeface="PT Bold Heading" pitchFamily="2" charset="-78"/>
              </a:rPr>
              <a:t>تراجع الخصائص الوظيفية للذاكرة :</a:t>
            </a:r>
            <a:endParaRPr lang="en-US" b="1" dirty="0">
              <a:solidFill>
                <a:srgbClr val="FFFF00"/>
              </a:solidFill>
              <a:cs typeface="PT Bold Heading" pitchFamily="2" charset="-78"/>
            </a:endParaRPr>
          </a:p>
        </p:txBody>
      </p:sp>
      <p:sp>
        <p:nvSpPr>
          <p:cNvPr id="3" name="عنصر نائب للمحتوى 2"/>
          <p:cNvSpPr>
            <a:spLocks noGrp="1"/>
          </p:cNvSpPr>
          <p:nvPr>
            <p:ph idx="1"/>
          </p:nvPr>
        </p:nvSpPr>
        <p:spPr>
          <a:xfrm>
            <a:off x="457200" y="1000108"/>
            <a:ext cx="8258204" cy="5572164"/>
          </a:xfrm>
        </p:spPr>
        <p:txBody>
          <a:bodyPr>
            <a:normAutofit fontScale="92500" lnSpcReduction="20000"/>
          </a:bodyPr>
          <a:lstStyle/>
          <a:p>
            <a:r>
              <a:rPr lang="ar-IQ" b="1" dirty="0" smtClean="0">
                <a:solidFill>
                  <a:schemeClr val="accent4">
                    <a:lumMod val="50000"/>
                  </a:schemeClr>
                </a:solidFill>
              </a:rPr>
              <a:t>بعد الخمسين وبتقدم العمر يتدهور عمل الذاكرة والسب في ذلك عائد لندرة استخدام الذاكرة قصيرة </a:t>
            </a:r>
            <a:r>
              <a:rPr lang="ar-IQ" b="1" dirty="0" err="1" smtClean="0">
                <a:solidFill>
                  <a:schemeClr val="accent4">
                    <a:lumMod val="50000"/>
                  </a:schemeClr>
                </a:solidFill>
              </a:rPr>
              <a:t>الامد</a:t>
            </a:r>
            <a:r>
              <a:rPr lang="ar-IQ" b="1" dirty="0" smtClean="0">
                <a:solidFill>
                  <a:schemeClr val="accent4">
                    <a:lumMod val="50000"/>
                  </a:schemeClr>
                </a:solidFill>
              </a:rPr>
              <a:t> </a:t>
            </a:r>
            <a:r>
              <a:rPr lang="ar-IQ" b="1" dirty="0" err="1" smtClean="0">
                <a:solidFill>
                  <a:schemeClr val="accent4">
                    <a:lumMod val="50000"/>
                  </a:schemeClr>
                </a:solidFill>
              </a:rPr>
              <a:t>لانها</a:t>
            </a:r>
            <a:r>
              <a:rPr lang="ar-IQ" b="1" dirty="0" smtClean="0">
                <a:solidFill>
                  <a:schemeClr val="accent4">
                    <a:lumMod val="50000"/>
                  </a:schemeClr>
                </a:solidFill>
              </a:rPr>
              <a:t> تمثل البوابة الرئيسية للطويلة </a:t>
            </a:r>
            <a:r>
              <a:rPr lang="ar-IQ" b="1" dirty="0" err="1" smtClean="0">
                <a:solidFill>
                  <a:schemeClr val="accent4">
                    <a:lumMod val="50000"/>
                  </a:schemeClr>
                </a:solidFill>
              </a:rPr>
              <a:t>الامد</a:t>
            </a:r>
            <a:r>
              <a:rPr lang="ar-IQ" b="1" dirty="0" smtClean="0">
                <a:solidFill>
                  <a:schemeClr val="accent4">
                    <a:lumMod val="50000"/>
                  </a:schemeClr>
                </a:solidFill>
              </a:rPr>
              <a:t> </a:t>
            </a:r>
            <a:r>
              <a:rPr lang="ar-IQ" b="1" dirty="0" err="1" smtClean="0">
                <a:solidFill>
                  <a:schemeClr val="accent4">
                    <a:lumMod val="50000"/>
                  </a:schemeClr>
                </a:solidFill>
              </a:rPr>
              <a:t>فاذا</a:t>
            </a:r>
            <a:r>
              <a:rPr lang="ar-IQ" b="1" dirty="0" smtClean="0">
                <a:solidFill>
                  <a:schemeClr val="accent4">
                    <a:lumMod val="50000"/>
                  </a:schemeClr>
                </a:solidFill>
              </a:rPr>
              <a:t> ما ضربت فان الطويلة </a:t>
            </a:r>
            <a:r>
              <a:rPr lang="ar-IQ" b="1" dirty="0" err="1" smtClean="0">
                <a:solidFill>
                  <a:schemeClr val="accent4">
                    <a:lumMod val="50000"/>
                  </a:schemeClr>
                </a:solidFill>
              </a:rPr>
              <a:t>الامد</a:t>
            </a:r>
            <a:r>
              <a:rPr lang="ar-IQ" b="1" dirty="0" smtClean="0">
                <a:solidFill>
                  <a:schemeClr val="accent4">
                    <a:lumMod val="50000"/>
                  </a:schemeClr>
                </a:solidFill>
              </a:rPr>
              <a:t> ستنتهي </a:t>
            </a:r>
            <a:r>
              <a:rPr lang="ar-IQ" b="1" dirty="0" err="1" smtClean="0">
                <a:solidFill>
                  <a:schemeClr val="accent4">
                    <a:lumMod val="50000"/>
                  </a:schemeClr>
                </a:solidFill>
              </a:rPr>
              <a:t>ولايستطيع</a:t>
            </a:r>
            <a:r>
              <a:rPr lang="ar-IQ" b="1" dirty="0" smtClean="0">
                <a:solidFill>
                  <a:schemeClr val="accent4">
                    <a:lumMod val="50000"/>
                  </a:schemeClr>
                </a:solidFill>
              </a:rPr>
              <a:t> الشخص </a:t>
            </a:r>
            <a:r>
              <a:rPr lang="ar-IQ" b="1" dirty="0" err="1" smtClean="0">
                <a:solidFill>
                  <a:schemeClr val="accent4">
                    <a:lumMod val="50000"/>
                  </a:schemeClr>
                </a:solidFill>
              </a:rPr>
              <a:t>ان</a:t>
            </a:r>
            <a:r>
              <a:rPr lang="ar-IQ" b="1" dirty="0" smtClean="0">
                <a:solidFill>
                  <a:schemeClr val="accent4">
                    <a:lumMod val="50000"/>
                  </a:schemeClr>
                </a:solidFill>
              </a:rPr>
              <a:t> يخزن المعلومات </a:t>
            </a:r>
            <a:r>
              <a:rPr lang="ar-IQ" b="1" dirty="0" err="1" smtClean="0">
                <a:solidFill>
                  <a:schemeClr val="accent4">
                    <a:lumMod val="50000"/>
                  </a:schemeClr>
                </a:solidFill>
              </a:rPr>
              <a:t>والاحداث</a:t>
            </a:r>
            <a:r>
              <a:rPr lang="ar-IQ" b="1" dirty="0" smtClean="0">
                <a:solidFill>
                  <a:schemeClr val="accent4">
                    <a:lumMod val="50000"/>
                  </a:schemeClr>
                </a:solidFill>
              </a:rPr>
              <a:t> </a:t>
            </a:r>
            <a:r>
              <a:rPr lang="ar-IQ" b="1" dirty="0" err="1" smtClean="0">
                <a:solidFill>
                  <a:schemeClr val="accent4">
                    <a:lumMod val="50000"/>
                  </a:schemeClr>
                </a:solidFill>
              </a:rPr>
              <a:t>الانية</a:t>
            </a:r>
            <a:r>
              <a:rPr lang="ar-IQ" b="1" dirty="0" smtClean="0">
                <a:solidFill>
                  <a:schemeClr val="accent4">
                    <a:lumMod val="50000"/>
                  </a:schemeClr>
                </a:solidFill>
              </a:rPr>
              <a:t> بصورة جيدة وخير مثال على ذلك اغلب كبار السن يسهبون في الحديث عن الماضي </a:t>
            </a:r>
            <a:r>
              <a:rPr lang="ar-IQ" b="1" dirty="0" err="1" smtClean="0">
                <a:solidFill>
                  <a:schemeClr val="accent4">
                    <a:lumMod val="50000"/>
                  </a:schemeClr>
                </a:solidFill>
              </a:rPr>
              <a:t>والاحداث</a:t>
            </a:r>
            <a:r>
              <a:rPr lang="ar-IQ" b="1" dirty="0" smtClean="0">
                <a:solidFill>
                  <a:schemeClr val="accent4">
                    <a:lumMod val="50000"/>
                  </a:schemeClr>
                </a:solidFill>
              </a:rPr>
              <a:t> التي رافقتهم على مدار تلك السنين لكنه يعجز عن </a:t>
            </a:r>
            <a:r>
              <a:rPr lang="ar-IQ" b="1" dirty="0" err="1" smtClean="0">
                <a:solidFill>
                  <a:schemeClr val="accent4">
                    <a:lumMod val="50000"/>
                  </a:schemeClr>
                </a:solidFill>
              </a:rPr>
              <a:t>تذكرماذا</a:t>
            </a:r>
            <a:r>
              <a:rPr lang="ar-IQ" b="1" dirty="0" smtClean="0">
                <a:solidFill>
                  <a:schemeClr val="accent4">
                    <a:lumMod val="50000"/>
                  </a:schemeClr>
                </a:solidFill>
              </a:rPr>
              <a:t> </a:t>
            </a:r>
            <a:r>
              <a:rPr lang="ar-IQ" b="1" dirty="0" err="1" smtClean="0">
                <a:solidFill>
                  <a:schemeClr val="accent4">
                    <a:lumMod val="50000"/>
                  </a:schemeClr>
                </a:solidFill>
              </a:rPr>
              <a:t>اكل</a:t>
            </a:r>
            <a:r>
              <a:rPr lang="ar-IQ" b="1" dirty="0" smtClean="0">
                <a:solidFill>
                  <a:schemeClr val="accent4">
                    <a:lumMod val="50000"/>
                  </a:schemeClr>
                </a:solidFill>
              </a:rPr>
              <a:t> في عشاء البارحة </a:t>
            </a:r>
            <a:r>
              <a:rPr lang="ar-IQ" b="1" dirty="0" err="1" smtClean="0">
                <a:solidFill>
                  <a:schemeClr val="accent4">
                    <a:lumMod val="50000"/>
                  </a:schemeClr>
                </a:solidFill>
              </a:rPr>
              <a:t>اوغداء</a:t>
            </a:r>
            <a:r>
              <a:rPr lang="ar-IQ" b="1" dirty="0" smtClean="0">
                <a:solidFill>
                  <a:schemeClr val="accent4">
                    <a:lumMod val="50000"/>
                  </a:schemeClr>
                </a:solidFill>
              </a:rPr>
              <a:t> </a:t>
            </a:r>
            <a:r>
              <a:rPr lang="ar-IQ" b="1" dirty="0" err="1" smtClean="0">
                <a:solidFill>
                  <a:schemeClr val="accent4">
                    <a:lumMod val="50000"/>
                  </a:schemeClr>
                </a:solidFill>
              </a:rPr>
              <a:t>اول</a:t>
            </a:r>
            <a:r>
              <a:rPr lang="ar-IQ" b="1" dirty="0" smtClean="0">
                <a:solidFill>
                  <a:schemeClr val="accent4">
                    <a:lumMod val="50000"/>
                  </a:schemeClr>
                </a:solidFill>
              </a:rPr>
              <a:t>  </a:t>
            </a:r>
            <a:r>
              <a:rPr lang="ar-IQ" b="1" dirty="0" err="1" smtClean="0">
                <a:solidFill>
                  <a:schemeClr val="accent4">
                    <a:lumMod val="50000"/>
                  </a:schemeClr>
                </a:solidFill>
              </a:rPr>
              <a:t>امس</a:t>
            </a:r>
            <a:r>
              <a:rPr lang="ar-IQ" b="1" dirty="0" smtClean="0">
                <a:solidFill>
                  <a:schemeClr val="accent4">
                    <a:lumMod val="50000"/>
                  </a:schemeClr>
                </a:solidFill>
              </a:rPr>
              <a:t> .</a:t>
            </a:r>
            <a:endParaRPr lang="en-US" b="1" dirty="0" smtClean="0">
              <a:solidFill>
                <a:schemeClr val="accent4">
                  <a:lumMod val="50000"/>
                </a:schemeClr>
              </a:solidFill>
            </a:endParaRPr>
          </a:p>
          <a:p>
            <a:r>
              <a:rPr lang="ar-IQ" b="1" dirty="0" smtClean="0">
                <a:solidFill>
                  <a:schemeClr val="accent4">
                    <a:lumMod val="50000"/>
                  </a:schemeClr>
                </a:solidFill>
              </a:rPr>
              <a:t>هناك عند الغرب يوضح ذلك بالقول </a:t>
            </a:r>
            <a:r>
              <a:rPr lang="en-US" b="1" dirty="0" smtClean="0">
                <a:solidFill>
                  <a:schemeClr val="accent4">
                    <a:lumMod val="50000"/>
                  </a:schemeClr>
                </a:solidFill>
              </a:rPr>
              <a:t>used or </a:t>
            </a:r>
            <a:r>
              <a:rPr lang="en-US" b="1" dirty="0" err="1" smtClean="0">
                <a:solidFill>
                  <a:schemeClr val="accent4">
                    <a:lumMod val="50000"/>
                  </a:schemeClr>
                </a:solidFill>
              </a:rPr>
              <a:t>losed</a:t>
            </a:r>
            <a:r>
              <a:rPr lang="ar-IQ" b="1" dirty="0" smtClean="0">
                <a:solidFill>
                  <a:schemeClr val="accent4">
                    <a:lumMod val="50000"/>
                  </a:schemeClr>
                </a:solidFill>
              </a:rPr>
              <a:t> </a:t>
            </a:r>
            <a:r>
              <a:rPr lang="ar-IQ" b="1" dirty="0" err="1" smtClean="0">
                <a:solidFill>
                  <a:schemeClr val="accent4">
                    <a:lumMod val="50000"/>
                  </a:schemeClr>
                </a:solidFill>
              </a:rPr>
              <a:t>ايضا</a:t>
            </a:r>
            <a:r>
              <a:rPr lang="ar-IQ" b="1" dirty="0" smtClean="0">
                <a:solidFill>
                  <a:schemeClr val="accent4">
                    <a:lumMod val="50000"/>
                  </a:schemeClr>
                </a:solidFill>
              </a:rPr>
              <a:t> هناك حقيقة علمية تقول بان التقدم بالعمر ينتج عنه اضمحلال وتناقص في عدد الخلايا الدماغية وهي غير قابلة للتجديد والتعويض مما يؤثر على وظائف الذاكرة نتيجة تناقص عددها وهناك </a:t>
            </a:r>
            <a:r>
              <a:rPr lang="ar-IQ" b="1" dirty="0" err="1" smtClean="0">
                <a:solidFill>
                  <a:schemeClr val="accent4">
                    <a:lumMod val="50000"/>
                  </a:schemeClr>
                </a:solidFill>
              </a:rPr>
              <a:t>اسباب</a:t>
            </a:r>
            <a:r>
              <a:rPr lang="ar-IQ" b="1" dirty="0" smtClean="0">
                <a:solidFill>
                  <a:schemeClr val="accent4">
                    <a:lumMod val="50000"/>
                  </a:schemeClr>
                </a:solidFill>
              </a:rPr>
              <a:t> </a:t>
            </a:r>
            <a:r>
              <a:rPr lang="ar-IQ" b="1" dirty="0" err="1" smtClean="0">
                <a:solidFill>
                  <a:schemeClr val="accent4">
                    <a:lumMod val="50000"/>
                  </a:schemeClr>
                </a:solidFill>
              </a:rPr>
              <a:t>اخرى</a:t>
            </a:r>
            <a:r>
              <a:rPr lang="ar-IQ" b="1" dirty="0" smtClean="0">
                <a:solidFill>
                  <a:schemeClr val="accent4">
                    <a:lumMod val="50000"/>
                  </a:schemeClr>
                </a:solidFill>
              </a:rPr>
              <a:t> مثل </a:t>
            </a:r>
            <a:r>
              <a:rPr lang="ar-IQ" b="1" dirty="0" err="1" smtClean="0">
                <a:solidFill>
                  <a:schemeClr val="accent4">
                    <a:lumMod val="50000"/>
                  </a:schemeClr>
                </a:solidFill>
              </a:rPr>
              <a:t>انواع</a:t>
            </a:r>
            <a:r>
              <a:rPr lang="ar-IQ" b="1" dirty="0" smtClean="0">
                <a:solidFill>
                  <a:schemeClr val="accent4">
                    <a:lumMod val="50000"/>
                  </a:schemeClr>
                </a:solidFill>
              </a:rPr>
              <a:t> الغذاء ونظام النوم والراحة وكذلك نقص الفيتامينات </a:t>
            </a:r>
            <a:r>
              <a:rPr lang="ar-IQ" b="1" dirty="0" err="1" smtClean="0">
                <a:solidFill>
                  <a:schemeClr val="accent4">
                    <a:lumMod val="50000"/>
                  </a:schemeClr>
                </a:solidFill>
              </a:rPr>
              <a:t>والاصابة</a:t>
            </a:r>
            <a:r>
              <a:rPr lang="ar-IQ" b="1" dirty="0" smtClean="0">
                <a:solidFill>
                  <a:schemeClr val="accent4">
                    <a:lumMod val="50000"/>
                  </a:schemeClr>
                </a:solidFill>
              </a:rPr>
              <a:t> بالجلطات الدماغية.</a:t>
            </a:r>
            <a:endParaRPr lang="en-US" b="1" dirty="0">
              <a:solidFill>
                <a:schemeClr val="accent4">
                  <a:lumMod val="50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7000"/>
            <a:lum/>
          </a:blip>
          <a:srcRect/>
          <a:stretch>
            <a:fillRect t="-43000" b="-43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smtClean="0">
                <a:solidFill>
                  <a:srgbClr val="C00000"/>
                </a:solidFill>
                <a:cs typeface="PT Bold Heading" pitchFamily="2" charset="-78"/>
              </a:rPr>
              <a:t>النسيان </a:t>
            </a:r>
            <a:r>
              <a:rPr lang="ar-IQ" b="1" dirty="0" err="1" smtClean="0">
                <a:solidFill>
                  <a:srgbClr val="C00000"/>
                </a:solidFill>
                <a:cs typeface="PT Bold Heading" pitchFamily="2" charset="-78"/>
              </a:rPr>
              <a:t>والزهايمر</a:t>
            </a:r>
            <a:r>
              <a:rPr lang="ar-IQ" b="1" dirty="0" smtClean="0">
                <a:solidFill>
                  <a:srgbClr val="C00000"/>
                </a:solidFill>
                <a:cs typeface="PT Bold Heading" pitchFamily="2" charset="-78"/>
              </a:rPr>
              <a:t> </a:t>
            </a:r>
            <a:endParaRPr lang="en-US" b="1" dirty="0">
              <a:solidFill>
                <a:srgbClr val="C00000"/>
              </a:solidFill>
              <a:cs typeface="PT Bold Heading" pitchFamily="2" charset="-78"/>
            </a:endParaRPr>
          </a:p>
        </p:txBody>
      </p:sp>
      <p:sp>
        <p:nvSpPr>
          <p:cNvPr id="3" name="عنصر نائب للمحتوى 2"/>
          <p:cNvSpPr>
            <a:spLocks noGrp="1"/>
          </p:cNvSpPr>
          <p:nvPr>
            <p:ph idx="1"/>
          </p:nvPr>
        </p:nvSpPr>
        <p:spPr>
          <a:xfrm>
            <a:off x="457200" y="1142984"/>
            <a:ext cx="8229600" cy="5500726"/>
          </a:xfrm>
        </p:spPr>
        <p:txBody>
          <a:bodyPr>
            <a:normAutofit fontScale="92500" lnSpcReduction="10000"/>
          </a:bodyPr>
          <a:lstStyle/>
          <a:p>
            <a:r>
              <a:rPr lang="ar-IQ" b="1" dirty="0" smtClean="0">
                <a:solidFill>
                  <a:srgbClr val="002060"/>
                </a:solidFill>
              </a:rPr>
              <a:t>النسيان حالة طبيعية تحدث لنا جمعا من دون استثناء نتيجة سوء التبويب مما </a:t>
            </a:r>
            <a:r>
              <a:rPr lang="ar-IQ" b="1" dirty="0" err="1" smtClean="0">
                <a:solidFill>
                  <a:srgbClr val="002060"/>
                </a:solidFill>
              </a:rPr>
              <a:t>يؤي</a:t>
            </a:r>
            <a:r>
              <a:rPr lang="ar-IQ" b="1" dirty="0" smtClean="0">
                <a:solidFill>
                  <a:srgbClr val="002060"/>
                </a:solidFill>
              </a:rPr>
              <a:t> </a:t>
            </a:r>
            <a:r>
              <a:rPr lang="ar-IQ" b="1" dirty="0" err="1" smtClean="0">
                <a:solidFill>
                  <a:srgbClr val="002060"/>
                </a:solidFill>
              </a:rPr>
              <a:t>الى</a:t>
            </a:r>
            <a:r>
              <a:rPr lang="ar-IQ" b="1" dirty="0" smtClean="0">
                <a:solidFill>
                  <a:srgbClr val="002060"/>
                </a:solidFill>
              </a:rPr>
              <a:t> فقدان المعلومة وهذا يشبه عمل </a:t>
            </a:r>
            <a:r>
              <a:rPr lang="ar-IQ" b="1" dirty="0" err="1" smtClean="0">
                <a:solidFill>
                  <a:srgbClr val="002060"/>
                </a:solidFill>
              </a:rPr>
              <a:t>امين</a:t>
            </a:r>
            <a:r>
              <a:rPr lang="ar-IQ" b="1" dirty="0" smtClean="0">
                <a:solidFill>
                  <a:srgbClr val="002060"/>
                </a:solidFill>
              </a:rPr>
              <a:t> المكتبة الذي يضع الكتاب المعاد من الاستعارة في غير مكانه </a:t>
            </a:r>
            <a:r>
              <a:rPr lang="ar-IQ" b="1" dirty="0" err="1" smtClean="0">
                <a:solidFill>
                  <a:srgbClr val="002060"/>
                </a:solidFill>
              </a:rPr>
              <a:t>فاذا</a:t>
            </a:r>
            <a:r>
              <a:rPr lang="ar-IQ" b="1" dirty="0" smtClean="0">
                <a:solidFill>
                  <a:srgbClr val="002060"/>
                </a:solidFill>
              </a:rPr>
              <a:t> ما طلب نفس الكتاب لاستعارة </a:t>
            </a:r>
            <a:r>
              <a:rPr lang="ar-IQ" b="1" dirty="0" err="1" smtClean="0">
                <a:solidFill>
                  <a:srgbClr val="002060"/>
                </a:solidFill>
              </a:rPr>
              <a:t>اخرى</a:t>
            </a:r>
            <a:r>
              <a:rPr lang="ar-IQ" b="1" dirty="0" smtClean="0">
                <a:solidFill>
                  <a:srgbClr val="002060"/>
                </a:solidFill>
              </a:rPr>
              <a:t> </a:t>
            </a:r>
            <a:r>
              <a:rPr lang="ar-IQ" b="1" dirty="0" err="1" smtClean="0">
                <a:solidFill>
                  <a:srgbClr val="002060"/>
                </a:solidFill>
              </a:rPr>
              <a:t>فاول</a:t>
            </a:r>
            <a:r>
              <a:rPr lang="ar-IQ" b="1" dirty="0" smtClean="0">
                <a:solidFill>
                  <a:srgbClr val="002060"/>
                </a:solidFill>
              </a:rPr>
              <a:t> مكان ما يبحث فيه </a:t>
            </a:r>
            <a:r>
              <a:rPr lang="ar-IQ" b="1" dirty="0" err="1" smtClean="0">
                <a:solidFill>
                  <a:srgbClr val="002060"/>
                </a:solidFill>
              </a:rPr>
              <a:t>امين</a:t>
            </a:r>
            <a:r>
              <a:rPr lang="ar-IQ" b="1" dirty="0" smtClean="0">
                <a:solidFill>
                  <a:srgbClr val="002060"/>
                </a:solidFill>
              </a:rPr>
              <a:t> المكتبة هو مكانه </a:t>
            </a:r>
            <a:r>
              <a:rPr lang="ar-IQ" b="1" dirty="0" err="1" smtClean="0">
                <a:solidFill>
                  <a:srgbClr val="002060"/>
                </a:solidFill>
              </a:rPr>
              <a:t>الاصلي</a:t>
            </a:r>
            <a:r>
              <a:rPr lang="ar-IQ" b="1" dirty="0" smtClean="0">
                <a:solidFill>
                  <a:srgbClr val="002060"/>
                </a:solidFill>
              </a:rPr>
              <a:t> </a:t>
            </a:r>
            <a:r>
              <a:rPr lang="ar-IQ" b="1" dirty="0" err="1" smtClean="0">
                <a:solidFill>
                  <a:srgbClr val="002060"/>
                </a:solidFill>
              </a:rPr>
              <a:t>فاذا</a:t>
            </a:r>
            <a:r>
              <a:rPr lang="ar-IQ" b="1" dirty="0" smtClean="0">
                <a:solidFill>
                  <a:srgbClr val="002060"/>
                </a:solidFill>
              </a:rPr>
              <a:t> لم يجده سيعاني كثيرا في العثور عليه مرة ثانية .</a:t>
            </a:r>
            <a:endParaRPr lang="en-US" b="1" dirty="0" smtClean="0">
              <a:solidFill>
                <a:srgbClr val="002060"/>
              </a:solidFill>
            </a:endParaRPr>
          </a:p>
          <a:p>
            <a:r>
              <a:rPr lang="ar-IQ" b="1" dirty="0" err="1" smtClean="0">
                <a:solidFill>
                  <a:srgbClr val="002060"/>
                </a:solidFill>
              </a:rPr>
              <a:t>اما</a:t>
            </a:r>
            <a:r>
              <a:rPr lang="ar-IQ" b="1" dirty="0" smtClean="0">
                <a:solidFill>
                  <a:srgbClr val="002060"/>
                </a:solidFill>
              </a:rPr>
              <a:t> </a:t>
            </a:r>
            <a:r>
              <a:rPr lang="ar-IQ" b="1" dirty="0" err="1" smtClean="0">
                <a:solidFill>
                  <a:srgbClr val="002060"/>
                </a:solidFill>
              </a:rPr>
              <a:t>الزهايمر</a:t>
            </a:r>
            <a:r>
              <a:rPr lang="ar-IQ" b="1" dirty="0" smtClean="0">
                <a:solidFill>
                  <a:srgbClr val="002060"/>
                </a:solidFill>
              </a:rPr>
              <a:t> فهو حالة مرضية تصيب </a:t>
            </a:r>
            <a:r>
              <a:rPr lang="ar-IQ" b="1" dirty="0" err="1" smtClean="0">
                <a:solidFill>
                  <a:srgbClr val="002060"/>
                </a:solidFill>
              </a:rPr>
              <a:t>الانسان</a:t>
            </a:r>
            <a:r>
              <a:rPr lang="ar-IQ" b="1" dirty="0" smtClean="0">
                <a:solidFill>
                  <a:srgbClr val="002060"/>
                </a:solidFill>
              </a:rPr>
              <a:t> </a:t>
            </a:r>
            <a:r>
              <a:rPr lang="ar-IQ" b="1" dirty="0" err="1" smtClean="0">
                <a:solidFill>
                  <a:srgbClr val="002060"/>
                </a:solidFill>
              </a:rPr>
              <a:t>احدى</a:t>
            </a:r>
            <a:r>
              <a:rPr lang="ar-IQ" b="1" dirty="0" smtClean="0">
                <a:solidFill>
                  <a:srgbClr val="002060"/>
                </a:solidFill>
              </a:rPr>
              <a:t> </a:t>
            </a:r>
            <a:r>
              <a:rPr lang="ar-IQ" b="1" dirty="0" err="1" smtClean="0">
                <a:solidFill>
                  <a:srgbClr val="002060"/>
                </a:solidFill>
              </a:rPr>
              <a:t>اعراضه</a:t>
            </a:r>
            <a:r>
              <a:rPr lang="ar-IQ" b="1" dirty="0" smtClean="0">
                <a:solidFill>
                  <a:srgbClr val="002060"/>
                </a:solidFill>
              </a:rPr>
              <a:t> النسيان </a:t>
            </a:r>
            <a:r>
              <a:rPr lang="ar-IQ" b="1" dirty="0" err="1" smtClean="0">
                <a:solidFill>
                  <a:srgbClr val="002060"/>
                </a:solidFill>
              </a:rPr>
              <a:t>اما</a:t>
            </a:r>
            <a:r>
              <a:rPr lang="ar-IQ" b="1" dirty="0" smtClean="0">
                <a:solidFill>
                  <a:srgbClr val="002060"/>
                </a:solidFill>
              </a:rPr>
              <a:t> </a:t>
            </a:r>
            <a:r>
              <a:rPr lang="ar-IQ" b="1" dirty="0" err="1" smtClean="0">
                <a:solidFill>
                  <a:srgbClr val="002060"/>
                </a:solidFill>
              </a:rPr>
              <a:t>الاعراض</a:t>
            </a:r>
            <a:r>
              <a:rPr lang="ar-IQ" b="1" dirty="0" smtClean="0">
                <a:solidFill>
                  <a:srgbClr val="002060"/>
                </a:solidFill>
              </a:rPr>
              <a:t> </a:t>
            </a:r>
            <a:r>
              <a:rPr lang="ar-IQ" b="1" dirty="0" err="1" smtClean="0">
                <a:solidFill>
                  <a:srgbClr val="002060"/>
                </a:solidFill>
              </a:rPr>
              <a:t>الاخرى</a:t>
            </a:r>
            <a:r>
              <a:rPr lang="ar-IQ" b="1" dirty="0" smtClean="0">
                <a:solidFill>
                  <a:srgbClr val="002060"/>
                </a:solidFill>
              </a:rPr>
              <a:t> فهو يعطل العمليات </a:t>
            </a:r>
            <a:r>
              <a:rPr lang="ar-IQ" b="1" dirty="0" err="1" smtClean="0">
                <a:solidFill>
                  <a:srgbClr val="002060"/>
                </a:solidFill>
              </a:rPr>
              <a:t>الارادية</a:t>
            </a:r>
            <a:r>
              <a:rPr lang="ar-IQ" b="1" dirty="0" smtClean="0">
                <a:solidFill>
                  <a:srgbClr val="002060"/>
                </a:solidFill>
              </a:rPr>
              <a:t> </a:t>
            </a:r>
            <a:r>
              <a:rPr lang="ar-IQ" b="1" dirty="0" err="1" smtClean="0">
                <a:solidFill>
                  <a:srgbClr val="002060"/>
                </a:solidFill>
              </a:rPr>
              <a:t>اولا</a:t>
            </a:r>
            <a:r>
              <a:rPr lang="ar-IQ" b="1" dirty="0" smtClean="0">
                <a:solidFill>
                  <a:srgbClr val="002060"/>
                </a:solidFill>
              </a:rPr>
              <a:t> ثم </a:t>
            </a:r>
            <a:r>
              <a:rPr lang="ar-IQ" b="1" dirty="0" err="1" smtClean="0">
                <a:solidFill>
                  <a:srgbClr val="002060"/>
                </a:solidFill>
              </a:rPr>
              <a:t>اللاارادية</a:t>
            </a:r>
            <a:r>
              <a:rPr lang="ar-IQ" b="1" dirty="0" smtClean="0">
                <a:solidFill>
                  <a:srgbClr val="002060"/>
                </a:solidFill>
              </a:rPr>
              <a:t> ثانيا بتقدم الحالة </a:t>
            </a:r>
            <a:endParaRPr lang="en-US" b="1" dirty="0" smtClean="0">
              <a:solidFill>
                <a:srgbClr val="002060"/>
              </a:solidFill>
            </a:endParaRPr>
          </a:p>
          <a:p>
            <a:r>
              <a:rPr lang="ar-IQ" b="1" dirty="0" smtClean="0">
                <a:solidFill>
                  <a:srgbClr val="002060"/>
                </a:solidFill>
              </a:rPr>
              <a:t>وتكون حالات الوفاة مرتفعة لديهم نتيجة خلل في عدم وصول </a:t>
            </a:r>
            <a:r>
              <a:rPr lang="ar-IQ" b="1" dirty="0" err="1" smtClean="0">
                <a:solidFill>
                  <a:srgbClr val="002060"/>
                </a:solidFill>
              </a:rPr>
              <a:t>ايعازات</a:t>
            </a:r>
            <a:r>
              <a:rPr lang="ar-IQ" b="1" dirty="0" smtClean="0">
                <a:solidFill>
                  <a:srgbClr val="002060"/>
                </a:solidFill>
              </a:rPr>
              <a:t> من الدماغ </a:t>
            </a:r>
            <a:r>
              <a:rPr lang="ar-IQ" b="1" dirty="0" err="1" smtClean="0">
                <a:solidFill>
                  <a:srgbClr val="002060"/>
                </a:solidFill>
              </a:rPr>
              <a:t>الى</a:t>
            </a:r>
            <a:r>
              <a:rPr lang="ar-IQ" b="1" dirty="0" smtClean="0">
                <a:solidFill>
                  <a:srgbClr val="002060"/>
                </a:solidFill>
              </a:rPr>
              <a:t> </a:t>
            </a:r>
            <a:r>
              <a:rPr lang="ar-IQ" b="1" dirty="0" err="1" smtClean="0">
                <a:solidFill>
                  <a:srgbClr val="002060"/>
                </a:solidFill>
              </a:rPr>
              <a:t>اجهزة</a:t>
            </a:r>
            <a:r>
              <a:rPr lang="ar-IQ" b="1" dirty="0" smtClean="0">
                <a:solidFill>
                  <a:srgbClr val="002060"/>
                </a:solidFill>
              </a:rPr>
              <a:t> الجسم المختلفة بالعمل حتى يصل </a:t>
            </a:r>
            <a:r>
              <a:rPr lang="ar-IQ" b="1" dirty="0" err="1" smtClean="0">
                <a:solidFill>
                  <a:srgbClr val="002060"/>
                </a:solidFill>
              </a:rPr>
              <a:t>الى</a:t>
            </a:r>
            <a:r>
              <a:rPr lang="ar-IQ" b="1" dirty="0" smtClean="0">
                <a:solidFill>
                  <a:srgbClr val="002060"/>
                </a:solidFill>
              </a:rPr>
              <a:t> توقف عمل القلب والكلى وباقي </a:t>
            </a:r>
            <a:r>
              <a:rPr lang="ar-IQ" b="1" dirty="0" err="1" smtClean="0">
                <a:solidFill>
                  <a:srgbClr val="002060"/>
                </a:solidFill>
              </a:rPr>
              <a:t>اجهزة</a:t>
            </a:r>
            <a:r>
              <a:rPr lang="ar-IQ" b="1" dirty="0" smtClean="0">
                <a:solidFill>
                  <a:srgbClr val="002060"/>
                </a:solidFill>
              </a:rPr>
              <a:t> الجسم </a:t>
            </a:r>
            <a:r>
              <a:rPr lang="ar-IQ" b="1" dirty="0" err="1" smtClean="0">
                <a:solidFill>
                  <a:srgbClr val="002060"/>
                </a:solidFill>
              </a:rPr>
              <a:t>الاخرى</a:t>
            </a:r>
            <a:r>
              <a:rPr lang="ar-IQ" b="1" dirty="0" smtClean="0">
                <a:solidFill>
                  <a:srgbClr val="002060"/>
                </a:solidFill>
              </a:rPr>
              <a:t> .</a:t>
            </a:r>
            <a:endParaRPr lang="en-US" b="1" dirty="0" smtClean="0">
              <a:solidFill>
                <a:srgbClr val="002060"/>
              </a:solidFill>
            </a:endParaRPr>
          </a:p>
          <a:p>
            <a:endParaRPr lang="ar-SA" b="1" dirty="0">
              <a:solidFill>
                <a:srgbClr val="00206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2000"/>
            <a:lum/>
          </a:blip>
          <a:srcRect/>
          <a:stretch>
            <a:fillRect l="-17000" r="-17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4290"/>
            <a:ext cx="8229600" cy="6357982"/>
          </a:xfrm>
        </p:spPr>
        <p:txBody>
          <a:bodyPr>
            <a:normAutofit fontScale="90000"/>
          </a:bodyPr>
          <a:lstStyle/>
          <a:p>
            <a:r>
              <a:rPr lang="ar-IQ" sz="3600" dirty="0" smtClean="0">
                <a:cs typeface="PT Bold Heading" pitchFamily="2" charset="-78"/>
              </a:rPr>
              <a:t>هل يمكن علاج التدهور في وظائف الذاكرة والرجوع </a:t>
            </a:r>
            <a:r>
              <a:rPr lang="ar-IQ" sz="3600" dirty="0" err="1" smtClean="0">
                <a:cs typeface="PT Bold Heading" pitchFamily="2" charset="-78"/>
              </a:rPr>
              <a:t>بها</a:t>
            </a:r>
            <a:r>
              <a:rPr lang="ar-IQ" sz="3600" dirty="0" smtClean="0">
                <a:cs typeface="PT Bold Heading" pitchFamily="2" charset="-78"/>
              </a:rPr>
              <a:t> </a:t>
            </a:r>
            <a:r>
              <a:rPr lang="ar-IQ" sz="3600" dirty="0" err="1" smtClean="0">
                <a:cs typeface="PT Bold Heading" pitchFamily="2" charset="-78"/>
              </a:rPr>
              <a:t>الى</a:t>
            </a:r>
            <a:r>
              <a:rPr lang="ar-IQ" sz="3600" dirty="0" smtClean="0">
                <a:cs typeface="PT Bold Heading" pitchFamily="2" charset="-78"/>
              </a:rPr>
              <a:t> سابق عهدها؟ </a:t>
            </a:r>
            <a:r>
              <a:rPr lang="ar-IQ" sz="3600" dirty="0" smtClean="0"/>
              <a:t>.</a:t>
            </a:r>
            <a:r>
              <a:rPr lang="en-US" sz="3600" dirty="0" smtClean="0"/>
              <a:t/>
            </a:r>
            <a:br>
              <a:rPr lang="en-US" sz="3600" dirty="0" smtClean="0"/>
            </a:br>
            <a:r>
              <a:rPr lang="ar-IQ" sz="3600" dirty="0" smtClean="0"/>
              <a:t> </a:t>
            </a:r>
            <a:r>
              <a:rPr lang="ar-IQ" sz="3600" b="1" dirty="0" smtClean="0">
                <a:solidFill>
                  <a:srgbClr val="C00000"/>
                </a:solidFill>
              </a:rPr>
              <a:t>الجواب كلا لم يتوصل العلم لحد </a:t>
            </a:r>
            <a:r>
              <a:rPr lang="ar-IQ" sz="3600" b="1" dirty="0" err="1" smtClean="0">
                <a:solidFill>
                  <a:srgbClr val="C00000"/>
                </a:solidFill>
              </a:rPr>
              <a:t>الان</a:t>
            </a:r>
            <a:r>
              <a:rPr lang="ar-IQ" sz="3600" b="1" dirty="0" smtClean="0">
                <a:solidFill>
                  <a:srgbClr val="C00000"/>
                </a:solidFill>
              </a:rPr>
              <a:t> </a:t>
            </a:r>
            <a:r>
              <a:rPr lang="ar-IQ" sz="3600" b="1" dirty="0" err="1" smtClean="0">
                <a:solidFill>
                  <a:srgbClr val="C00000"/>
                </a:solidFill>
              </a:rPr>
              <a:t>الى</a:t>
            </a:r>
            <a:r>
              <a:rPr lang="ar-IQ" sz="3600" b="1" dirty="0" smtClean="0">
                <a:solidFill>
                  <a:srgbClr val="C00000"/>
                </a:solidFill>
              </a:rPr>
              <a:t> علاج يعمل ذلك لكن </a:t>
            </a:r>
            <a:r>
              <a:rPr lang="ar-IQ" sz="3600" b="1" dirty="0" err="1" smtClean="0">
                <a:solidFill>
                  <a:srgbClr val="C00000"/>
                </a:solidFill>
              </a:rPr>
              <a:t>ايقاف</a:t>
            </a:r>
            <a:r>
              <a:rPr lang="ar-IQ" sz="3600" b="1" dirty="0" smtClean="0">
                <a:solidFill>
                  <a:srgbClr val="C00000"/>
                </a:solidFill>
              </a:rPr>
              <a:t> التدهور والتقليل من </a:t>
            </a:r>
            <a:r>
              <a:rPr lang="ar-IQ" sz="3600" b="1" dirty="0" err="1" smtClean="0">
                <a:solidFill>
                  <a:srgbClr val="C00000"/>
                </a:solidFill>
              </a:rPr>
              <a:t>امر</a:t>
            </a:r>
            <a:r>
              <a:rPr lang="ar-IQ" sz="3600" b="1" dirty="0" smtClean="0">
                <a:solidFill>
                  <a:srgbClr val="C00000"/>
                </a:solidFill>
              </a:rPr>
              <a:t> ممكن من خلال :</a:t>
            </a:r>
            <a:r>
              <a:rPr lang="en-US" sz="3600" b="1" dirty="0" smtClean="0">
                <a:solidFill>
                  <a:srgbClr val="C00000"/>
                </a:solidFill>
              </a:rPr>
              <a:t/>
            </a:r>
            <a:br>
              <a:rPr lang="en-US" sz="3600" b="1" dirty="0" smtClean="0">
                <a:solidFill>
                  <a:srgbClr val="C00000"/>
                </a:solidFill>
              </a:rPr>
            </a:br>
            <a:r>
              <a:rPr lang="ar-IQ" sz="3600" b="1" dirty="0" smtClean="0">
                <a:solidFill>
                  <a:srgbClr val="C00000"/>
                </a:solidFill>
              </a:rPr>
              <a:t>ممارسة النشاط الرياضي بشكل منتظم ومستمر </a:t>
            </a:r>
            <a:r>
              <a:rPr lang="ar-IQ" sz="3600" b="1" dirty="0" err="1" smtClean="0">
                <a:solidFill>
                  <a:srgbClr val="C00000"/>
                </a:solidFill>
              </a:rPr>
              <a:t>اي</a:t>
            </a:r>
            <a:r>
              <a:rPr lang="ar-IQ" sz="3600" b="1" dirty="0" smtClean="0">
                <a:solidFill>
                  <a:srgbClr val="C00000"/>
                </a:solidFill>
              </a:rPr>
              <a:t> بالحد </a:t>
            </a:r>
            <a:r>
              <a:rPr lang="ar-IQ" sz="3600" b="1" dirty="0" err="1" smtClean="0">
                <a:solidFill>
                  <a:srgbClr val="C00000"/>
                </a:solidFill>
              </a:rPr>
              <a:t>الادنى</a:t>
            </a:r>
            <a:r>
              <a:rPr lang="ar-IQ" sz="3600" b="1" dirty="0" smtClean="0">
                <a:solidFill>
                  <a:srgbClr val="C00000"/>
                </a:solidFill>
              </a:rPr>
              <a:t> وبما </a:t>
            </a:r>
            <a:r>
              <a:rPr lang="ar-IQ" sz="3600" b="1" dirty="0" err="1" smtClean="0">
                <a:solidFill>
                  <a:srgbClr val="C00000"/>
                </a:solidFill>
              </a:rPr>
              <a:t>لايتجاوز</a:t>
            </a:r>
            <a:r>
              <a:rPr lang="ar-IQ" sz="3600" b="1" dirty="0" smtClean="0">
                <a:solidFill>
                  <a:srgbClr val="C00000"/>
                </a:solidFill>
              </a:rPr>
              <a:t> حجم وشدة التمرين من الوصول بالنبض </a:t>
            </a:r>
            <a:r>
              <a:rPr lang="ar-IQ" sz="3600" b="1" dirty="0" err="1" smtClean="0">
                <a:solidFill>
                  <a:srgbClr val="C00000"/>
                </a:solidFill>
              </a:rPr>
              <a:t>الى</a:t>
            </a:r>
            <a:r>
              <a:rPr lang="ar-IQ" sz="3600" b="1" dirty="0" smtClean="0">
                <a:solidFill>
                  <a:srgbClr val="C00000"/>
                </a:solidFill>
              </a:rPr>
              <a:t> 120 ضربة بالدقيقة</a:t>
            </a:r>
            <a:r>
              <a:rPr lang="en-US" sz="3600" b="1" dirty="0" smtClean="0">
                <a:solidFill>
                  <a:srgbClr val="C00000"/>
                </a:solidFill>
              </a:rPr>
              <a:t/>
            </a:r>
            <a:br>
              <a:rPr lang="en-US" sz="3600" b="1" dirty="0" smtClean="0">
                <a:solidFill>
                  <a:srgbClr val="C00000"/>
                </a:solidFill>
              </a:rPr>
            </a:br>
            <a:r>
              <a:rPr lang="ar-IQ" sz="3600" b="1" dirty="0" err="1" smtClean="0">
                <a:solidFill>
                  <a:srgbClr val="C00000"/>
                </a:solidFill>
              </a:rPr>
              <a:t>ان</a:t>
            </a:r>
            <a:r>
              <a:rPr lang="ar-IQ" sz="3600" b="1" dirty="0" smtClean="0">
                <a:solidFill>
                  <a:srgbClr val="C00000"/>
                </a:solidFill>
              </a:rPr>
              <a:t> هذه الممارسة سوف تؤدي </a:t>
            </a:r>
            <a:r>
              <a:rPr lang="ar-IQ" sz="3600" b="1" dirty="0" err="1" smtClean="0">
                <a:solidFill>
                  <a:srgbClr val="C00000"/>
                </a:solidFill>
              </a:rPr>
              <a:t>الى</a:t>
            </a:r>
            <a:r>
              <a:rPr lang="ar-IQ" sz="3600" b="1" dirty="0" smtClean="0">
                <a:solidFill>
                  <a:srgbClr val="C00000"/>
                </a:solidFill>
              </a:rPr>
              <a:t> ضخ كميات من الدم المحمل </a:t>
            </a:r>
            <a:r>
              <a:rPr lang="ar-IQ" sz="3600" b="1" dirty="0" err="1" smtClean="0">
                <a:solidFill>
                  <a:srgbClr val="C00000"/>
                </a:solidFill>
              </a:rPr>
              <a:t>بالاوكسجين</a:t>
            </a:r>
            <a:r>
              <a:rPr lang="ar-IQ" sz="3600" b="1" dirty="0" smtClean="0">
                <a:solidFill>
                  <a:srgbClr val="C00000"/>
                </a:solidFill>
              </a:rPr>
              <a:t> بكميات غير معتادة وبالتالي الدم سينشط عمل الخلايا الدماغية مانعا </a:t>
            </a:r>
            <a:r>
              <a:rPr lang="ar-IQ" sz="3600" b="1" dirty="0" err="1" smtClean="0">
                <a:solidFill>
                  <a:srgbClr val="C00000"/>
                </a:solidFill>
              </a:rPr>
              <a:t>اياها</a:t>
            </a:r>
            <a:r>
              <a:rPr lang="ar-IQ" sz="3600" b="1" dirty="0" smtClean="0">
                <a:solidFill>
                  <a:srgbClr val="C00000"/>
                </a:solidFill>
              </a:rPr>
              <a:t> من التلف والاضمحلال .</a:t>
            </a:r>
            <a:endParaRPr lang="en-US" sz="3600" b="1" dirty="0">
              <a:solidFill>
                <a:srgbClr val="C00000"/>
              </a:solidFill>
            </a:endParaRPr>
          </a:p>
        </p:txBody>
      </p:sp>
      <p:pic>
        <p:nvPicPr>
          <p:cNvPr id="3" name="Picture 9" descr="dong-superkick"/>
          <p:cNvPicPr>
            <a:picLocks noChangeAspect="1" noChangeArrowheads="1" noCrop="1"/>
          </p:cNvPicPr>
          <p:nvPr/>
        </p:nvPicPr>
        <p:blipFill>
          <a:blip r:embed="rId3" cstate="print"/>
          <a:srcRect/>
          <a:stretch>
            <a:fillRect/>
          </a:stretch>
        </p:blipFill>
        <p:spPr bwMode="auto">
          <a:xfrm>
            <a:off x="0" y="0"/>
            <a:ext cx="2643174" cy="95884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8000"/>
            <a:lum/>
          </a:blip>
          <a:srcRect/>
          <a:stretch>
            <a:fillRect t="-45000" b="-45000"/>
          </a:stretch>
        </a:blip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928670"/>
            <a:ext cx="8229600" cy="5715040"/>
          </a:xfrm>
        </p:spPr>
        <p:txBody>
          <a:bodyPr>
            <a:normAutofit/>
          </a:bodyPr>
          <a:lstStyle/>
          <a:p>
            <a:pPr lvl="0"/>
            <a:r>
              <a:rPr lang="ar-IQ" sz="3600" b="1" dirty="0" smtClean="0">
                <a:solidFill>
                  <a:srgbClr val="C00000"/>
                </a:solidFill>
              </a:rPr>
              <a:t>ممارسة </a:t>
            </a:r>
            <a:r>
              <a:rPr lang="ar-IQ" sz="3600" b="1" dirty="0" err="1" smtClean="0">
                <a:solidFill>
                  <a:srgbClr val="C00000"/>
                </a:solidFill>
              </a:rPr>
              <a:t>الالعاب</a:t>
            </a:r>
            <a:r>
              <a:rPr lang="ar-IQ" sz="3600" b="1" dirty="0" smtClean="0">
                <a:solidFill>
                  <a:srgbClr val="C00000"/>
                </a:solidFill>
              </a:rPr>
              <a:t> الفكرية </a:t>
            </a:r>
            <a:r>
              <a:rPr lang="ar-IQ" sz="3600" b="1" dirty="0" err="1" smtClean="0">
                <a:solidFill>
                  <a:srgbClr val="C00000"/>
                </a:solidFill>
              </a:rPr>
              <a:t>والالغاز</a:t>
            </a:r>
            <a:r>
              <a:rPr lang="ar-IQ" sz="3600" b="1" dirty="0" smtClean="0">
                <a:solidFill>
                  <a:srgbClr val="C00000"/>
                </a:solidFill>
              </a:rPr>
              <a:t> ورياضة الشطرنج والكلمات المتقاطعة وحل </a:t>
            </a:r>
            <a:r>
              <a:rPr lang="ar-IQ" sz="3600" b="1" dirty="0" err="1" smtClean="0">
                <a:solidFill>
                  <a:srgbClr val="C00000"/>
                </a:solidFill>
              </a:rPr>
              <a:t>الاشكال</a:t>
            </a:r>
            <a:r>
              <a:rPr lang="ar-IQ" sz="3600" b="1" dirty="0" smtClean="0">
                <a:solidFill>
                  <a:srgbClr val="C00000"/>
                </a:solidFill>
              </a:rPr>
              <a:t> المتشابهة </a:t>
            </a:r>
            <a:r>
              <a:rPr lang="ar-IQ" sz="3600" b="1" dirty="0" err="1" smtClean="0">
                <a:solidFill>
                  <a:srgbClr val="C00000"/>
                </a:solidFill>
              </a:rPr>
              <a:t>والالغاز</a:t>
            </a:r>
            <a:r>
              <a:rPr lang="ar-IQ" sz="3600" b="1" dirty="0" smtClean="0">
                <a:solidFill>
                  <a:srgbClr val="C00000"/>
                </a:solidFill>
              </a:rPr>
              <a:t> الحسابية .</a:t>
            </a:r>
            <a:endParaRPr lang="en-US" sz="3600" b="1" dirty="0" smtClean="0">
              <a:solidFill>
                <a:srgbClr val="C00000"/>
              </a:solidFill>
            </a:endParaRPr>
          </a:p>
          <a:p>
            <a:pPr lvl="0"/>
            <a:r>
              <a:rPr lang="ar-IQ" sz="3600" b="1" dirty="0" smtClean="0">
                <a:solidFill>
                  <a:srgbClr val="C00000"/>
                </a:solidFill>
              </a:rPr>
              <a:t>هناك من ينسون ممن </a:t>
            </a:r>
            <a:r>
              <a:rPr lang="ar-IQ" sz="3600" b="1" dirty="0" err="1" smtClean="0">
                <a:solidFill>
                  <a:srgbClr val="C00000"/>
                </a:solidFill>
              </a:rPr>
              <a:t>اعمارهم</a:t>
            </a:r>
            <a:r>
              <a:rPr lang="ar-IQ" sz="3600" b="1" dirty="0" smtClean="0">
                <a:solidFill>
                  <a:srgbClr val="C00000"/>
                </a:solidFill>
              </a:rPr>
              <a:t> دون الخمسين ينصح </a:t>
            </a:r>
            <a:r>
              <a:rPr lang="ar-IQ" sz="3600" b="1" dirty="0" err="1" smtClean="0">
                <a:solidFill>
                  <a:srgbClr val="C00000"/>
                </a:solidFill>
              </a:rPr>
              <a:t>ان</a:t>
            </a:r>
            <a:r>
              <a:rPr lang="ar-IQ" sz="3600" b="1" dirty="0" smtClean="0">
                <a:solidFill>
                  <a:srgbClr val="C00000"/>
                </a:solidFill>
              </a:rPr>
              <a:t> يرددوا المعلومة التي يخشى نسيانها بصوت مسموع </a:t>
            </a:r>
            <a:r>
              <a:rPr lang="ar-IQ" sz="3600" b="1" dirty="0" err="1" smtClean="0">
                <a:solidFill>
                  <a:srgbClr val="C00000"/>
                </a:solidFill>
              </a:rPr>
              <a:t>وباكثر</a:t>
            </a:r>
            <a:r>
              <a:rPr lang="ar-IQ" sz="3600" b="1" dirty="0" smtClean="0">
                <a:solidFill>
                  <a:srgbClr val="C00000"/>
                </a:solidFill>
              </a:rPr>
              <a:t> من كيفية </a:t>
            </a:r>
            <a:r>
              <a:rPr lang="ar-IQ" sz="3600" b="1" dirty="0" err="1" smtClean="0">
                <a:solidFill>
                  <a:srgbClr val="C00000"/>
                </a:solidFill>
              </a:rPr>
              <a:t>ان</a:t>
            </a:r>
            <a:r>
              <a:rPr lang="ar-IQ" sz="3600" b="1" dirty="0" smtClean="0">
                <a:solidFill>
                  <a:srgbClr val="C00000"/>
                </a:solidFill>
              </a:rPr>
              <a:t> اغلبنا ينسى </a:t>
            </a:r>
            <a:r>
              <a:rPr lang="ar-IQ" sz="3600" b="1" dirty="0" err="1" smtClean="0">
                <a:solidFill>
                  <a:srgbClr val="C00000"/>
                </a:solidFill>
              </a:rPr>
              <a:t>اين</a:t>
            </a:r>
            <a:r>
              <a:rPr lang="ar-IQ" sz="3600" b="1" dirty="0" smtClean="0">
                <a:solidFill>
                  <a:srgbClr val="C00000"/>
                </a:solidFill>
              </a:rPr>
              <a:t> وضع مفاتح السيارة .</a:t>
            </a:r>
            <a:endParaRPr lang="en-US" sz="3600" b="1" dirty="0" smtClean="0">
              <a:solidFill>
                <a:srgbClr val="C00000"/>
              </a:solidFill>
            </a:endParaRPr>
          </a:p>
          <a:p>
            <a:endParaRPr lang="ar-SA" dirty="0"/>
          </a:p>
        </p:txBody>
      </p:sp>
      <p:sp>
        <p:nvSpPr>
          <p:cNvPr id="4" name="عنوان 3"/>
          <p:cNvSpPr>
            <a:spLocks noGrp="1"/>
          </p:cNvSpPr>
          <p:nvPr>
            <p:ph type="title"/>
          </p:nvPr>
        </p:nvSpPr>
        <p:spPr>
          <a:xfrm>
            <a:off x="457200" y="274638"/>
            <a:ext cx="8229600" cy="82528"/>
          </a:xfrm>
        </p:spPr>
        <p:txBody>
          <a:bodyPr>
            <a:normAutofit fontScale="90000"/>
          </a:bodyPr>
          <a:lstStyle/>
          <a:p>
            <a:endParaRPr lang="ar-IQ"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4000"/>
            <a:lum/>
          </a:blip>
          <a:srcRect/>
          <a:stretch>
            <a:fillRect t="-16000" b="-16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229600" cy="642918"/>
          </a:xfrm>
        </p:spPr>
        <p:txBody>
          <a:bodyPr>
            <a:noAutofit/>
          </a:bodyPr>
          <a:lstStyle/>
          <a:p>
            <a:r>
              <a:rPr lang="ar-IQ"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ar-IQ"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ar-IQ" b="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امور</a:t>
            </a:r>
            <a:r>
              <a:rPr lang="ar-IQ"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ar-IQ" b="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لاتساعد</a:t>
            </a:r>
            <a:r>
              <a:rPr lang="ar-IQ"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على عملية التذكر</a:t>
            </a:r>
            <a: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endParaRPr lang="ar-SA"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عنصر نائب للمحتوى 2"/>
          <p:cNvSpPr>
            <a:spLocks noGrp="1"/>
          </p:cNvSpPr>
          <p:nvPr>
            <p:ph idx="1"/>
          </p:nvPr>
        </p:nvSpPr>
        <p:spPr>
          <a:xfrm>
            <a:off x="457200" y="857232"/>
            <a:ext cx="8229600" cy="5786478"/>
          </a:xfrm>
        </p:spPr>
        <p:txBody>
          <a:bodyPr>
            <a:normAutofit/>
          </a:bodyPr>
          <a:lstStyle/>
          <a:p>
            <a:pPr algn="justLow"/>
            <a:r>
              <a:rPr lang="ar-IQ" sz="4000" b="1" dirty="0" smtClean="0">
                <a:solidFill>
                  <a:srgbClr val="FFFF00"/>
                </a:solidFill>
              </a:rPr>
              <a:t>منها الاستماع </a:t>
            </a:r>
            <a:r>
              <a:rPr lang="ar-IQ" sz="4000" b="1" dirty="0" err="1" smtClean="0">
                <a:solidFill>
                  <a:srgbClr val="FFFF00"/>
                </a:solidFill>
              </a:rPr>
              <a:t>الى</a:t>
            </a:r>
            <a:r>
              <a:rPr lang="ar-IQ" sz="4000" b="1" dirty="0" smtClean="0">
                <a:solidFill>
                  <a:srgbClr val="FFFF00"/>
                </a:solidFill>
              </a:rPr>
              <a:t> مواضيع غير مترابطة الهدف منها التعلم مثل محاضرة في </a:t>
            </a:r>
            <a:r>
              <a:rPr lang="ar-IQ" sz="4000" b="1" dirty="0" err="1" smtClean="0">
                <a:solidFill>
                  <a:srgbClr val="FFFF00"/>
                </a:solidFill>
              </a:rPr>
              <a:t>احدى</a:t>
            </a:r>
            <a:r>
              <a:rPr lang="ar-IQ" sz="4000" b="1" dirty="0" smtClean="0">
                <a:solidFill>
                  <a:srgbClr val="FFFF00"/>
                </a:solidFill>
              </a:rPr>
              <a:t> المواد لموضوع مفردات هذا الموضوع </a:t>
            </a:r>
            <a:r>
              <a:rPr lang="ar-IQ" sz="4000" b="1" dirty="0" err="1" smtClean="0">
                <a:solidFill>
                  <a:srgbClr val="FFFF00"/>
                </a:solidFill>
              </a:rPr>
              <a:t>لاترتبط</a:t>
            </a:r>
            <a:r>
              <a:rPr lang="ar-IQ" sz="4000" b="1" dirty="0" smtClean="0">
                <a:solidFill>
                  <a:srgbClr val="FFFF00"/>
                </a:solidFill>
              </a:rPr>
              <a:t> الواحدة </a:t>
            </a:r>
            <a:r>
              <a:rPr lang="ar-IQ" sz="4000" b="1" dirty="0" err="1" smtClean="0">
                <a:solidFill>
                  <a:srgbClr val="FFFF00"/>
                </a:solidFill>
              </a:rPr>
              <a:t>بالاخرى</a:t>
            </a:r>
            <a:r>
              <a:rPr lang="ar-IQ" sz="4000" b="1" dirty="0" smtClean="0">
                <a:solidFill>
                  <a:srgbClr val="FFFF00"/>
                </a:solidFill>
              </a:rPr>
              <a:t>  </a:t>
            </a:r>
            <a:endParaRPr lang="en-US" sz="4000" b="1" dirty="0" smtClean="0">
              <a:solidFill>
                <a:srgbClr val="FFFF00"/>
              </a:solidFill>
            </a:endParaRPr>
          </a:p>
          <a:p>
            <a:endParaRPr lang="ar-SA"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4000"/>
            <a:lum/>
          </a:blip>
          <a:srcRect/>
          <a:stretch>
            <a:fillRect t="-12000" b="-12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3654428"/>
          </a:xfrm>
        </p:spPr>
        <p:txBody>
          <a:bodyPr>
            <a:normAutofit/>
          </a:bodyPr>
          <a:lstStyle/>
          <a:p>
            <a:r>
              <a:rPr lang="ar-IQ" sz="8800" smtClean="0">
                <a:solidFill>
                  <a:srgbClr val="FF0000"/>
                </a:solidFill>
              </a:rPr>
              <a:t>شكرا لإصغائكم </a:t>
            </a:r>
            <a:endParaRPr lang="ar-SA" sz="8800"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2000"/>
            <a:lum/>
          </a:blip>
          <a:srcRect/>
          <a:stretch>
            <a:fillRect l="-14000" r="-14000"/>
          </a:stretch>
        </a:blipFill>
        <a:effectLst/>
      </p:bgPr>
    </p:bg>
    <p:spTree>
      <p:nvGrpSpPr>
        <p:cNvPr id="1" name=""/>
        <p:cNvGrpSpPr/>
        <p:nvPr/>
      </p:nvGrpSpPr>
      <p:grpSpPr>
        <a:xfrm>
          <a:off x="0" y="0"/>
          <a:ext cx="0" cy="0"/>
          <a:chOff x="0" y="0"/>
          <a:chExt cx="0" cy="0"/>
        </a:xfrm>
      </p:grpSpPr>
      <p:sp>
        <p:nvSpPr>
          <p:cNvPr id="4" name="عنوان 3"/>
          <p:cNvSpPr>
            <a:spLocks noGrp="1"/>
          </p:cNvSpPr>
          <p:nvPr>
            <p:ph type="title"/>
          </p:nvPr>
        </p:nvSpPr>
        <p:spPr>
          <a:xfrm>
            <a:off x="457200" y="0"/>
            <a:ext cx="8229600" cy="1071546"/>
          </a:xfrm>
        </p:spPr>
        <p:txBody>
          <a:bodyPr>
            <a:normAutofit fontScale="90000"/>
          </a:bodyPr>
          <a:lstStyle/>
          <a:p>
            <a:r>
              <a:rPr lang="ar-IQ" dirty="0" smtClean="0"/>
              <a:t/>
            </a:r>
            <a:br>
              <a:rPr lang="ar-IQ" dirty="0" smtClean="0"/>
            </a:br>
            <a:r>
              <a:rPr lang="ar-IQ" b="1" dirty="0" err="1" smtClean="0"/>
              <a:t>اعدت</a:t>
            </a:r>
            <a:r>
              <a:rPr lang="ar-IQ" b="1" dirty="0" smtClean="0"/>
              <a:t> هذه المحاضرة </a:t>
            </a:r>
            <a:r>
              <a:rPr lang="ar-IQ" b="1" dirty="0" err="1" smtClean="0"/>
              <a:t>للاجابة</a:t>
            </a:r>
            <a:r>
              <a:rPr lang="ar-IQ" b="1" dirty="0" smtClean="0"/>
              <a:t> على </a:t>
            </a:r>
            <a:r>
              <a:rPr lang="ar-IQ" b="1" dirty="0" err="1" smtClean="0"/>
              <a:t>الامور</a:t>
            </a:r>
            <a:r>
              <a:rPr lang="ar-IQ" b="1" dirty="0" smtClean="0"/>
              <a:t> التالية </a:t>
            </a:r>
            <a:r>
              <a:rPr lang="en-US" b="1" dirty="0" smtClean="0"/>
              <a:t/>
            </a:r>
            <a:br>
              <a:rPr lang="en-US" b="1" dirty="0" smtClean="0"/>
            </a:br>
            <a:endParaRPr lang="ar-SA" b="1" dirty="0"/>
          </a:p>
        </p:txBody>
      </p:sp>
      <p:sp>
        <p:nvSpPr>
          <p:cNvPr id="5" name="عنصر نائب للمحتوى 4"/>
          <p:cNvSpPr>
            <a:spLocks noGrp="1"/>
          </p:cNvSpPr>
          <p:nvPr>
            <p:ph idx="1"/>
          </p:nvPr>
        </p:nvSpPr>
        <p:spPr>
          <a:xfrm>
            <a:off x="0" y="1214422"/>
            <a:ext cx="8686800" cy="5429288"/>
          </a:xfrm>
        </p:spPr>
        <p:txBody>
          <a:bodyPr>
            <a:normAutofit/>
          </a:bodyPr>
          <a:lstStyle/>
          <a:p>
            <a:pPr lvl="0"/>
            <a:r>
              <a:rPr lang="ar-IQ" sz="3600" b="1" dirty="0" smtClean="0"/>
              <a:t>هل هناك ذاكرة واحدة في الدماغ </a:t>
            </a:r>
            <a:r>
              <a:rPr lang="ar-IQ" sz="3600" b="1" dirty="0" err="1" smtClean="0"/>
              <a:t>او</a:t>
            </a:r>
            <a:r>
              <a:rPr lang="ar-IQ" sz="3600" b="1" dirty="0" smtClean="0"/>
              <a:t> </a:t>
            </a:r>
            <a:r>
              <a:rPr lang="ar-IQ" sz="3600" b="1" dirty="0" err="1" smtClean="0"/>
              <a:t>اكثر</a:t>
            </a:r>
            <a:r>
              <a:rPr lang="ar-IQ" sz="3600" b="1" dirty="0" smtClean="0"/>
              <a:t>.</a:t>
            </a:r>
            <a:endParaRPr lang="en-US" sz="3600" b="1" dirty="0" smtClean="0"/>
          </a:p>
          <a:p>
            <a:pPr lvl="0"/>
            <a:r>
              <a:rPr lang="ar-IQ" sz="3600" b="1" dirty="0" smtClean="0"/>
              <a:t>هل هناك </a:t>
            </a:r>
            <a:r>
              <a:rPr lang="ar-IQ" sz="3600" b="1" dirty="0" err="1" smtClean="0"/>
              <a:t>انواع</a:t>
            </a:r>
            <a:r>
              <a:rPr lang="ar-IQ" sz="3600" b="1" dirty="0" smtClean="0"/>
              <a:t> من الذاكرة .</a:t>
            </a:r>
            <a:endParaRPr lang="en-US" sz="3600" b="1" dirty="0" smtClean="0"/>
          </a:p>
          <a:p>
            <a:pPr lvl="0"/>
            <a:r>
              <a:rPr lang="ar-IQ" sz="3600" b="1" dirty="0" smtClean="0"/>
              <a:t>كيف يقوم الدماغ بخزن المعلومات بصورة جيدة .</a:t>
            </a:r>
            <a:endParaRPr lang="en-US" sz="3600" b="1" dirty="0" smtClean="0"/>
          </a:p>
          <a:p>
            <a:pPr lvl="0"/>
            <a:r>
              <a:rPr lang="ar-IQ" sz="3600" b="1" dirty="0" smtClean="0"/>
              <a:t>مراحل تطور </a:t>
            </a:r>
            <a:r>
              <a:rPr lang="ar-IQ" sz="3600" b="1" dirty="0" err="1" smtClean="0"/>
              <a:t>انواع</a:t>
            </a:r>
            <a:r>
              <a:rPr lang="ar-IQ" sz="3600" b="1" dirty="0" smtClean="0"/>
              <a:t> </a:t>
            </a:r>
            <a:r>
              <a:rPr lang="ar-IQ" sz="3600" b="1" dirty="0" err="1" smtClean="0"/>
              <a:t>الذكرة</a:t>
            </a:r>
            <a:r>
              <a:rPr lang="ar-IQ" sz="3600" b="1" dirty="0" smtClean="0"/>
              <a:t> عند </a:t>
            </a:r>
            <a:r>
              <a:rPr lang="ar-IQ" sz="3600" b="1" dirty="0" err="1" smtClean="0"/>
              <a:t>الانسان</a:t>
            </a:r>
            <a:r>
              <a:rPr lang="ar-IQ" sz="3600" b="1" dirty="0" smtClean="0"/>
              <a:t> .</a:t>
            </a:r>
            <a:endParaRPr lang="en-US" sz="3600" b="1" dirty="0" smtClean="0"/>
          </a:p>
          <a:p>
            <a:pPr lvl="0"/>
            <a:r>
              <a:rPr lang="ar-IQ" sz="3600" b="1" dirty="0" smtClean="0"/>
              <a:t>تراجع الخصائص الوظيفية للذاكرة بتقدم العمر .</a:t>
            </a:r>
            <a:endParaRPr lang="en-US" sz="3600" b="1" dirty="0" smtClean="0"/>
          </a:p>
          <a:p>
            <a:pPr lvl="0"/>
            <a:r>
              <a:rPr lang="ar-IQ" sz="3600" b="1" dirty="0" smtClean="0"/>
              <a:t>الفرق بين النسيان </a:t>
            </a:r>
            <a:r>
              <a:rPr lang="ar-IQ" sz="3600" b="1" dirty="0" err="1" smtClean="0"/>
              <a:t>والزهايمر</a:t>
            </a:r>
            <a:r>
              <a:rPr lang="ar-IQ" sz="3600" b="1" dirty="0" smtClean="0"/>
              <a:t> .</a:t>
            </a:r>
            <a:endParaRPr lang="en-US" sz="3600" b="1" dirty="0" smtClean="0"/>
          </a:p>
          <a:p>
            <a:pPr lvl="0"/>
            <a:r>
              <a:rPr lang="ar-IQ" sz="3600" b="1" dirty="0" smtClean="0"/>
              <a:t>كيف نقوم بتنشيط الذاكرة .</a:t>
            </a:r>
            <a:endParaRPr lang="en-US" sz="3600" b="1" dirty="0" smtClean="0"/>
          </a:p>
          <a:p>
            <a:r>
              <a:rPr lang="ar-IQ" sz="3600" b="1" dirty="0" smtClean="0"/>
              <a:t>حالات لا تساعد على التذكر .</a:t>
            </a:r>
            <a:endParaRPr lang="ar-SA" sz="36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9000"/>
            <a:lum/>
          </a:blip>
          <a:srcRect/>
          <a:stretch>
            <a:fillRect l="-11000" r="-11000"/>
          </a:stretch>
        </a:blipFill>
        <a:effectLst/>
      </p:bgPr>
    </p:bg>
    <p:spTree>
      <p:nvGrpSpPr>
        <p:cNvPr id="1" name=""/>
        <p:cNvGrpSpPr/>
        <p:nvPr/>
      </p:nvGrpSpPr>
      <p:grpSpPr>
        <a:xfrm>
          <a:off x="0" y="0"/>
          <a:ext cx="0" cy="0"/>
          <a:chOff x="0" y="0"/>
          <a:chExt cx="0" cy="0"/>
        </a:xfrm>
      </p:grpSpPr>
      <p:sp>
        <p:nvSpPr>
          <p:cNvPr id="4" name="عنوان 3"/>
          <p:cNvSpPr>
            <a:spLocks noGrp="1"/>
          </p:cNvSpPr>
          <p:nvPr>
            <p:ph type="title"/>
          </p:nvPr>
        </p:nvSpPr>
        <p:spPr>
          <a:xfrm>
            <a:off x="457200" y="274638"/>
            <a:ext cx="8229600" cy="725470"/>
          </a:xfrm>
        </p:spPr>
        <p:txBody>
          <a:bodyPr>
            <a:normAutofit fontScale="90000"/>
          </a:bodyPr>
          <a:lstStyle/>
          <a:p>
            <a:r>
              <a:rPr lang="ar-IQ" dirty="0" smtClean="0">
                <a:cs typeface="PT Bold Heading" pitchFamily="2" charset="-78"/>
              </a:rPr>
              <a:t/>
            </a:r>
            <a:br>
              <a:rPr lang="ar-IQ" dirty="0" smtClean="0">
                <a:cs typeface="PT Bold Heading" pitchFamily="2" charset="-78"/>
              </a:rPr>
            </a:br>
            <a:r>
              <a:rPr lang="ar-SA" dirty="0" smtClean="0">
                <a:cs typeface="PT Bold Heading" pitchFamily="2" charset="-78"/>
              </a:rPr>
              <a:t>أنواع الذاكرة</a:t>
            </a:r>
            <a:r>
              <a:rPr lang="en-US" dirty="0" smtClean="0">
                <a:cs typeface="PT Bold Heading" pitchFamily="2" charset="-78"/>
              </a:rPr>
              <a:t/>
            </a:r>
            <a:br>
              <a:rPr lang="en-US" dirty="0" smtClean="0">
                <a:cs typeface="PT Bold Heading" pitchFamily="2" charset="-78"/>
              </a:rPr>
            </a:br>
            <a:endParaRPr lang="ar-SA" b="1" dirty="0">
              <a:cs typeface="PT Bold Heading" pitchFamily="2" charset="-78"/>
            </a:endParaRPr>
          </a:p>
        </p:txBody>
      </p:sp>
      <p:sp>
        <p:nvSpPr>
          <p:cNvPr id="5" name="عنصر نائب للمحتوى 4"/>
          <p:cNvSpPr>
            <a:spLocks noGrp="1"/>
          </p:cNvSpPr>
          <p:nvPr>
            <p:ph idx="1"/>
          </p:nvPr>
        </p:nvSpPr>
        <p:spPr>
          <a:xfrm>
            <a:off x="0" y="1142984"/>
            <a:ext cx="8686800" cy="5500726"/>
          </a:xfrm>
        </p:spPr>
        <p:txBody>
          <a:bodyPr>
            <a:normAutofit/>
          </a:bodyPr>
          <a:lstStyle/>
          <a:p>
            <a:r>
              <a:rPr lang="ar-SA" b="1" dirty="0" smtClean="0"/>
              <a:t>الذاكرة الحسية </a:t>
            </a:r>
            <a:endParaRPr lang="en-US" b="1" dirty="0" smtClean="0"/>
          </a:p>
          <a:p>
            <a:r>
              <a:rPr lang="ar-SA" dirty="0" smtClean="0"/>
              <a:t>      </a:t>
            </a:r>
            <a:r>
              <a:rPr lang="ar-SA" dirty="0" smtClean="0">
                <a:solidFill>
                  <a:srgbClr val="002060"/>
                </a:solidFill>
              </a:rPr>
              <a:t>هي أوّل أنواع الذاكرة البشرية وأكثرها عملاً؛ حيث تستقبل </a:t>
            </a:r>
            <a:r>
              <a:rPr lang="ar-SA" dirty="0" err="1" smtClean="0">
                <a:solidFill>
                  <a:srgbClr val="002060"/>
                </a:solidFill>
              </a:rPr>
              <a:t>المدخلات</a:t>
            </a:r>
            <a:r>
              <a:rPr lang="ar-SA" dirty="0" smtClean="0">
                <a:solidFill>
                  <a:srgbClr val="002060"/>
                </a:solidFill>
              </a:rPr>
              <a:t> الخارجية والمثيرات بكافة أنواعها، وتستقبل تلك المثيرات عبر الحواس الخمس، وتتميّز بكونها غير محدودة وقادرة على التمييز بدقة بين المعلومات التي تصل إليها، وبسرعة فائقة؛ بحيث يستطيع المخ تكوين صورة شاملة عن المكان والزمان الذي تعمل فيه الذاكرة، ولكن يتمّ تخزين المعلومات في تلك الذاكرة في صورة حسيّة فقط، ولا يتم الاحتفاظ </a:t>
            </a:r>
            <a:r>
              <a:rPr lang="ar-SA" dirty="0" err="1" smtClean="0">
                <a:solidFill>
                  <a:srgbClr val="002060"/>
                </a:solidFill>
              </a:rPr>
              <a:t>بها</a:t>
            </a:r>
            <a:r>
              <a:rPr lang="ar-SA" dirty="0" smtClean="0">
                <a:solidFill>
                  <a:srgbClr val="002060"/>
                </a:solidFill>
              </a:rPr>
              <a:t> لأكثر من خمسة ثوانٍ.</a:t>
            </a:r>
            <a:endParaRPr lang="en-US" dirty="0" smtClean="0">
              <a:solidFill>
                <a:srgbClr val="002060"/>
              </a:solidFill>
            </a:endParaRPr>
          </a:p>
          <a:p>
            <a:endParaRPr lang="ar-S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8000"/>
            <a:lum/>
          </a:blip>
          <a:srcRect/>
          <a:stretch>
            <a:fillRect l="-11000" r="-11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229600" cy="928670"/>
          </a:xfrm>
        </p:spPr>
        <p:txBody>
          <a:bodyPr/>
          <a:lstStyle/>
          <a:p>
            <a:r>
              <a:rPr lang="ar-SA"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الذاكرة قصيرة المدى</a:t>
            </a:r>
            <a:endPar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عنصر نائب للمحتوى 2"/>
          <p:cNvSpPr>
            <a:spLocks noGrp="1"/>
          </p:cNvSpPr>
          <p:nvPr>
            <p:ph idx="1"/>
          </p:nvPr>
        </p:nvSpPr>
        <p:spPr>
          <a:xfrm>
            <a:off x="214282" y="857232"/>
            <a:ext cx="8472518" cy="5786478"/>
          </a:xfrm>
        </p:spPr>
        <p:txBody>
          <a:bodyPr>
            <a:normAutofit/>
          </a:bodyPr>
          <a:lstStyle/>
          <a:p>
            <a:r>
              <a:rPr lang="ar-SA" b="1" dirty="0" smtClean="0">
                <a:solidFill>
                  <a:srgbClr val="002060"/>
                </a:solidFill>
              </a:rPr>
              <a:t>وتعرف الذاكرة قصيرة المدى على أنها الذاكرة العاملة؛ لأنّها تحتوي على المعلومات النشطة التي يفكر فيها الإنسان، وهي المرحلة الثانية في عملية تخزين المعلومات، وتعتبر نوعاً آخر من التذكر، لأنها تستقبل المعلومات ذات الأهمية عن طريق الحواس وتحتفظ </a:t>
            </a:r>
            <a:r>
              <a:rPr lang="ar-SA" b="1" dirty="0" err="1" smtClean="0">
                <a:solidFill>
                  <a:srgbClr val="002060"/>
                </a:solidFill>
              </a:rPr>
              <a:t>بها</a:t>
            </a:r>
            <a:r>
              <a:rPr lang="ar-SA" b="1" dirty="0" smtClean="0">
                <a:solidFill>
                  <a:srgbClr val="002060"/>
                </a:solidFill>
              </a:rPr>
              <a:t> بشكل مؤقت للتعامل معها، وتخزين المعلومات في الذاكرة المتوسطة يكون إدراكيّاً سواءً في حالة بصرية أو لفظية، وسعة تخزين ذلك النوع من الذاكرة للمعلومات محدود؛ بحيث لا يمكن للإنسان التفكير في أكثر من تسعة أشياء في الوقت ذاته، بما يُفسّر احتفاظها بالمعلومات بصورة مؤقتة للسماح باستقبال معلومات جديدة. </a:t>
            </a:r>
            <a:endParaRPr lang="en-US" b="1" dirty="0" smtClean="0">
              <a:solidFill>
                <a:srgbClr val="002060"/>
              </a:solidFill>
            </a:endParaRPr>
          </a:p>
          <a:p>
            <a:endParaRPr lang="ar-S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5000"/>
            <a:lum/>
          </a:blip>
          <a:srcRect/>
          <a:stretch>
            <a:fillRect t="-31000" b="-31000"/>
          </a:stretch>
        </a:blipFill>
        <a:effectLst/>
      </p:bgPr>
    </p:bg>
    <p:spTree>
      <p:nvGrpSpPr>
        <p:cNvPr id="1" name=""/>
        <p:cNvGrpSpPr/>
        <p:nvPr/>
      </p:nvGrpSpPr>
      <p:grpSpPr>
        <a:xfrm>
          <a:off x="0" y="0"/>
          <a:ext cx="0" cy="0"/>
          <a:chOff x="0" y="0"/>
          <a:chExt cx="0" cy="0"/>
        </a:xfrm>
      </p:grpSpPr>
      <p:sp>
        <p:nvSpPr>
          <p:cNvPr id="4" name="عنوان 3"/>
          <p:cNvSpPr>
            <a:spLocks noGrp="1"/>
          </p:cNvSpPr>
          <p:nvPr>
            <p:ph type="title"/>
          </p:nvPr>
        </p:nvSpPr>
        <p:spPr>
          <a:xfrm>
            <a:off x="457200" y="274638"/>
            <a:ext cx="8229600" cy="6083320"/>
          </a:xfrm>
        </p:spPr>
        <p:txBody>
          <a:bodyPr>
            <a:noAutofit/>
          </a:bodyPr>
          <a:lstStyle/>
          <a:p>
            <a:r>
              <a:rPr lang="en-US" sz="3200" b="1" dirty="0" smtClean="0">
                <a:solidFill>
                  <a:srgbClr val="002060"/>
                </a:solidFill>
              </a:rPr>
              <a:t/>
            </a:r>
            <a:br>
              <a:rPr lang="en-US" sz="3200" b="1" dirty="0" smtClean="0">
                <a:solidFill>
                  <a:srgbClr val="002060"/>
                </a:solidFill>
              </a:rPr>
            </a:br>
            <a:r>
              <a:rPr lang="en-US" sz="3200" b="1" dirty="0" smtClean="0">
                <a:solidFill>
                  <a:srgbClr val="002060"/>
                </a:solidFill>
              </a:rPr>
              <a:t/>
            </a:r>
            <a:br>
              <a:rPr lang="en-US" sz="3200" b="1" dirty="0" smtClean="0">
                <a:solidFill>
                  <a:srgbClr val="002060"/>
                </a:solidFill>
              </a:rPr>
            </a:br>
            <a:r>
              <a:rPr lang="ar-SA" sz="32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الذاكرة طويلة المدى</a:t>
            </a:r>
            <a:r>
              <a:rPr lang="en-US" sz="3200" b="1" dirty="0" smtClean="0">
                <a:solidFill>
                  <a:srgbClr val="002060"/>
                </a:solidFill>
              </a:rPr>
              <a:t/>
            </a:r>
            <a:br>
              <a:rPr lang="en-US" sz="3200" b="1" dirty="0" smtClean="0">
                <a:solidFill>
                  <a:srgbClr val="002060"/>
                </a:solidFill>
              </a:rPr>
            </a:br>
            <a:r>
              <a:rPr lang="ar-SA" sz="3200" b="1" dirty="0" smtClean="0">
                <a:solidFill>
                  <a:srgbClr val="002060"/>
                </a:solidFill>
              </a:rPr>
              <a:t>    وهي تمثل المفهوم العام للذاكرة؛ حيث إنّها الذاكرة </a:t>
            </a:r>
            <a:r>
              <a:rPr lang="ar-SA" sz="3200" b="1" dirty="0" err="1" smtClean="0">
                <a:solidFill>
                  <a:srgbClr val="002060"/>
                </a:solidFill>
              </a:rPr>
              <a:t>المسؤولة</a:t>
            </a:r>
            <a:r>
              <a:rPr lang="ar-SA" sz="3200" b="1" dirty="0" smtClean="0">
                <a:solidFill>
                  <a:srgbClr val="002060"/>
                </a:solidFill>
              </a:rPr>
              <a:t> عن تجميع خبرات الفرد التي يكتسبها طوال حياته، وتنقل إليها المعلومات التي تستقبلها كلٌّ من الذاكرة الحسية والمتوسطة، وتعمل الذاكرة طويلة المدى على تفسير تلك المعلومات وإعطائها معاني لربطها بغيرها، بعد عمليّة تحليل وتنظيم لتلك المعلومات، بما يعني قدرة تلك الذاكرة على استدعاء جميع المواقف المشابهة لإحدى الخبرات، والتي تمّ تخزينها لعشرات السنوات، ورغم ذلك فإنّه يُمكن فقدان بعض المعلومات التي خُزّنت في تلك الذاكرة، ولكن ليس إزالتها؛ حيث إنّ تخزين تلك الذاكرة للمعلومات لا نهائي من حيث السعة ووقت التخزين، إلّا أنّ تنظيم الذاكرة للمعلومات من حيث الأهمية قد يطمس بعضها للسماح باستدعاء معلومات أكثر أهمية</a:t>
            </a:r>
            <a:r>
              <a:rPr lang="en-US" sz="3200" b="1" dirty="0" smtClean="0">
                <a:solidFill>
                  <a:srgbClr val="002060"/>
                </a:solidFill>
              </a:rPr>
              <a:t>.</a:t>
            </a:r>
            <a:br>
              <a:rPr lang="en-US" sz="3200" b="1" dirty="0" smtClean="0">
                <a:solidFill>
                  <a:srgbClr val="002060"/>
                </a:solidFill>
              </a:rPr>
            </a:br>
            <a:endParaRPr lang="en-US" sz="3200" b="1" dirty="0">
              <a:solidFill>
                <a:srgbClr val="00206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3000"/>
            <a:lum/>
          </a:blip>
          <a:srcRect/>
          <a:stretch>
            <a:fillRect t="-6000" b="-6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229600" cy="642918"/>
          </a:xfrm>
        </p:spPr>
        <p:txBody>
          <a:bodyPr>
            <a:normAutofit fontScale="90000"/>
          </a:bodyPr>
          <a:lstStyle/>
          <a:p>
            <a:r>
              <a:rPr lang="ar-IQ" dirty="0" err="1" smtClean="0">
                <a:cs typeface="PT Bold Heading" pitchFamily="2" charset="-78"/>
              </a:rPr>
              <a:t>انواع</a:t>
            </a:r>
            <a:r>
              <a:rPr lang="ar-IQ" dirty="0" smtClean="0">
                <a:cs typeface="PT Bold Heading" pitchFamily="2" charset="-78"/>
              </a:rPr>
              <a:t> الذاكرة :</a:t>
            </a:r>
            <a:endParaRPr lang="en-US" dirty="0" smtClean="0">
              <a:cs typeface="PT Bold Heading" pitchFamily="2" charset="-78"/>
            </a:endParaRPr>
          </a:p>
        </p:txBody>
      </p:sp>
      <p:sp>
        <p:nvSpPr>
          <p:cNvPr id="3" name="عنصر نائب للمحتوى 2"/>
          <p:cNvSpPr>
            <a:spLocks noGrp="1"/>
          </p:cNvSpPr>
          <p:nvPr>
            <p:ph idx="1"/>
          </p:nvPr>
        </p:nvSpPr>
        <p:spPr>
          <a:xfrm>
            <a:off x="457200" y="571480"/>
            <a:ext cx="8258204" cy="6072230"/>
          </a:xfrm>
        </p:spPr>
        <p:txBody>
          <a:bodyPr>
            <a:normAutofit fontScale="85000" lnSpcReduction="20000"/>
          </a:bodyPr>
          <a:lstStyle/>
          <a:p>
            <a:r>
              <a:rPr lang="ar-IQ" sz="3600" b="1" dirty="0" smtClean="0">
                <a:solidFill>
                  <a:srgbClr val="002060"/>
                </a:solidFill>
              </a:rPr>
              <a:t>الذاكرة الذهنية :</a:t>
            </a:r>
          </a:p>
          <a:p>
            <a:r>
              <a:rPr lang="ar-IQ" sz="3600" dirty="0" smtClean="0">
                <a:ln w="18415" cmpd="sng">
                  <a:solidFill>
                    <a:srgbClr val="FFFFFF"/>
                  </a:solidFill>
                  <a:prstDash val="solid"/>
                </a:ln>
                <a:solidFill>
                  <a:srgbClr val="002060"/>
                </a:solidFill>
                <a:effectLst>
                  <a:outerShdw blurRad="63500" dir="3600000" algn="tl" rotWithShape="0">
                    <a:srgbClr val="000000">
                      <a:alpha val="70000"/>
                    </a:srgbClr>
                  </a:outerShdw>
                </a:effectLst>
              </a:rPr>
              <a:t> </a:t>
            </a:r>
            <a:r>
              <a:rPr lang="ar-IQ" sz="3600" b="1" dirty="0" smtClean="0">
                <a:solidFill>
                  <a:srgbClr val="002060"/>
                </a:solidFill>
              </a:rPr>
              <a:t>وهي خاصة بالمعلومات النظرية لجميع العلوم مثل الجغرافية والتاريخ واللغة العربية... الخ تعتمد التكرار والترديد للمعلومات في عملة الخزن بمعنى كم مرة </a:t>
            </a:r>
            <a:r>
              <a:rPr lang="ar-IQ" sz="3600" b="1" dirty="0" err="1" smtClean="0">
                <a:solidFill>
                  <a:srgbClr val="002060"/>
                </a:solidFill>
              </a:rPr>
              <a:t>اعاد</a:t>
            </a:r>
            <a:r>
              <a:rPr lang="ar-IQ" sz="3600" b="1" dirty="0" smtClean="0">
                <a:solidFill>
                  <a:srgbClr val="002060"/>
                </a:solidFill>
              </a:rPr>
              <a:t> الطالب قراءة مادة التاريخ قبل الامتحان ؟ نتيجة الخزن تكون بعملية استرجاع المعلومات خلال الامتحان بكتابة ما قراءه في دفتر </a:t>
            </a:r>
            <a:r>
              <a:rPr lang="ar-IQ" sz="3600" b="1" dirty="0" err="1" smtClean="0">
                <a:solidFill>
                  <a:srgbClr val="002060"/>
                </a:solidFill>
              </a:rPr>
              <a:t>الاجابة</a:t>
            </a:r>
            <a:r>
              <a:rPr lang="ar-IQ" sz="3600" b="1" dirty="0" smtClean="0">
                <a:solidFill>
                  <a:srgbClr val="002060"/>
                </a:solidFill>
              </a:rPr>
              <a:t> لكن مدة الاحتفاظ بهذه المعلومات تكون قليلة </a:t>
            </a:r>
            <a:r>
              <a:rPr lang="ar-IQ" sz="3600" b="1" dirty="0" err="1" smtClean="0">
                <a:solidFill>
                  <a:srgbClr val="002060"/>
                </a:solidFill>
              </a:rPr>
              <a:t>اذ</a:t>
            </a:r>
            <a:r>
              <a:rPr lang="ar-IQ" sz="3600" b="1" dirty="0" smtClean="0">
                <a:solidFill>
                  <a:srgbClr val="002060"/>
                </a:solidFill>
              </a:rPr>
              <a:t> </a:t>
            </a:r>
            <a:r>
              <a:rPr lang="ar-IQ" sz="3600" b="1" dirty="0" err="1" smtClean="0">
                <a:solidFill>
                  <a:srgbClr val="002060"/>
                </a:solidFill>
              </a:rPr>
              <a:t>ان</a:t>
            </a:r>
            <a:r>
              <a:rPr lang="ar-IQ" sz="3600" b="1" dirty="0" smtClean="0">
                <a:solidFill>
                  <a:srgbClr val="002060"/>
                </a:solidFill>
              </a:rPr>
              <a:t> غالبية ثنايا الموضوع سوف تنسى بمجرد </a:t>
            </a:r>
            <a:r>
              <a:rPr lang="ar-IQ" sz="3600" b="1" dirty="0" err="1" smtClean="0">
                <a:solidFill>
                  <a:srgbClr val="002060"/>
                </a:solidFill>
              </a:rPr>
              <a:t>ان</a:t>
            </a:r>
            <a:r>
              <a:rPr lang="ar-IQ" sz="3600" b="1" dirty="0" smtClean="0">
                <a:solidFill>
                  <a:srgbClr val="002060"/>
                </a:solidFill>
              </a:rPr>
              <a:t> تترك المادة </a:t>
            </a:r>
            <a:r>
              <a:rPr lang="ar-IQ" sz="3600" b="1" dirty="0" err="1" smtClean="0">
                <a:solidFill>
                  <a:srgbClr val="002060"/>
                </a:solidFill>
              </a:rPr>
              <a:t>ا</a:t>
            </a:r>
            <a:r>
              <a:rPr lang="ar-IQ" sz="3600" b="1" dirty="0" smtClean="0">
                <a:solidFill>
                  <a:srgbClr val="002060"/>
                </a:solidFill>
              </a:rPr>
              <a:t> وان ينتقل الطالب </a:t>
            </a:r>
            <a:r>
              <a:rPr lang="ar-IQ" sz="3600" b="1" dirty="0" err="1" smtClean="0">
                <a:solidFill>
                  <a:srgbClr val="002060"/>
                </a:solidFill>
              </a:rPr>
              <a:t>الى</a:t>
            </a:r>
            <a:r>
              <a:rPr lang="ar-IQ" sz="3600" b="1" dirty="0" smtClean="0">
                <a:solidFill>
                  <a:srgbClr val="002060"/>
                </a:solidFill>
              </a:rPr>
              <a:t> مرحلة دراسية </a:t>
            </a:r>
            <a:r>
              <a:rPr lang="ar-IQ" sz="3600" b="1" dirty="0" err="1" smtClean="0">
                <a:solidFill>
                  <a:srgbClr val="002060"/>
                </a:solidFill>
              </a:rPr>
              <a:t>اخرى</a:t>
            </a:r>
            <a:r>
              <a:rPr lang="ar-IQ" sz="3600" b="1" dirty="0" smtClean="0">
                <a:solidFill>
                  <a:srgbClr val="002060"/>
                </a:solidFill>
              </a:rPr>
              <a:t> </a:t>
            </a:r>
            <a:r>
              <a:rPr lang="ar-IQ" sz="3600" b="1" dirty="0" err="1" smtClean="0">
                <a:solidFill>
                  <a:srgbClr val="002060"/>
                </a:solidFill>
              </a:rPr>
              <a:t>لانه</a:t>
            </a:r>
            <a:r>
              <a:rPr lang="ar-IQ" sz="3600" b="1" dirty="0" smtClean="0">
                <a:solidFill>
                  <a:srgbClr val="002060"/>
                </a:solidFill>
              </a:rPr>
              <a:t> قد استخدم في خزن المعلومات الجهاز العصبي المركزي فقط .</a:t>
            </a:r>
            <a:endParaRPr lang="en-US" sz="3600" b="1" dirty="0" smtClean="0">
              <a:solidFill>
                <a:srgbClr val="002060"/>
              </a:solidFill>
            </a:endParaRPr>
          </a:p>
          <a:p>
            <a:r>
              <a:rPr lang="ar-IQ" sz="3600" b="1" dirty="0" smtClean="0">
                <a:solidFill>
                  <a:srgbClr val="002060"/>
                </a:solidFill>
              </a:rPr>
              <a:t>مثال على ذلك من منا يتذكر ولو قصيدة واحدة كاملة من جميع مراحل الدراستين المتوسطة </a:t>
            </a:r>
            <a:r>
              <a:rPr lang="ar-IQ" sz="3600" b="1" dirty="0" err="1" smtClean="0">
                <a:solidFill>
                  <a:srgbClr val="002060"/>
                </a:solidFill>
              </a:rPr>
              <a:t>والاعدادية</a:t>
            </a:r>
            <a:r>
              <a:rPr lang="ar-IQ" sz="3600" b="1" dirty="0" smtClean="0">
                <a:solidFill>
                  <a:srgbClr val="002060"/>
                </a:solidFill>
              </a:rPr>
              <a:t> ولو </a:t>
            </a:r>
            <a:r>
              <a:rPr lang="ar-IQ" sz="3600" b="1" dirty="0" err="1" smtClean="0">
                <a:solidFill>
                  <a:srgbClr val="002060"/>
                </a:solidFill>
              </a:rPr>
              <a:t>اعيد</a:t>
            </a:r>
            <a:r>
              <a:rPr lang="ar-IQ" sz="3600" b="1" dirty="0" smtClean="0">
                <a:solidFill>
                  <a:srgbClr val="002060"/>
                </a:solidFill>
              </a:rPr>
              <a:t> علينا امتحان </a:t>
            </a:r>
            <a:r>
              <a:rPr lang="ar-IQ" sz="3600" b="1" dirty="0" err="1" smtClean="0">
                <a:solidFill>
                  <a:srgbClr val="002060"/>
                </a:solidFill>
              </a:rPr>
              <a:t>بكلوريا</a:t>
            </a:r>
            <a:r>
              <a:rPr lang="ar-IQ" sz="3600" b="1" dirty="0" smtClean="0">
                <a:solidFill>
                  <a:srgbClr val="002060"/>
                </a:solidFill>
              </a:rPr>
              <a:t> الثالث متوسط وبنفس المنهج الذي </a:t>
            </a:r>
            <a:r>
              <a:rPr lang="ar-IQ" sz="3600" b="1" dirty="0" err="1" smtClean="0">
                <a:solidFill>
                  <a:srgbClr val="002060"/>
                </a:solidFill>
              </a:rPr>
              <a:t>درسناه</a:t>
            </a:r>
            <a:r>
              <a:rPr lang="ar-IQ" sz="3600" b="1" dirty="0" smtClean="0">
                <a:solidFill>
                  <a:srgbClr val="002060"/>
                </a:solidFill>
              </a:rPr>
              <a:t> </a:t>
            </a:r>
            <a:r>
              <a:rPr lang="ar-IQ" sz="3600" b="1" dirty="0" err="1" smtClean="0">
                <a:solidFill>
                  <a:srgbClr val="002060"/>
                </a:solidFill>
              </a:rPr>
              <a:t>فاننا</a:t>
            </a:r>
            <a:r>
              <a:rPr lang="ar-IQ" sz="3600" b="1" dirty="0" smtClean="0">
                <a:solidFill>
                  <a:srgbClr val="002060"/>
                </a:solidFill>
              </a:rPr>
              <a:t> حتما سنرسب جميعا . لذا فان قابلية النسيان وضياع المعلومات في هذا النوع كبيرة .</a:t>
            </a:r>
            <a:endParaRPr lang="en-US" sz="3600" b="1" dirty="0">
              <a:solidFill>
                <a:srgbClr val="00206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8000"/>
            <a:lum/>
          </a:blip>
          <a:srcRect/>
          <a:stretch>
            <a:fillRect t="-44000" b="-44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357158" y="0"/>
            <a:ext cx="8329642" cy="6643710"/>
          </a:xfrm>
        </p:spPr>
        <p:txBody>
          <a:bodyPr>
            <a:noAutofit/>
          </a:bodyPr>
          <a:lstStyle/>
          <a:p>
            <a:pPr algn="justLow"/>
            <a:r>
              <a:rPr lang="ar-IQ" sz="2800" b="1" dirty="0" smtClean="0">
                <a:solidFill>
                  <a:srgbClr val="002060"/>
                </a:solidFill>
                <a:cs typeface="PT Bold Heading" pitchFamily="2" charset="-78"/>
              </a:rPr>
              <a:t>الذاكرة الحركية</a:t>
            </a:r>
            <a:r>
              <a:rPr lang="en-US" sz="2800" b="1" dirty="0" smtClean="0">
                <a:solidFill>
                  <a:srgbClr val="002060"/>
                </a:solidFill>
              </a:rPr>
              <a:t/>
            </a:r>
            <a:br>
              <a:rPr lang="en-US" sz="2800" b="1" dirty="0" smtClean="0">
                <a:solidFill>
                  <a:srgbClr val="002060"/>
                </a:solidFill>
              </a:rPr>
            </a:br>
            <a:r>
              <a:rPr lang="ar-IQ" sz="2800" b="1" dirty="0" smtClean="0">
                <a:solidFill>
                  <a:srgbClr val="002060"/>
                </a:solidFill>
              </a:rPr>
              <a:t>وهي </a:t>
            </a:r>
            <a:r>
              <a:rPr lang="ar-IQ" sz="2800" b="1" dirty="0" err="1" smtClean="0">
                <a:solidFill>
                  <a:srgbClr val="002060"/>
                </a:solidFill>
              </a:rPr>
              <a:t>اقوى</a:t>
            </a:r>
            <a:r>
              <a:rPr lang="ar-IQ" sz="2800" b="1" dirty="0" smtClean="0">
                <a:solidFill>
                  <a:srgbClr val="002060"/>
                </a:solidFill>
              </a:rPr>
              <a:t> </a:t>
            </a:r>
            <a:r>
              <a:rPr lang="ar-IQ" sz="2800" b="1" dirty="0" err="1" smtClean="0">
                <a:solidFill>
                  <a:srgbClr val="002060"/>
                </a:solidFill>
              </a:rPr>
              <a:t>انواع</a:t>
            </a:r>
            <a:r>
              <a:rPr lang="ar-IQ" sz="2800" b="1" dirty="0" smtClean="0">
                <a:solidFill>
                  <a:srgbClr val="002060"/>
                </a:solidFill>
              </a:rPr>
              <a:t> الذاكرة وتعمل عندما يقوم الشخص بتحويل المعلومات والمعارف </a:t>
            </a:r>
            <a:r>
              <a:rPr lang="ar-IQ" sz="2800" b="1" dirty="0" err="1" smtClean="0">
                <a:solidFill>
                  <a:srgbClr val="002060"/>
                </a:solidFill>
              </a:rPr>
              <a:t>الى</a:t>
            </a:r>
            <a:r>
              <a:rPr lang="ar-IQ" sz="2800" b="1" dirty="0" smtClean="0">
                <a:solidFill>
                  <a:srgbClr val="002060"/>
                </a:solidFill>
              </a:rPr>
              <a:t> حركات سواء كانت رياضية </a:t>
            </a:r>
            <a:r>
              <a:rPr lang="ar-IQ" sz="2800" b="1" dirty="0" err="1" smtClean="0">
                <a:solidFill>
                  <a:srgbClr val="002060"/>
                </a:solidFill>
              </a:rPr>
              <a:t>او</a:t>
            </a:r>
            <a:r>
              <a:rPr lang="ar-IQ" sz="2800" b="1" dirty="0" smtClean="0">
                <a:solidFill>
                  <a:srgbClr val="002060"/>
                </a:solidFill>
              </a:rPr>
              <a:t> غير رياضية مثل تعلم المهن والحرف اليدوية كالخياطة والنجارة والصياغة وغيرها </a:t>
            </a:r>
            <a:r>
              <a:rPr lang="ar-IQ" sz="2800" b="1" dirty="0" err="1" smtClean="0">
                <a:solidFill>
                  <a:srgbClr val="002060"/>
                </a:solidFill>
              </a:rPr>
              <a:t>اي</a:t>
            </a:r>
            <a:r>
              <a:rPr lang="ar-IQ" sz="2800" b="1" dirty="0" smtClean="0">
                <a:solidFill>
                  <a:srgbClr val="002060"/>
                </a:solidFill>
              </a:rPr>
              <a:t> </a:t>
            </a:r>
            <a:r>
              <a:rPr lang="ar-IQ" sz="2800" b="1" dirty="0" err="1" smtClean="0">
                <a:solidFill>
                  <a:srgbClr val="002060"/>
                </a:solidFill>
              </a:rPr>
              <a:t>ان</a:t>
            </a:r>
            <a:r>
              <a:rPr lang="ar-IQ" sz="2800" b="1" dirty="0" smtClean="0">
                <a:solidFill>
                  <a:srgbClr val="002060"/>
                </a:solidFill>
              </a:rPr>
              <a:t> الشخص قام باكتساب المعلومات </a:t>
            </a:r>
            <a:r>
              <a:rPr lang="ar-IQ" sz="2800" b="1" dirty="0" err="1" smtClean="0">
                <a:solidFill>
                  <a:srgbClr val="002060"/>
                </a:solidFill>
              </a:rPr>
              <a:t>مقرونتا</a:t>
            </a:r>
            <a:r>
              <a:rPr lang="ar-IQ" sz="2800" b="1" dirty="0" smtClean="0">
                <a:solidFill>
                  <a:srgbClr val="002060"/>
                </a:solidFill>
              </a:rPr>
              <a:t> بتجربتها عمليا .</a:t>
            </a:r>
            <a:r>
              <a:rPr lang="en-US" sz="2800" b="1" dirty="0" smtClean="0">
                <a:solidFill>
                  <a:srgbClr val="002060"/>
                </a:solidFill>
              </a:rPr>
              <a:t/>
            </a:r>
            <a:br>
              <a:rPr lang="en-US" sz="2800" b="1" dirty="0" smtClean="0">
                <a:solidFill>
                  <a:srgbClr val="002060"/>
                </a:solidFill>
              </a:rPr>
            </a:br>
            <a:r>
              <a:rPr lang="ar-IQ" sz="2800" b="1" dirty="0" smtClean="0">
                <a:solidFill>
                  <a:srgbClr val="002060"/>
                </a:solidFill>
              </a:rPr>
              <a:t>نفس الشيء بالنسبة لتعلم الحركات والمهارات الرياضية المختلفة لان المتعلم يقوم بتطبيق المعلومات التي حصل عليها من المدرس بصورة عملية من خلال </a:t>
            </a:r>
            <a:r>
              <a:rPr lang="ar-IQ" sz="2800" b="1" dirty="0" err="1" smtClean="0">
                <a:solidFill>
                  <a:srgbClr val="002060"/>
                </a:solidFill>
              </a:rPr>
              <a:t>اداء</a:t>
            </a:r>
            <a:r>
              <a:rPr lang="ar-IQ" sz="2800" b="1" dirty="0" smtClean="0">
                <a:solidFill>
                  <a:srgbClr val="002060"/>
                </a:solidFill>
              </a:rPr>
              <a:t> المهارة </a:t>
            </a:r>
            <a:r>
              <a:rPr lang="ar-IQ" sz="2800" b="1" dirty="0" err="1" smtClean="0">
                <a:solidFill>
                  <a:srgbClr val="002060"/>
                </a:solidFill>
              </a:rPr>
              <a:t>او</a:t>
            </a:r>
            <a:r>
              <a:rPr lang="ar-IQ" sz="2800" b="1" dirty="0" smtClean="0">
                <a:solidFill>
                  <a:srgbClr val="002060"/>
                </a:solidFill>
              </a:rPr>
              <a:t> الحركة وبتكرار </a:t>
            </a:r>
            <a:r>
              <a:rPr lang="ar-IQ" sz="2800" b="1" dirty="0" err="1" smtClean="0">
                <a:solidFill>
                  <a:srgbClr val="002060"/>
                </a:solidFill>
              </a:rPr>
              <a:t>الاداء</a:t>
            </a:r>
            <a:r>
              <a:rPr lang="ar-IQ" sz="2800" b="1" dirty="0" smtClean="0">
                <a:solidFill>
                  <a:srgbClr val="002060"/>
                </a:solidFill>
              </a:rPr>
              <a:t> وتصحيح </a:t>
            </a:r>
            <a:r>
              <a:rPr lang="ar-IQ" sz="2800" b="1" dirty="0" err="1" smtClean="0">
                <a:solidFill>
                  <a:srgbClr val="002060"/>
                </a:solidFill>
              </a:rPr>
              <a:t>الاخطاء</a:t>
            </a:r>
            <a:r>
              <a:rPr lang="ar-IQ" sz="2800" b="1" dirty="0" smtClean="0">
                <a:solidFill>
                  <a:srgbClr val="002060"/>
                </a:solidFill>
              </a:rPr>
              <a:t> سوف تحزن هذه المهارة </a:t>
            </a:r>
            <a:r>
              <a:rPr lang="ar-IQ" sz="2800" b="1" dirty="0" err="1" smtClean="0">
                <a:solidFill>
                  <a:srgbClr val="002060"/>
                </a:solidFill>
              </a:rPr>
              <a:t>او</a:t>
            </a:r>
            <a:r>
              <a:rPr lang="ar-IQ" sz="2800" b="1" dirty="0" smtClean="0">
                <a:solidFill>
                  <a:srgbClr val="002060"/>
                </a:solidFill>
              </a:rPr>
              <a:t> الحركة في الذاكرة الحركية على شكل برنامج حركي مرتبط ببرامج حركية متشابهة معه مثل </a:t>
            </a:r>
            <a:r>
              <a:rPr lang="ar-IQ" sz="2800" b="1" dirty="0" err="1" smtClean="0">
                <a:solidFill>
                  <a:srgbClr val="002060"/>
                </a:solidFill>
              </a:rPr>
              <a:t>الارسال</a:t>
            </a:r>
            <a:r>
              <a:rPr lang="ar-IQ" sz="2800" b="1" dirty="0" smtClean="0">
                <a:solidFill>
                  <a:srgbClr val="002060"/>
                </a:solidFill>
              </a:rPr>
              <a:t> بالكرة الطائرة يخزن كحزمة متكاملة مع جميع مهارات لعبة الكرة الطائرة </a:t>
            </a:r>
            <a:r>
              <a:rPr lang="ar-IQ" sz="2800" b="1" dirty="0" err="1" smtClean="0">
                <a:solidFill>
                  <a:srgbClr val="002060"/>
                </a:solidFill>
              </a:rPr>
              <a:t>وايضا</a:t>
            </a:r>
            <a:r>
              <a:rPr lang="ar-IQ" sz="2800" b="1" dirty="0" smtClean="0">
                <a:solidFill>
                  <a:srgbClr val="002060"/>
                </a:solidFill>
              </a:rPr>
              <a:t> كل ما يرتبط ويشبه </a:t>
            </a:r>
            <a:r>
              <a:rPr lang="ar-IQ" sz="2800" b="1" dirty="0" err="1" smtClean="0">
                <a:solidFill>
                  <a:srgbClr val="002060"/>
                </a:solidFill>
              </a:rPr>
              <a:t>الارسال</a:t>
            </a:r>
            <a:r>
              <a:rPr lang="ar-IQ" sz="2800" b="1" dirty="0" smtClean="0">
                <a:solidFill>
                  <a:srgbClr val="002060"/>
                </a:solidFill>
              </a:rPr>
              <a:t> يخزن بالقرب منه مثل </a:t>
            </a:r>
            <a:r>
              <a:rPr lang="ar-IQ" sz="2800" b="1" dirty="0" err="1" smtClean="0">
                <a:solidFill>
                  <a:srgbClr val="002060"/>
                </a:solidFill>
              </a:rPr>
              <a:t>الارسال</a:t>
            </a:r>
            <a:r>
              <a:rPr lang="ar-IQ" sz="2800" b="1" dirty="0" smtClean="0">
                <a:solidFill>
                  <a:srgbClr val="002060"/>
                </a:solidFill>
              </a:rPr>
              <a:t> بالتنس </a:t>
            </a:r>
            <a:r>
              <a:rPr lang="ar-IQ" sz="2800" b="1" dirty="0" err="1" smtClean="0">
                <a:solidFill>
                  <a:srgbClr val="002060"/>
                </a:solidFill>
              </a:rPr>
              <a:t>الارضي</a:t>
            </a:r>
            <a:r>
              <a:rPr lang="ar-IQ" sz="2800" b="1" dirty="0" smtClean="0">
                <a:solidFill>
                  <a:srgbClr val="002060"/>
                </a:solidFill>
              </a:rPr>
              <a:t> وهذا </a:t>
            </a:r>
            <a:r>
              <a:rPr lang="ar-IQ" sz="2800" b="1" dirty="0" err="1" smtClean="0">
                <a:solidFill>
                  <a:srgbClr val="002060"/>
                </a:solidFill>
              </a:rPr>
              <a:t>ايضا</a:t>
            </a:r>
            <a:r>
              <a:rPr lang="ar-IQ" sz="2800" b="1" dirty="0" smtClean="0">
                <a:solidFill>
                  <a:srgbClr val="002060"/>
                </a:solidFill>
              </a:rPr>
              <a:t> يرتبط ببرامج </a:t>
            </a:r>
            <a:r>
              <a:rPr lang="ar-IQ" sz="2800" b="1" dirty="0" err="1" smtClean="0">
                <a:solidFill>
                  <a:srgbClr val="002060"/>
                </a:solidFill>
              </a:rPr>
              <a:t>الارسال</a:t>
            </a:r>
            <a:r>
              <a:rPr lang="ar-IQ" sz="2800" b="1" dirty="0" smtClean="0">
                <a:solidFill>
                  <a:srgbClr val="002060"/>
                </a:solidFill>
              </a:rPr>
              <a:t> التي تستخدم المضرب وهكذا .</a:t>
            </a:r>
            <a:endParaRPr lang="en-US" sz="2800" b="1" dirty="0">
              <a:solidFill>
                <a:srgbClr val="00206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8000"/>
            <a:lum/>
          </a:blip>
          <a:srcRect/>
          <a:stretch>
            <a:fillRect l="-13000" r="-13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500034" y="0"/>
            <a:ext cx="8229600" cy="1142984"/>
          </a:xfrm>
        </p:spPr>
        <p:txBody>
          <a:bodyPr>
            <a:normAutofit fontScale="90000"/>
          </a:bodyPr>
          <a:lstStyle/>
          <a:p>
            <a:r>
              <a:rPr lang="en-US" sz="3600" b="1" dirty="0" smtClean="0"/>
              <a:t/>
            </a:r>
            <a:br>
              <a:rPr lang="en-US" sz="3600" b="1" dirty="0" smtClean="0"/>
            </a:br>
            <a:r>
              <a:rPr lang="ar-IQ" sz="3600" b="1" dirty="0" smtClean="0"/>
              <a:t>س / هل هناك علاقة بين الذاكرتين الذهنية والحركية ؟ </a:t>
            </a:r>
            <a:r>
              <a:rPr lang="ar-IQ" sz="3600" b="1" dirty="0" err="1" smtClean="0"/>
              <a:t>الاجابة</a:t>
            </a:r>
            <a:r>
              <a:rPr lang="ar-IQ" sz="3600" b="1" dirty="0" smtClean="0"/>
              <a:t> نعم هناك علاقة .</a:t>
            </a:r>
            <a:endParaRPr lang="ar-SA" sz="3600" b="1" dirty="0"/>
          </a:p>
        </p:txBody>
      </p:sp>
      <p:sp>
        <p:nvSpPr>
          <p:cNvPr id="3" name="عنصر نائب للمحتوى 2"/>
          <p:cNvSpPr>
            <a:spLocks noGrp="1"/>
          </p:cNvSpPr>
          <p:nvPr>
            <p:ph idx="1"/>
          </p:nvPr>
        </p:nvSpPr>
        <p:spPr>
          <a:xfrm>
            <a:off x="457200" y="1285860"/>
            <a:ext cx="8229600" cy="5429288"/>
          </a:xfrm>
        </p:spPr>
        <p:txBody>
          <a:bodyPr>
            <a:normAutofit fontScale="77500" lnSpcReduction="20000"/>
          </a:bodyPr>
          <a:lstStyle/>
          <a:p>
            <a:r>
              <a:rPr lang="ar-IQ" b="1" dirty="0" err="1" smtClean="0">
                <a:solidFill>
                  <a:schemeClr val="tx1">
                    <a:lumMod val="95000"/>
                    <a:lumOff val="5000"/>
                  </a:schemeClr>
                </a:solidFill>
              </a:rPr>
              <a:t>اثبتت</a:t>
            </a:r>
            <a:r>
              <a:rPr lang="ar-IQ" b="1" dirty="0" smtClean="0">
                <a:solidFill>
                  <a:schemeClr val="tx1">
                    <a:lumMod val="95000"/>
                    <a:lumOff val="5000"/>
                  </a:schemeClr>
                </a:solidFill>
              </a:rPr>
              <a:t> التجارب بان </a:t>
            </a:r>
            <a:r>
              <a:rPr lang="ar-IQ" b="1" dirty="0" err="1" smtClean="0">
                <a:solidFill>
                  <a:schemeClr val="tx1">
                    <a:lumMod val="95000"/>
                    <a:lumOff val="5000"/>
                  </a:schemeClr>
                </a:solidFill>
              </a:rPr>
              <a:t>احسن</a:t>
            </a:r>
            <a:r>
              <a:rPr lang="ar-IQ" b="1" dirty="0" smtClean="0">
                <a:solidFill>
                  <a:schemeClr val="tx1">
                    <a:lumMod val="95000"/>
                    <a:lumOff val="5000"/>
                  </a:schemeClr>
                </a:solidFill>
              </a:rPr>
              <a:t> ذاكرة نتعلمها هي التي نستطيع تحويلها من ذاكرة ذهنية </a:t>
            </a:r>
            <a:r>
              <a:rPr lang="ar-IQ" b="1" dirty="0" err="1" smtClean="0">
                <a:solidFill>
                  <a:schemeClr val="tx1">
                    <a:lumMod val="95000"/>
                    <a:lumOff val="5000"/>
                  </a:schemeClr>
                </a:solidFill>
              </a:rPr>
              <a:t>الى</a:t>
            </a:r>
            <a:r>
              <a:rPr lang="ar-IQ" b="1" dirty="0" smtClean="0">
                <a:solidFill>
                  <a:schemeClr val="tx1">
                    <a:lumMod val="95000"/>
                    <a:lumOff val="5000"/>
                  </a:schemeClr>
                </a:solidFill>
              </a:rPr>
              <a:t> حركية هذه العملية تسمى  </a:t>
            </a:r>
            <a:r>
              <a:rPr lang="en-US" b="1" dirty="0" smtClean="0">
                <a:solidFill>
                  <a:schemeClr val="tx1">
                    <a:lumMod val="95000"/>
                    <a:lumOff val="5000"/>
                  </a:schemeClr>
                </a:solidFill>
              </a:rPr>
              <a:t>Learning by doing  </a:t>
            </a:r>
            <a:r>
              <a:rPr lang="ar-IQ" b="1" dirty="0" smtClean="0">
                <a:solidFill>
                  <a:schemeClr val="tx1">
                    <a:lumMod val="95000"/>
                    <a:lumOff val="5000"/>
                  </a:schemeClr>
                </a:solidFill>
              </a:rPr>
              <a:t>فمثلا </a:t>
            </a:r>
            <a:r>
              <a:rPr lang="ar-IQ" b="1" dirty="0" err="1" smtClean="0">
                <a:solidFill>
                  <a:schemeClr val="tx1">
                    <a:lumMod val="95000"/>
                    <a:lumOff val="5000"/>
                  </a:schemeClr>
                </a:solidFill>
              </a:rPr>
              <a:t>اذا</a:t>
            </a:r>
            <a:r>
              <a:rPr lang="ar-IQ" b="1" dirty="0" smtClean="0">
                <a:solidFill>
                  <a:schemeClr val="tx1">
                    <a:lumMod val="95000"/>
                    <a:lumOff val="5000"/>
                  </a:schemeClr>
                </a:solidFill>
              </a:rPr>
              <a:t> ما رجعنا وخضعنا لامتحان الصف السادس الابتدائي </a:t>
            </a:r>
            <a:r>
              <a:rPr lang="ar-IQ" b="1" dirty="0" err="1" smtClean="0">
                <a:solidFill>
                  <a:schemeClr val="tx1">
                    <a:lumMod val="95000"/>
                    <a:lumOff val="5000"/>
                  </a:schemeClr>
                </a:solidFill>
              </a:rPr>
              <a:t>فبالتاكيد</a:t>
            </a:r>
            <a:r>
              <a:rPr lang="ar-IQ" b="1" dirty="0" smtClean="0">
                <a:solidFill>
                  <a:schemeClr val="tx1">
                    <a:lumMod val="95000"/>
                    <a:lumOff val="5000"/>
                  </a:schemeClr>
                </a:solidFill>
              </a:rPr>
              <a:t> سنرسب لكن لو طلب منا ركوب الدراجة الهوائية لفعلنا ذلك بكل يسر وسهولة مع </a:t>
            </a:r>
            <a:r>
              <a:rPr lang="ar-IQ" b="1" dirty="0" err="1" smtClean="0">
                <a:solidFill>
                  <a:schemeClr val="tx1">
                    <a:lumMod val="95000"/>
                    <a:lumOff val="5000"/>
                  </a:schemeClr>
                </a:solidFill>
              </a:rPr>
              <a:t>اننا</a:t>
            </a:r>
            <a:r>
              <a:rPr lang="ar-IQ" b="1" dirty="0" smtClean="0">
                <a:solidFill>
                  <a:schemeClr val="tx1">
                    <a:lumMod val="95000"/>
                    <a:lumOff val="5000"/>
                  </a:schemeClr>
                </a:solidFill>
              </a:rPr>
              <a:t> تعلمنا ركوب الدراجة الهوائية بنفس المرحلة العمرية للمرحلة الابتدائية السبب هو عندما نتعلم الرياضيات </a:t>
            </a:r>
            <a:r>
              <a:rPr lang="ar-IQ" b="1" dirty="0" err="1" smtClean="0">
                <a:solidFill>
                  <a:schemeClr val="tx1">
                    <a:lumMod val="95000"/>
                    <a:lumOff val="5000"/>
                  </a:schemeClr>
                </a:solidFill>
              </a:rPr>
              <a:t>او</a:t>
            </a:r>
            <a:r>
              <a:rPr lang="ar-IQ" b="1" dirty="0" smtClean="0">
                <a:solidFill>
                  <a:schemeClr val="tx1">
                    <a:lumMod val="95000"/>
                    <a:lumOff val="5000"/>
                  </a:schemeClr>
                </a:solidFill>
              </a:rPr>
              <a:t> العلوم </a:t>
            </a:r>
            <a:r>
              <a:rPr lang="ar-IQ" b="1" dirty="0" err="1" smtClean="0">
                <a:solidFill>
                  <a:schemeClr val="tx1">
                    <a:lumMod val="95000"/>
                    <a:lumOff val="5000"/>
                  </a:schemeClr>
                </a:solidFill>
              </a:rPr>
              <a:t>فاننا</a:t>
            </a:r>
            <a:r>
              <a:rPr lang="ar-IQ" b="1" dirty="0" smtClean="0">
                <a:solidFill>
                  <a:schemeClr val="tx1">
                    <a:lumMod val="95000"/>
                    <a:lumOff val="5000"/>
                  </a:schemeClr>
                </a:solidFill>
              </a:rPr>
              <a:t> نستخدم الجهاز العصبي المركزي فقط في حفظ وخزن المعلومات لكن </a:t>
            </a:r>
            <a:r>
              <a:rPr lang="ar-IQ" b="1" dirty="0" err="1" smtClean="0">
                <a:solidFill>
                  <a:schemeClr val="tx1">
                    <a:lumMod val="95000"/>
                    <a:lumOff val="5000"/>
                  </a:schemeClr>
                </a:solidFill>
              </a:rPr>
              <a:t>الشئ</a:t>
            </a:r>
            <a:r>
              <a:rPr lang="ar-IQ" b="1" dirty="0" smtClean="0">
                <a:solidFill>
                  <a:schemeClr val="tx1">
                    <a:lumMod val="95000"/>
                    <a:lumOff val="5000"/>
                  </a:schemeClr>
                </a:solidFill>
              </a:rPr>
              <a:t> مختلف بالنسبة للذاكرة الحركية </a:t>
            </a:r>
            <a:r>
              <a:rPr lang="ar-IQ" b="1" dirty="0" err="1" smtClean="0">
                <a:solidFill>
                  <a:schemeClr val="tx1">
                    <a:lumMod val="95000"/>
                    <a:lumOff val="5000"/>
                  </a:schemeClr>
                </a:solidFill>
              </a:rPr>
              <a:t>فبالاضافة</a:t>
            </a:r>
            <a:r>
              <a:rPr lang="ar-IQ" b="1" dirty="0" smtClean="0">
                <a:solidFill>
                  <a:schemeClr val="tx1">
                    <a:lumMod val="95000"/>
                    <a:lumOff val="5000"/>
                  </a:schemeClr>
                </a:solidFill>
              </a:rPr>
              <a:t> </a:t>
            </a:r>
            <a:r>
              <a:rPr lang="ar-IQ" b="1" dirty="0" err="1" smtClean="0">
                <a:solidFill>
                  <a:schemeClr val="tx1">
                    <a:lumMod val="95000"/>
                    <a:lumOff val="5000"/>
                  </a:schemeClr>
                </a:solidFill>
              </a:rPr>
              <a:t>الى</a:t>
            </a:r>
            <a:r>
              <a:rPr lang="ar-IQ" b="1" dirty="0" smtClean="0">
                <a:solidFill>
                  <a:schemeClr val="tx1">
                    <a:lumMod val="95000"/>
                    <a:lumOff val="5000"/>
                  </a:schemeClr>
                </a:solidFill>
              </a:rPr>
              <a:t> الجهاز العصبي المركزي يشترك الجهاز العصبي المحيطي مما يعني جميع العضلات والمفاصل التي لها علاقة بركوب الدراجة الهوائية </a:t>
            </a:r>
            <a:r>
              <a:rPr lang="ar-IQ" b="1" dirty="0" err="1" smtClean="0">
                <a:solidFill>
                  <a:schemeClr val="tx1">
                    <a:lumMod val="95000"/>
                    <a:lumOff val="5000"/>
                  </a:schemeClr>
                </a:solidFill>
              </a:rPr>
              <a:t>او</a:t>
            </a:r>
            <a:r>
              <a:rPr lang="ar-IQ" b="1" dirty="0" smtClean="0">
                <a:solidFill>
                  <a:schemeClr val="tx1">
                    <a:lumMod val="95000"/>
                    <a:lumOff val="5000"/>
                  </a:schemeClr>
                </a:solidFill>
              </a:rPr>
              <a:t> المهارة الرياضية وبالتالي مصادر خزنها داخل الدماغ تكون </a:t>
            </a:r>
            <a:r>
              <a:rPr lang="ar-IQ" b="1" dirty="0" err="1" smtClean="0">
                <a:solidFill>
                  <a:schemeClr val="tx1">
                    <a:lumMod val="95000"/>
                    <a:lumOff val="5000"/>
                  </a:schemeClr>
                </a:solidFill>
              </a:rPr>
              <a:t>افضل</a:t>
            </a:r>
            <a:r>
              <a:rPr lang="ar-IQ" b="1" dirty="0" smtClean="0">
                <a:solidFill>
                  <a:schemeClr val="tx1">
                    <a:lumMod val="95000"/>
                    <a:lumOff val="5000"/>
                  </a:schemeClr>
                </a:solidFill>
              </a:rPr>
              <a:t> وكذلك </a:t>
            </a:r>
            <a:r>
              <a:rPr lang="ar-IQ" b="1" dirty="0" err="1" smtClean="0">
                <a:solidFill>
                  <a:schemeClr val="tx1">
                    <a:lumMod val="95000"/>
                    <a:lumOff val="5000"/>
                  </a:schemeClr>
                </a:solidFill>
              </a:rPr>
              <a:t>امكنتها</a:t>
            </a:r>
            <a:r>
              <a:rPr lang="ar-IQ" b="1" dirty="0" smtClean="0">
                <a:solidFill>
                  <a:schemeClr val="tx1">
                    <a:lumMod val="95000"/>
                    <a:lumOff val="5000"/>
                  </a:schemeClr>
                </a:solidFill>
              </a:rPr>
              <a:t> تكون </a:t>
            </a:r>
            <a:r>
              <a:rPr lang="ar-IQ" b="1" dirty="0" err="1" smtClean="0">
                <a:solidFill>
                  <a:schemeClr val="tx1">
                    <a:lumMod val="95000"/>
                    <a:lumOff val="5000"/>
                  </a:schemeClr>
                </a:solidFill>
              </a:rPr>
              <a:t>اوسع</a:t>
            </a:r>
            <a:r>
              <a:rPr lang="ar-IQ" b="1" dirty="0" smtClean="0">
                <a:solidFill>
                  <a:schemeClr val="tx1">
                    <a:lumMod val="95000"/>
                    <a:lumOff val="5000"/>
                  </a:schemeClr>
                </a:solidFill>
              </a:rPr>
              <a:t> من الذاكرة الذهنية .</a:t>
            </a:r>
            <a:endParaRPr lang="en-US" b="1" dirty="0" smtClean="0">
              <a:solidFill>
                <a:schemeClr val="tx1">
                  <a:lumMod val="95000"/>
                  <a:lumOff val="5000"/>
                </a:schemeClr>
              </a:solidFill>
            </a:endParaRPr>
          </a:p>
          <a:p>
            <a:r>
              <a:rPr lang="ar-IQ" b="1" dirty="0" smtClean="0"/>
              <a:t>لذلك </a:t>
            </a:r>
            <a:r>
              <a:rPr lang="ar-IQ" b="1" dirty="0" err="1" smtClean="0"/>
              <a:t>افضل</a:t>
            </a:r>
            <a:r>
              <a:rPr lang="ar-IQ" b="1" dirty="0" smtClean="0"/>
              <a:t> شيء لتعليم </a:t>
            </a:r>
            <a:r>
              <a:rPr lang="ar-IQ" b="1" dirty="0" err="1" smtClean="0"/>
              <a:t>الاطفال</a:t>
            </a:r>
            <a:r>
              <a:rPr lang="ar-IQ" b="1" dirty="0" smtClean="0"/>
              <a:t> في المدارس هي عندما يكون التدريس ضمن </a:t>
            </a:r>
            <a:r>
              <a:rPr lang="ar-IQ" b="1" dirty="0" err="1" smtClean="0"/>
              <a:t>مبدا</a:t>
            </a:r>
            <a:r>
              <a:rPr lang="ar-IQ" b="1" dirty="0" smtClean="0"/>
              <a:t> </a:t>
            </a:r>
            <a:endParaRPr lang="en-US" b="1" dirty="0" smtClean="0"/>
          </a:p>
          <a:p>
            <a:r>
              <a:rPr lang="en-US" b="1" dirty="0" smtClean="0"/>
              <a:t>Learning by doing </a:t>
            </a:r>
            <a:r>
              <a:rPr lang="ar-IQ" b="1" dirty="0" smtClean="0"/>
              <a:t>مثل الاستعانة بمجسمات خاصة بالقلب </a:t>
            </a:r>
            <a:r>
              <a:rPr lang="ar-IQ" b="1" dirty="0" err="1" smtClean="0"/>
              <a:t>والاوعية</a:t>
            </a:r>
            <a:r>
              <a:rPr lang="ar-IQ" b="1" dirty="0" smtClean="0"/>
              <a:t> الدموية في تدريس موضوع القلب والدوران لمادة العلوم .</a:t>
            </a:r>
            <a:endParaRPr lang="en-US"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p:bgPr>
    </p:bg>
    <p:spTree>
      <p:nvGrpSpPr>
        <p:cNvPr id="1" name=""/>
        <p:cNvGrpSpPr/>
        <p:nvPr/>
      </p:nvGrpSpPr>
      <p:grpSpPr>
        <a:xfrm>
          <a:off x="0" y="0"/>
          <a:ext cx="0" cy="0"/>
          <a:chOff x="0" y="0"/>
          <a:chExt cx="0" cy="0"/>
        </a:xfrm>
      </p:grpSpPr>
      <p:sp>
        <p:nvSpPr>
          <p:cNvPr id="5" name="عنوان 4"/>
          <p:cNvSpPr>
            <a:spLocks noGrp="1"/>
          </p:cNvSpPr>
          <p:nvPr>
            <p:ph type="title"/>
          </p:nvPr>
        </p:nvSpPr>
        <p:spPr>
          <a:xfrm>
            <a:off x="457200" y="0"/>
            <a:ext cx="8229600" cy="642918"/>
          </a:xfrm>
        </p:spPr>
        <p:txBody>
          <a:bodyPr>
            <a:normAutofit fontScale="90000"/>
          </a:bodyPr>
          <a:lstStyle/>
          <a:p>
            <a:r>
              <a:rPr lang="ar-IQ" b="1" dirty="0" smtClean="0"/>
              <a:t>كيف يقوم الدماغ بخزن المعلومات بصورة جيدة</a:t>
            </a:r>
            <a:endParaRPr lang="ar-SA" b="1" dirty="0"/>
          </a:p>
        </p:txBody>
      </p:sp>
      <p:sp>
        <p:nvSpPr>
          <p:cNvPr id="6" name="عنصر نائب للمحتوى 5"/>
          <p:cNvSpPr>
            <a:spLocks noGrp="1"/>
          </p:cNvSpPr>
          <p:nvPr>
            <p:ph idx="1"/>
          </p:nvPr>
        </p:nvSpPr>
        <p:spPr>
          <a:xfrm>
            <a:off x="214282" y="428604"/>
            <a:ext cx="8929718" cy="6215106"/>
          </a:xfrm>
        </p:spPr>
        <p:txBody>
          <a:bodyPr>
            <a:normAutofit fontScale="92500" lnSpcReduction="10000"/>
          </a:bodyPr>
          <a:lstStyle/>
          <a:p>
            <a:pPr lvl="0">
              <a:buNone/>
            </a:pPr>
            <a:r>
              <a:rPr lang="ar-IQ" b="1" dirty="0" smtClean="0">
                <a:solidFill>
                  <a:srgbClr val="FFFF00"/>
                </a:solidFill>
              </a:rPr>
              <a:t>بعد </a:t>
            </a:r>
            <a:r>
              <a:rPr lang="ar-IQ" b="1" dirty="0" err="1" smtClean="0">
                <a:solidFill>
                  <a:srgbClr val="FFFF00"/>
                </a:solidFill>
              </a:rPr>
              <a:t>ان</a:t>
            </a:r>
            <a:r>
              <a:rPr lang="ar-IQ" b="1" dirty="0" smtClean="0">
                <a:solidFill>
                  <a:srgbClr val="FFFF00"/>
                </a:solidFill>
              </a:rPr>
              <a:t> تدخل المعلومات </a:t>
            </a:r>
            <a:r>
              <a:rPr lang="ar-IQ" b="1" dirty="0" err="1" smtClean="0">
                <a:solidFill>
                  <a:srgbClr val="FFFF00"/>
                </a:solidFill>
              </a:rPr>
              <a:t>الى</a:t>
            </a:r>
            <a:r>
              <a:rPr lang="ar-IQ" b="1" dirty="0" smtClean="0">
                <a:solidFill>
                  <a:srgbClr val="FFFF00"/>
                </a:solidFill>
              </a:rPr>
              <a:t> الذاكرة قصيرة </a:t>
            </a:r>
            <a:r>
              <a:rPr lang="ar-IQ" b="1" dirty="0" err="1" smtClean="0">
                <a:solidFill>
                  <a:srgbClr val="FFFF00"/>
                </a:solidFill>
              </a:rPr>
              <a:t>الامد</a:t>
            </a:r>
            <a:r>
              <a:rPr lang="ar-IQ" b="1" dirty="0" smtClean="0">
                <a:solidFill>
                  <a:srgbClr val="FFFF00"/>
                </a:solidFill>
              </a:rPr>
              <a:t> وهي كما </a:t>
            </a:r>
            <a:r>
              <a:rPr lang="ar-IQ" b="1" dirty="0" err="1" smtClean="0">
                <a:solidFill>
                  <a:srgbClr val="FFFF00"/>
                </a:solidFill>
              </a:rPr>
              <a:t>اسلفنا</a:t>
            </a:r>
            <a:r>
              <a:rPr lang="ar-IQ" b="1" dirty="0" smtClean="0">
                <a:solidFill>
                  <a:srgbClr val="FFFF00"/>
                </a:solidFill>
              </a:rPr>
              <a:t> الذاكرة العاملة عند تكرارها تنتقل </a:t>
            </a:r>
            <a:r>
              <a:rPr lang="ar-IQ" b="1" dirty="0" err="1" smtClean="0">
                <a:solidFill>
                  <a:srgbClr val="FFFF00"/>
                </a:solidFill>
              </a:rPr>
              <a:t>الى</a:t>
            </a:r>
            <a:r>
              <a:rPr lang="ar-IQ" b="1" dirty="0" smtClean="0">
                <a:solidFill>
                  <a:srgbClr val="FFFF00"/>
                </a:solidFill>
              </a:rPr>
              <a:t> الطويلة </a:t>
            </a:r>
            <a:r>
              <a:rPr lang="ar-IQ" b="1" dirty="0" err="1" smtClean="0">
                <a:solidFill>
                  <a:srgbClr val="FFFF00"/>
                </a:solidFill>
              </a:rPr>
              <a:t>الامد</a:t>
            </a:r>
            <a:r>
              <a:rPr lang="ar-IQ" b="1" dirty="0" smtClean="0">
                <a:solidFill>
                  <a:srgbClr val="FFFF00"/>
                </a:solidFill>
              </a:rPr>
              <a:t> </a:t>
            </a:r>
            <a:r>
              <a:rPr lang="ar-IQ" b="1" dirty="0" err="1" smtClean="0">
                <a:solidFill>
                  <a:srgbClr val="FFFF00"/>
                </a:solidFill>
              </a:rPr>
              <a:t>اي</a:t>
            </a:r>
            <a:r>
              <a:rPr lang="ar-IQ" b="1" dirty="0" smtClean="0">
                <a:solidFill>
                  <a:srgbClr val="FFFF00"/>
                </a:solidFill>
              </a:rPr>
              <a:t> </a:t>
            </a:r>
            <a:r>
              <a:rPr lang="ar-IQ" b="1" dirty="0" err="1" smtClean="0">
                <a:solidFill>
                  <a:srgbClr val="FFFF00"/>
                </a:solidFill>
              </a:rPr>
              <a:t>ان</a:t>
            </a:r>
            <a:r>
              <a:rPr lang="ar-IQ" b="1" dirty="0" smtClean="0">
                <a:solidFill>
                  <a:srgbClr val="FFFF00"/>
                </a:solidFill>
              </a:rPr>
              <a:t> الشخص بتكراره </a:t>
            </a:r>
            <a:r>
              <a:rPr lang="ar-IQ" b="1" dirty="0" err="1" smtClean="0">
                <a:solidFill>
                  <a:srgbClr val="FFFF00"/>
                </a:solidFill>
              </a:rPr>
              <a:t>اداء</a:t>
            </a:r>
            <a:r>
              <a:rPr lang="ar-IQ" b="1" dirty="0" smtClean="0">
                <a:solidFill>
                  <a:srgbClr val="FFFF00"/>
                </a:solidFill>
              </a:rPr>
              <a:t> المهارة يحاول </a:t>
            </a:r>
            <a:r>
              <a:rPr lang="ar-IQ" b="1" dirty="0" err="1" smtClean="0">
                <a:solidFill>
                  <a:srgbClr val="FFFF00"/>
                </a:solidFill>
              </a:rPr>
              <a:t>ان</a:t>
            </a:r>
            <a:r>
              <a:rPr lang="ar-IQ" b="1" dirty="0" smtClean="0">
                <a:solidFill>
                  <a:srgbClr val="FFFF00"/>
                </a:solidFill>
              </a:rPr>
              <a:t> ينقلها من القصيرة </a:t>
            </a:r>
            <a:r>
              <a:rPr lang="ar-IQ" b="1" dirty="0" err="1" smtClean="0">
                <a:solidFill>
                  <a:srgbClr val="FFFF00"/>
                </a:solidFill>
              </a:rPr>
              <a:t>الى</a:t>
            </a:r>
            <a:r>
              <a:rPr lang="ar-IQ" b="1" dirty="0" smtClean="0">
                <a:solidFill>
                  <a:srgbClr val="FFFF00"/>
                </a:solidFill>
              </a:rPr>
              <a:t> طويلة </a:t>
            </a:r>
            <a:r>
              <a:rPr lang="ar-IQ" b="1" dirty="0" err="1" smtClean="0">
                <a:solidFill>
                  <a:srgbClr val="FFFF00"/>
                </a:solidFill>
              </a:rPr>
              <a:t>الامد</a:t>
            </a:r>
            <a:r>
              <a:rPr lang="ar-IQ" b="1" dirty="0" smtClean="0">
                <a:solidFill>
                  <a:srgbClr val="FFFF00"/>
                </a:solidFill>
              </a:rPr>
              <a:t> والتكرار </a:t>
            </a:r>
            <a:r>
              <a:rPr lang="ar-IQ" b="1" dirty="0" err="1" smtClean="0">
                <a:solidFill>
                  <a:srgbClr val="FFFF00"/>
                </a:solidFill>
              </a:rPr>
              <a:t>اكثر</a:t>
            </a:r>
            <a:r>
              <a:rPr lang="ar-IQ" b="1" dirty="0" smtClean="0">
                <a:solidFill>
                  <a:srgbClr val="FFFF00"/>
                </a:solidFill>
              </a:rPr>
              <a:t> يولد خزن </a:t>
            </a:r>
            <a:r>
              <a:rPr lang="ar-IQ" b="1" dirty="0" err="1" smtClean="0">
                <a:solidFill>
                  <a:srgbClr val="FFFF00"/>
                </a:solidFill>
              </a:rPr>
              <a:t>افضل</a:t>
            </a:r>
            <a:r>
              <a:rPr lang="ar-IQ" b="1" dirty="0" smtClean="0">
                <a:solidFill>
                  <a:srgbClr val="FFFF00"/>
                </a:solidFill>
              </a:rPr>
              <a:t> .</a:t>
            </a:r>
            <a:endParaRPr lang="en-US" b="1" dirty="0" smtClean="0">
              <a:solidFill>
                <a:srgbClr val="FFFF00"/>
              </a:solidFill>
            </a:endParaRPr>
          </a:p>
          <a:p>
            <a:pPr lvl="0"/>
            <a:r>
              <a:rPr lang="ar-IQ" b="1" dirty="0" smtClean="0">
                <a:solidFill>
                  <a:srgbClr val="FFFF00"/>
                </a:solidFill>
              </a:rPr>
              <a:t>تعتمد سرعة الخزن على قوة المثير والحافز والاستعداد للتعلم .</a:t>
            </a:r>
            <a:endParaRPr lang="en-US" b="1" dirty="0" smtClean="0">
              <a:solidFill>
                <a:srgbClr val="FFFF00"/>
              </a:solidFill>
            </a:endParaRPr>
          </a:p>
          <a:p>
            <a:pPr lvl="0"/>
            <a:r>
              <a:rPr lang="ar-IQ" b="1" dirty="0" smtClean="0">
                <a:solidFill>
                  <a:srgbClr val="FFFF00"/>
                </a:solidFill>
              </a:rPr>
              <a:t>الظروف المشابهة للمهارة مثل تعلم مهرة الطبطبة بكرة اليد لشخص ممارس رياضة كرة السلة فانه سينقل تجربته السابقة </a:t>
            </a:r>
            <a:r>
              <a:rPr lang="ar-IQ" b="1" dirty="0" err="1" smtClean="0">
                <a:solidFill>
                  <a:srgbClr val="FFFF00"/>
                </a:solidFill>
              </a:rPr>
              <a:t>الى</a:t>
            </a:r>
            <a:r>
              <a:rPr lang="ar-IQ" b="1" dirty="0" smtClean="0">
                <a:solidFill>
                  <a:srgbClr val="FFFF00"/>
                </a:solidFill>
              </a:rPr>
              <a:t> المهارة الجديدة </a:t>
            </a:r>
            <a:r>
              <a:rPr lang="ar-IQ" b="1" dirty="0" err="1" smtClean="0">
                <a:solidFill>
                  <a:srgbClr val="FFFF00"/>
                </a:solidFill>
              </a:rPr>
              <a:t>واجراء</a:t>
            </a:r>
            <a:r>
              <a:rPr lang="ar-IQ" b="1" dirty="0" smtClean="0">
                <a:solidFill>
                  <a:srgbClr val="FFFF00"/>
                </a:solidFill>
              </a:rPr>
              <a:t> التحسينات اللازمة عليها بتكرار </a:t>
            </a:r>
            <a:r>
              <a:rPr lang="ar-IQ" b="1" dirty="0" err="1" smtClean="0">
                <a:solidFill>
                  <a:srgbClr val="FFFF00"/>
                </a:solidFill>
              </a:rPr>
              <a:t>ادائها</a:t>
            </a:r>
            <a:r>
              <a:rPr lang="ar-IQ" b="1" dirty="0" smtClean="0">
                <a:solidFill>
                  <a:srgbClr val="FFFF00"/>
                </a:solidFill>
              </a:rPr>
              <a:t> وتصحيحه </a:t>
            </a:r>
            <a:r>
              <a:rPr lang="ar-IQ" b="1" dirty="0" err="1" smtClean="0">
                <a:solidFill>
                  <a:srgbClr val="FFFF00"/>
                </a:solidFill>
              </a:rPr>
              <a:t>للاخطاء</a:t>
            </a:r>
            <a:r>
              <a:rPr lang="ar-IQ" b="1" dirty="0" smtClean="0">
                <a:solidFill>
                  <a:srgbClr val="FFFF00"/>
                </a:solidFill>
              </a:rPr>
              <a:t>.</a:t>
            </a:r>
            <a:endParaRPr lang="en-US" b="1" dirty="0" smtClean="0">
              <a:solidFill>
                <a:srgbClr val="FFFF00"/>
              </a:solidFill>
            </a:endParaRPr>
          </a:p>
          <a:p>
            <a:r>
              <a:rPr lang="ar-IQ" b="1" dirty="0" smtClean="0">
                <a:solidFill>
                  <a:srgbClr val="FFFF00"/>
                </a:solidFill>
              </a:rPr>
              <a:t>التبويب الجيد للمعلومات : كلما كان التبويب جيد كان الخزن </a:t>
            </a:r>
            <a:r>
              <a:rPr lang="ar-IQ" b="1" dirty="0" err="1" smtClean="0">
                <a:solidFill>
                  <a:srgbClr val="FFFF00"/>
                </a:solidFill>
              </a:rPr>
              <a:t>اسرع</a:t>
            </a:r>
            <a:r>
              <a:rPr lang="ar-IQ" b="1" dirty="0" smtClean="0">
                <a:solidFill>
                  <a:srgbClr val="FFFF00"/>
                </a:solidFill>
              </a:rPr>
              <a:t> </a:t>
            </a:r>
            <a:r>
              <a:rPr lang="ar-IQ" b="1" dirty="0" err="1" smtClean="0">
                <a:solidFill>
                  <a:srgbClr val="FFFF00"/>
                </a:solidFill>
              </a:rPr>
              <a:t>وافضل</a:t>
            </a:r>
            <a:r>
              <a:rPr lang="ar-IQ" b="1" dirty="0" smtClean="0">
                <a:solidFill>
                  <a:srgbClr val="FFFF00"/>
                </a:solidFill>
              </a:rPr>
              <a:t> وبالتالي الاسترجاع </a:t>
            </a:r>
            <a:r>
              <a:rPr lang="ar-IQ" b="1" dirty="0" err="1" smtClean="0">
                <a:solidFill>
                  <a:srgbClr val="FFFF00"/>
                </a:solidFill>
              </a:rPr>
              <a:t>اسهل</a:t>
            </a:r>
            <a:r>
              <a:rPr lang="ar-IQ" b="1" dirty="0" smtClean="0">
                <a:solidFill>
                  <a:srgbClr val="FFFF00"/>
                </a:solidFill>
              </a:rPr>
              <a:t> .</a:t>
            </a:r>
            <a:r>
              <a:rPr lang="ar-IQ" b="1" dirty="0" err="1" smtClean="0">
                <a:solidFill>
                  <a:srgbClr val="FFFF00"/>
                </a:solidFill>
              </a:rPr>
              <a:t>افضل</a:t>
            </a:r>
            <a:r>
              <a:rPr lang="ar-IQ" b="1" dirty="0" smtClean="0">
                <a:solidFill>
                  <a:srgbClr val="FFFF00"/>
                </a:solidFill>
              </a:rPr>
              <a:t> طريقة تستخدم للتبويب الجيد هي عندما ينبه المدرس طلابه من </a:t>
            </a:r>
            <a:r>
              <a:rPr lang="ar-IQ" b="1" dirty="0" err="1" smtClean="0">
                <a:solidFill>
                  <a:srgbClr val="FFFF00"/>
                </a:solidFill>
              </a:rPr>
              <a:t>ان</a:t>
            </a:r>
            <a:r>
              <a:rPr lang="ar-IQ" b="1" dirty="0" smtClean="0">
                <a:solidFill>
                  <a:srgbClr val="FFFF00"/>
                </a:solidFill>
              </a:rPr>
              <a:t> هذه المهارة تشبه المهارة </a:t>
            </a:r>
            <a:r>
              <a:rPr lang="ar-IQ" b="1" dirty="0" err="1" smtClean="0">
                <a:solidFill>
                  <a:srgbClr val="FFFF00"/>
                </a:solidFill>
              </a:rPr>
              <a:t>الفلانية</a:t>
            </a:r>
            <a:r>
              <a:rPr lang="ar-IQ" b="1" dirty="0" smtClean="0">
                <a:solidFill>
                  <a:srgbClr val="FFFF00"/>
                </a:solidFill>
              </a:rPr>
              <a:t> التي سبق وتعلمتموها مثل </a:t>
            </a:r>
            <a:r>
              <a:rPr lang="ar-IQ" b="1" dirty="0" err="1" smtClean="0">
                <a:solidFill>
                  <a:srgbClr val="FFFF00"/>
                </a:solidFill>
              </a:rPr>
              <a:t>الركضة</a:t>
            </a:r>
            <a:r>
              <a:rPr lang="ar-IQ" b="1" dirty="0" smtClean="0">
                <a:solidFill>
                  <a:srgbClr val="FFFF00"/>
                </a:solidFill>
              </a:rPr>
              <a:t> </a:t>
            </a:r>
            <a:r>
              <a:rPr lang="ar-IQ" b="1" dirty="0" err="1" smtClean="0">
                <a:solidFill>
                  <a:srgbClr val="FFFF00"/>
                </a:solidFill>
              </a:rPr>
              <a:t>التقربية</a:t>
            </a:r>
            <a:r>
              <a:rPr lang="ar-IQ" b="1" dirty="0" smtClean="0">
                <a:solidFill>
                  <a:srgbClr val="FFFF00"/>
                </a:solidFill>
              </a:rPr>
              <a:t> في </a:t>
            </a:r>
            <a:r>
              <a:rPr lang="ar-IQ" b="1" dirty="0" err="1" smtClean="0">
                <a:solidFill>
                  <a:srgbClr val="FFFF00"/>
                </a:solidFill>
              </a:rPr>
              <a:t>الجمناستك</a:t>
            </a:r>
            <a:r>
              <a:rPr lang="ar-IQ" b="1" dirty="0" smtClean="0">
                <a:solidFill>
                  <a:srgbClr val="FFFF00"/>
                </a:solidFill>
              </a:rPr>
              <a:t> وفي </a:t>
            </a:r>
            <a:r>
              <a:rPr lang="ar-IQ" b="1" dirty="0" err="1" smtClean="0">
                <a:solidFill>
                  <a:srgbClr val="FFFF00"/>
                </a:solidFill>
              </a:rPr>
              <a:t>الطفر</a:t>
            </a:r>
            <a:r>
              <a:rPr lang="ar-IQ" b="1" dirty="0" smtClean="0">
                <a:solidFill>
                  <a:srgbClr val="FFFF00"/>
                </a:solidFill>
              </a:rPr>
              <a:t> العريض في الساحة والميدان </a:t>
            </a:r>
            <a:r>
              <a:rPr lang="ar-IQ" sz="2400" b="1" dirty="0" smtClean="0"/>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TotalTime>
  <Words>1108</Words>
  <Application>Microsoft Office PowerPoint</Application>
  <PresentationFormat>عرض على الشاشة (3:4)‏</PresentationFormat>
  <Paragraphs>49</Paragraphs>
  <Slides>16</Slides>
  <Notes>0</Notes>
  <HiddenSlides>0</HiddenSlides>
  <MMClips>0</MMClips>
  <ScaleCrop>false</ScaleCrop>
  <HeadingPairs>
    <vt:vector size="4" baseType="variant">
      <vt:variant>
        <vt:lpstr>سمة</vt:lpstr>
      </vt:variant>
      <vt:variant>
        <vt:i4>1</vt:i4>
      </vt:variant>
      <vt:variant>
        <vt:lpstr>عناوين الشرائح</vt:lpstr>
      </vt:variant>
      <vt:variant>
        <vt:i4>16</vt:i4>
      </vt:variant>
    </vt:vector>
  </HeadingPairs>
  <TitlesOfParts>
    <vt:vector size="17" baseType="lpstr">
      <vt:lpstr>سمة Office</vt:lpstr>
      <vt:lpstr>الشريحة 1</vt:lpstr>
      <vt:lpstr> اعدت هذه المحاضرة للاجابة على الامور التالية  </vt:lpstr>
      <vt:lpstr> أنواع الذاكرة </vt:lpstr>
      <vt:lpstr>الذاكرة قصيرة المدى</vt:lpstr>
      <vt:lpstr>  الذاكرة طويلة المدى     وهي تمثل المفهوم العام للذاكرة؛ حيث إنّها الذاكرة المسؤولة عن تجميع خبرات الفرد التي يكتسبها طوال حياته، وتنقل إليها المعلومات التي تستقبلها كلٌّ من الذاكرة الحسية والمتوسطة، وتعمل الذاكرة طويلة المدى على تفسير تلك المعلومات وإعطائها معاني لربطها بغيرها، بعد عمليّة تحليل وتنظيم لتلك المعلومات، بما يعني قدرة تلك الذاكرة على استدعاء جميع المواقف المشابهة لإحدى الخبرات، والتي تمّ تخزينها لعشرات السنوات، ورغم ذلك فإنّه يُمكن فقدان بعض المعلومات التي خُزّنت في تلك الذاكرة، ولكن ليس إزالتها؛ حيث إنّ تخزين تلك الذاكرة للمعلومات لا نهائي من حيث السعة ووقت التخزين، إلّا أنّ تنظيم الذاكرة للمعلومات من حيث الأهمية قد يطمس بعضها للسماح باستدعاء معلومات أكثر أهمية. </vt:lpstr>
      <vt:lpstr>انواع الذاكرة :</vt:lpstr>
      <vt:lpstr>الذاكرة الحركية وهي اقوى انواع الذاكرة وتعمل عندما يقوم الشخص بتحويل المعلومات والمعارف الى حركات سواء كانت رياضية او غير رياضية مثل تعلم المهن والحرف اليدوية كالخياطة والنجارة والصياغة وغيرها اي ان الشخص قام باكتساب المعلومات مقرونتا بتجربتها عمليا . نفس الشيء بالنسبة لتعلم الحركات والمهارات الرياضية المختلفة لان المتعلم يقوم بتطبيق المعلومات التي حصل عليها من المدرس بصورة عملية من خلال اداء المهارة او الحركة وبتكرار الاداء وتصحيح الاخطاء سوف تحزن هذه المهارة او الحركة في الذاكرة الحركية على شكل برنامج حركي مرتبط ببرامج حركية متشابهة معه مثل الارسال بالكرة الطائرة يخزن كحزمة متكاملة مع جميع مهارات لعبة الكرة الطائرة وايضا كل ما يرتبط ويشبه الارسال يخزن بالقرب منه مثل الارسال بالتنس الارضي وهذا ايضا يرتبط ببرامج الارسال التي تستخدم المضرب وهكذا .</vt:lpstr>
      <vt:lpstr> س / هل هناك علاقة بين الذاكرتين الذهنية والحركية ؟ الاجابة نعم هناك علاقة .</vt:lpstr>
      <vt:lpstr>كيف يقوم الدماغ بخزن المعلومات بصورة جيدة</vt:lpstr>
      <vt:lpstr> كيف تتطور الذاكرة </vt:lpstr>
      <vt:lpstr>تراجع الخصائص الوظيفية للذاكرة :</vt:lpstr>
      <vt:lpstr>النسيان والزهايمر </vt:lpstr>
      <vt:lpstr>هل يمكن علاج التدهور في وظائف الذاكرة والرجوع بها الى سابق عهدها؟ .  الجواب كلا لم يتوصل العلم لحد الان الى علاج يعمل ذلك لكن ايقاف التدهور والتقليل من امر ممكن من خلال : ممارسة النشاط الرياضي بشكل منتظم ومستمر اي بالحد الادنى وبما لايتجاوز حجم وشدة التمرين من الوصول بالنبض الى 120 ضربة بالدقيقة ان هذه الممارسة سوف تؤدي الى ضخ كميات من الدم المحمل بالاوكسجين بكميات غير معتادة وبالتالي الدم سينشط عمل الخلايا الدماغية مانعا اياها من التلف والاضمحلال .</vt:lpstr>
      <vt:lpstr>الشريحة 14</vt:lpstr>
      <vt:lpstr> امور لاتساعد على عملية التذكر </vt:lpstr>
      <vt:lpstr>شكرا لإصغائكم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cp:lastModifiedBy>Hi-TECH</cp:lastModifiedBy>
  <cp:revision>39</cp:revision>
  <dcterms:modified xsi:type="dcterms:W3CDTF">2019-05-01T12:36:45Z</dcterms:modified>
</cp:coreProperties>
</file>