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4" d="100"/>
          <a:sy n="84" d="100"/>
        </p:scale>
        <p:origin x="-155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89D00A2-3765-49B9-8250-CBAED67FA30A}" type="datetimeFigureOut">
              <a:rPr lang="ar-IQ" smtClean="0"/>
              <a:pPr/>
              <a:t>27/02/1441</a:t>
            </a:fld>
            <a:endParaRPr lang="ar-IQ"/>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IQ"/>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291FE78-E4B4-4D36-A3D5-B08C148770A8}"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9D00A2-3765-49B9-8250-CBAED67FA30A}" type="datetimeFigureOut">
              <a:rPr lang="ar-IQ" smtClean="0"/>
              <a:pPr/>
              <a:t>27/02/1441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291FE78-E4B4-4D36-A3D5-B08C148770A8}"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9D00A2-3765-49B9-8250-CBAED67FA30A}" type="datetimeFigureOut">
              <a:rPr lang="ar-IQ" smtClean="0"/>
              <a:pPr/>
              <a:t>27/02/1441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291FE78-E4B4-4D36-A3D5-B08C148770A8}"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89D00A2-3765-49B9-8250-CBAED67FA30A}" type="datetimeFigureOut">
              <a:rPr lang="ar-IQ" smtClean="0"/>
              <a:pPr/>
              <a:t>27/02/1441</a:t>
            </a:fld>
            <a:endParaRPr lang="ar-IQ"/>
          </a:p>
        </p:txBody>
      </p:sp>
      <p:sp>
        <p:nvSpPr>
          <p:cNvPr id="9" name="Slide Number Placeholder 8"/>
          <p:cNvSpPr>
            <a:spLocks noGrp="1"/>
          </p:cNvSpPr>
          <p:nvPr>
            <p:ph type="sldNum" sz="quarter" idx="15"/>
          </p:nvPr>
        </p:nvSpPr>
        <p:spPr/>
        <p:txBody>
          <a:bodyPr rtlCol="0"/>
          <a:lstStyle/>
          <a:p>
            <a:fld id="{D291FE78-E4B4-4D36-A3D5-B08C148770A8}" type="slidenum">
              <a:rPr lang="ar-IQ" smtClean="0"/>
              <a:pPr/>
              <a:t>‹#›</a:t>
            </a:fld>
            <a:endParaRPr lang="ar-IQ"/>
          </a:p>
        </p:txBody>
      </p:sp>
      <p:sp>
        <p:nvSpPr>
          <p:cNvPr id="10" name="Footer Placeholder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89D00A2-3765-49B9-8250-CBAED67FA30A}" type="datetimeFigureOut">
              <a:rPr lang="ar-IQ" smtClean="0"/>
              <a:pPr/>
              <a:t>27/02/1441</a:t>
            </a:fld>
            <a:endParaRPr lang="ar-IQ"/>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IQ"/>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291FE78-E4B4-4D36-A3D5-B08C148770A8}"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89D00A2-3765-49B9-8250-CBAED67FA30A}" type="datetimeFigureOut">
              <a:rPr lang="ar-IQ" smtClean="0"/>
              <a:pPr/>
              <a:t>27/02/1441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291FE78-E4B4-4D36-A3D5-B08C148770A8}" type="slidenum">
              <a:rPr lang="ar-IQ" smtClean="0"/>
              <a:pPr/>
              <a:t>‹#›</a:t>
            </a:fld>
            <a:endParaRPr lang="ar-IQ"/>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89D00A2-3765-49B9-8250-CBAED67FA30A}" type="datetimeFigureOut">
              <a:rPr lang="ar-IQ" smtClean="0"/>
              <a:pPr/>
              <a:t>27/02/1441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291FE78-E4B4-4D36-A3D5-B08C148770A8}" type="slidenum">
              <a:rPr lang="ar-IQ" smtClean="0"/>
              <a:pPr/>
              <a:t>‹#›</a:t>
            </a:fld>
            <a:endParaRPr lang="ar-IQ"/>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89D00A2-3765-49B9-8250-CBAED67FA30A}" type="datetimeFigureOut">
              <a:rPr lang="ar-IQ" smtClean="0"/>
              <a:pPr/>
              <a:t>27/02/1441</a:t>
            </a:fld>
            <a:endParaRPr lang="ar-IQ"/>
          </a:p>
        </p:txBody>
      </p:sp>
      <p:sp>
        <p:nvSpPr>
          <p:cNvPr id="7" name="Slide Number Placeholder 6"/>
          <p:cNvSpPr>
            <a:spLocks noGrp="1"/>
          </p:cNvSpPr>
          <p:nvPr>
            <p:ph type="sldNum" sz="quarter" idx="11"/>
          </p:nvPr>
        </p:nvSpPr>
        <p:spPr/>
        <p:txBody>
          <a:bodyPr rtlCol="0"/>
          <a:lstStyle/>
          <a:p>
            <a:fld id="{D291FE78-E4B4-4D36-A3D5-B08C148770A8}" type="slidenum">
              <a:rPr lang="ar-IQ" smtClean="0"/>
              <a:pPr/>
              <a:t>‹#›</a:t>
            </a:fld>
            <a:endParaRPr lang="ar-IQ"/>
          </a:p>
        </p:txBody>
      </p:sp>
      <p:sp>
        <p:nvSpPr>
          <p:cNvPr id="8" name="Footer Placeholder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9D00A2-3765-49B9-8250-CBAED67FA30A}" type="datetimeFigureOut">
              <a:rPr lang="ar-IQ" smtClean="0"/>
              <a:pPr/>
              <a:t>27/02/1441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291FE78-E4B4-4D36-A3D5-B08C148770A8}"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89D00A2-3765-49B9-8250-CBAED67FA30A}" type="datetimeFigureOut">
              <a:rPr lang="ar-IQ" smtClean="0"/>
              <a:pPr/>
              <a:t>27/02/1441</a:t>
            </a:fld>
            <a:endParaRPr lang="ar-IQ"/>
          </a:p>
        </p:txBody>
      </p:sp>
      <p:sp>
        <p:nvSpPr>
          <p:cNvPr id="22" name="Slide Number Placeholder 21"/>
          <p:cNvSpPr>
            <a:spLocks noGrp="1"/>
          </p:cNvSpPr>
          <p:nvPr>
            <p:ph type="sldNum" sz="quarter" idx="15"/>
          </p:nvPr>
        </p:nvSpPr>
        <p:spPr/>
        <p:txBody>
          <a:bodyPr rtlCol="0"/>
          <a:lstStyle/>
          <a:p>
            <a:fld id="{D291FE78-E4B4-4D36-A3D5-B08C148770A8}" type="slidenum">
              <a:rPr lang="ar-IQ" smtClean="0"/>
              <a:pPr/>
              <a:t>‹#›</a:t>
            </a:fld>
            <a:endParaRPr lang="ar-IQ"/>
          </a:p>
        </p:txBody>
      </p:sp>
      <p:sp>
        <p:nvSpPr>
          <p:cNvPr id="23" name="Footer Placeholder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89D00A2-3765-49B9-8250-CBAED67FA30A}" type="datetimeFigureOut">
              <a:rPr lang="ar-IQ" smtClean="0"/>
              <a:pPr/>
              <a:t>27/02/1441</a:t>
            </a:fld>
            <a:endParaRPr lang="ar-IQ"/>
          </a:p>
        </p:txBody>
      </p:sp>
      <p:sp>
        <p:nvSpPr>
          <p:cNvPr id="18" name="Slide Number Placeholder 17"/>
          <p:cNvSpPr>
            <a:spLocks noGrp="1"/>
          </p:cNvSpPr>
          <p:nvPr>
            <p:ph type="sldNum" sz="quarter" idx="11"/>
          </p:nvPr>
        </p:nvSpPr>
        <p:spPr/>
        <p:txBody>
          <a:bodyPr rtlCol="0"/>
          <a:lstStyle/>
          <a:p>
            <a:fld id="{D291FE78-E4B4-4D36-A3D5-B08C148770A8}" type="slidenum">
              <a:rPr lang="ar-IQ" smtClean="0"/>
              <a:pPr/>
              <a:t>‹#›</a:t>
            </a:fld>
            <a:endParaRPr lang="ar-IQ"/>
          </a:p>
        </p:txBody>
      </p:sp>
      <p:sp>
        <p:nvSpPr>
          <p:cNvPr id="21" name="Footer Placeholder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89D00A2-3765-49B9-8250-CBAED67FA30A}" type="datetimeFigureOut">
              <a:rPr lang="ar-IQ" smtClean="0"/>
              <a:pPr/>
              <a:t>27/02/1441</a:t>
            </a:fld>
            <a:endParaRPr lang="ar-IQ"/>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291FE78-E4B4-4D36-A3D5-B08C148770A8}"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4" Type="http://schemas.openxmlformats.org/officeDocument/2006/relationships/image" Target="../media/image21.jpeg"/></Relationships>
</file>

<file path=ppt/slides/_rels/slide1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pn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7.xml"/><Relationship Id="rId4" Type="http://schemas.openxmlformats.org/officeDocument/2006/relationships/image" Target="../media/image26.png"/></Relationships>
</file>

<file path=ppt/slides/_rels/slide13.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7.xml"/><Relationship Id="rId4" Type="http://schemas.openxmlformats.org/officeDocument/2006/relationships/image" Target="../media/image29.jpeg"/></Relationships>
</file>

<file path=ppt/slides/_rels/slide14.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7.xml"/><Relationship Id="rId4" Type="http://schemas.openxmlformats.org/officeDocument/2006/relationships/image" Target="../media/image34.jpeg"/></Relationships>
</file>

<file path=ppt/slides/_rels/slide16.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3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12576" y="32991"/>
            <a:ext cx="10349846" cy="6948543"/>
          </a:xfrm>
          <a:prstGeom prst="rect">
            <a:avLst/>
          </a:prstGeom>
        </p:spPr>
      </p:pic>
      <p:sp>
        <p:nvSpPr>
          <p:cNvPr id="3" name="Rectangle 2"/>
          <p:cNvSpPr/>
          <p:nvPr/>
        </p:nvSpPr>
        <p:spPr>
          <a:xfrm>
            <a:off x="2222087" y="476672"/>
            <a:ext cx="4680520" cy="1152128"/>
          </a:xfrm>
          <a:prstGeom prst="rect">
            <a:avLst/>
          </a:prstGeom>
          <a:solidFill>
            <a:schemeClr val="accent2">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smtClean="0">
                <a:latin typeface="29LT Bukra Bold Italic" pitchFamily="34" charset="-78"/>
                <a:cs typeface="29LT Bukra Bold Italic" pitchFamily="34" charset="-78"/>
              </a:rPr>
              <a:t>استراتيجيه كورت للتعليم المبنية على التفكير</a:t>
            </a:r>
            <a:endParaRPr lang="ar-IQ" sz="2400" dirty="0">
              <a:latin typeface="29LT Bukra Bold Italic" pitchFamily="34" charset="-78"/>
              <a:cs typeface="29LT Bukra Bold Italic" pitchFamily="34" charset="-78"/>
            </a:endParaRPr>
          </a:p>
        </p:txBody>
      </p:sp>
    </p:spTree>
    <p:extLst>
      <p:ext uri="{BB962C8B-B14F-4D97-AF65-F5344CB8AC3E}">
        <p14:creationId xmlns:p14="http://schemas.microsoft.com/office/powerpoint/2010/main" xmlns="" val="2159979600"/>
      </p:ext>
    </p:extLst>
  </p:cSld>
  <p:clrMapOvr>
    <a:masterClrMapping/>
  </p:clrMapOvr>
  <mc:AlternateContent xmlns:mc="http://schemas.openxmlformats.org/markup-compatibility/2006">
    <mc:Choice xmlns:p14="http://schemas.microsoft.com/office/powerpoint/2010/main" xmlns="" Requires="p14">
      <p:transition spd="slow" p14:dur="2250">
        <p14:reveal thruBlk="1"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40152" y="332656"/>
            <a:ext cx="2672985" cy="400110"/>
          </a:xfrm>
          <a:prstGeom prst="rect">
            <a:avLst/>
          </a:prstGeom>
          <a:solidFill>
            <a:schemeClr val="accent6"/>
          </a:solidFill>
        </p:spPr>
        <p:txBody>
          <a:bodyPr wrap="square">
            <a:spAutoFit/>
          </a:bodyPr>
          <a:lstStyle/>
          <a:p>
            <a:r>
              <a:rPr lang="ar-IQ" sz="2000" b="1" dirty="0"/>
              <a:t>مراحل التعلم التعاوني:</a:t>
            </a:r>
            <a:endParaRPr lang="en-US" sz="2000" b="1" dirty="0"/>
          </a:p>
        </p:txBody>
      </p:sp>
      <p:sp>
        <p:nvSpPr>
          <p:cNvPr id="3" name="Rectangle 2"/>
          <p:cNvSpPr/>
          <p:nvPr/>
        </p:nvSpPr>
        <p:spPr>
          <a:xfrm>
            <a:off x="5557493" y="836712"/>
            <a:ext cx="3055644" cy="400110"/>
          </a:xfrm>
          <a:prstGeom prst="rect">
            <a:avLst/>
          </a:prstGeom>
          <a:solidFill>
            <a:schemeClr val="accent1">
              <a:lumMod val="40000"/>
              <a:lumOff val="60000"/>
            </a:schemeClr>
          </a:solidFill>
        </p:spPr>
        <p:txBody>
          <a:bodyPr wrap="none">
            <a:spAutoFit/>
          </a:bodyPr>
          <a:lstStyle/>
          <a:p>
            <a:r>
              <a:rPr lang="ar-IQ" sz="2000" b="1" dirty="0"/>
              <a:t>1. المرحلة الأولى (مرحلة التعرف</a:t>
            </a:r>
            <a:r>
              <a:rPr lang="ar-IQ" sz="2000" b="1" dirty="0" smtClean="0"/>
              <a:t>)</a:t>
            </a:r>
            <a:endParaRPr lang="en-US" sz="2000" b="1" dirty="0"/>
          </a:p>
        </p:txBody>
      </p:sp>
      <p:sp>
        <p:nvSpPr>
          <p:cNvPr id="4" name="Rectangle 3"/>
          <p:cNvSpPr/>
          <p:nvPr/>
        </p:nvSpPr>
        <p:spPr>
          <a:xfrm>
            <a:off x="3810177" y="1340768"/>
            <a:ext cx="4828566" cy="400110"/>
          </a:xfrm>
          <a:prstGeom prst="rect">
            <a:avLst/>
          </a:prstGeom>
          <a:solidFill>
            <a:schemeClr val="accent1">
              <a:lumMod val="40000"/>
              <a:lumOff val="60000"/>
            </a:schemeClr>
          </a:solidFill>
        </p:spPr>
        <p:txBody>
          <a:bodyPr wrap="none">
            <a:spAutoFit/>
          </a:bodyPr>
          <a:lstStyle/>
          <a:p>
            <a:r>
              <a:rPr lang="ar-IQ" sz="2000" b="1" dirty="0"/>
              <a:t>2. المرحلة الثانية (مرحلة بلورة معايير العمل الجماعي</a:t>
            </a:r>
            <a:r>
              <a:rPr lang="ar-IQ" sz="2000" b="1" dirty="0" smtClean="0"/>
              <a:t>)</a:t>
            </a:r>
            <a:endParaRPr lang="en-US" sz="2000" b="1" dirty="0"/>
          </a:p>
        </p:txBody>
      </p:sp>
      <p:sp>
        <p:nvSpPr>
          <p:cNvPr id="5" name="Rectangle 4"/>
          <p:cNvSpPr/>
          <p:nvPr/>
        </p:nvSpPr>
        <p:spPr>
          <a:xfrm>
            <a:off x="5557493" y="1844824"/>
            <a:ext cx="3055644" cy="400110"/>
          </a:xfrm>
          <a:prstGeom prst="rect">
            <a:avLst/>
          </a:prstGeom>
          <a:solidFill>
            <a:schemeClr val="accent1">
              <a:lumMod val="40000"/>
              <a:lumOff val="60000"/>
            </a:schemeClr>
          </a:solidFill>
        </p:spPr>
        <p:txBody>
          <a:bodyPr wrap="square">
            <a:spAutoFit/>
          </a:bodyPr>
          <a:lstStyle/>
          <a:p>
            <a:r>
              <a:rPr lang="ar-IQ" sz="2000" b="1" dirty="0"/>
              <a:t>3. المرحلة الثالثة (الإنتاجية</a:t>
            </a:r>
            <a:r>
              <a:rPr lang="ar-IQ" sz="2000" b="1" dirty="0" smtClean="0"/>
              <a:t>)</a:t>
            </a:r>
            <a:endParaRPr lang="en-US" sz="2000" b="1" dirty="0"/>
          </a:p>
        </p:txBody>
      </p:sp>
      <p:sp>
        <p:nvSpPr>
          <p:cNvPr id="6" name="Rectangle 5"/>
          <p:cNvSpPr/>
          <p:nvPr/>
        </p:nvSpPr>
        <p:spPr>
          <a:xfrm>
            <a:off x="5557493" y="2348880"/>
            <a:ext cx="3055644" cy="400110"/>
          </a:xfrm>
          <a:prstGeom prst="rect">
            <a:avLst/>
          </a:prstGeom>
          <a:solidFill>
            <a:schemeClr val="accent1">
              <a:lumMod val="40000"/>
              <a:lumOff val="60000"/>
            </a:schemeClr>
          </a:solidFill>
        </p:spPr>
        <p:txBody>
          <a:bodyPr wrap="square">
            <a:spAutoFit/>
          </a:bodyPr>
          <a:lstStyle/>
          <a:p>
            <a:r>
              <a:rPr lang="ar-IQ" sz="2000" b="1" dirty="0"/>
              <a:t>4. المرحلة الرابعة (الإنهاء</a:t>
            </a:r>
            <a:r>
              <a:rPr lang="ar-IQ" sz="2000" b="1" dirty="0" smtClean="0"/>
              <a:t>)</a:t>
            </a:r>
            <a:endParaRPr lang="en-US" sz="2000" b="1" dirty="0"/>
          </a:p>
        </p:txBody>
      </p:sp>
      <p:sp>
        <p:nvSpPr>
          <p:cNvPr id="7" name="Rectangle 6"/>
          <p:cNvSpPr/>
          <p:nvPr/>
        </p:nvSpPr>
        <p:spPr>
          <a:xfrm>
            <a:off x="5557494" y="2844224"/>
            <a:ext cx="3055644" cy="400110"/>
          </a:xfrm>
          <a:prstGeom prst="rect">
            <a:avLst/>
          </a:prstGeom>
          <a:solidFill>
            <a:schemeClr val="accent1">
              <a:lumMod val="40000"/>
              <a:lumOff val="60000"/>
            </a:schemeClr>
          </a:solidFill>
        </p:spPr>
        <p:txBody>
          <a:bodyPr wrap="square">
            <a:spAutoFit/>
          </a:bodyPr>
          <a:lstStyle/>
          <a:p>
            <a:r>
              <a:rPr lang="ar-IQ" sz="2000" b="1" dirty="0"/>
              <a:t>5. المرحلة الخامسة (التقويم</a:t>
            </a:r>
            <a:r>
              <a:rPr lang="ar-IQ" sz="2000" b="1" dirty="0" smtClean="0"/>
              <a:t>)</a:t>
            </a:r>
            <a:endParaRPr lang="en-US" sz="2000" b="1" dirty="0"/>
          </a:p>
        </p:txBody>
      </p:sp>
      <p:sp>
        <p:nvSpPr>
          <p:cNvPr id="8" name="Rectangle 7"/>
          <p:cNvSpPr/>
          <p:nvPr/>
        </p:nvSpPr>
        <p:spPr>
          <a:xfrm>
            <a:off x="5940153" y="3407641"/>
            <a:ext cx="2672986" cy="400110"/>
          </a:xfrm>
          <a:prstGeom prst="rect">
            <a:avLst/>
          </a:prstGeom>
          <a:solidFill>
            <a:schemeClr val="accent6"/>
          </a:solidFill>
        </p:spPr>
        <p:txBody>
          <a:bodyPr wrap="square">
            <a:spAutoFit/>
          </a:bodyPr>
          <a:lstStyle/>
          <a:p>
            <a:r>
              <a:rPr lang="ar-IQ" sz="2000" b="1" dirty="0"/>
              <a:t>إيجابيات التعلم التعاوني</a:t>
            </a:r>
            <a:endParaRPr lang="en-US" sz="2000" b="1" dirty="0"/>
          </a:p>
        </p:txBody>
      </p:sp>
      <p:sp>
        <p:nvSpPr>
          <p:cNvPr id="9" name="Rectangle 8"/>
          <p:cNvSpPr/>
          <p:nvPr/>
        </p:nvSpPr>
        <p:spPr>
          <a:xfrm>
            <a:off x="6267381" y="3933056"/>
            <a:ext cx="2342308" cy="400110"/>
          </a:xfrm>
          <a:prstGeom prst="rect">
            <a:avLst/>
          </a:prstGeom>
          <a:solidFill>
            <a:srgbClr val="002060"/>
          </a:solidFill>
        </p:spPr>
        <p:txBody>
          <a:bodyPr wrap="none">
            <a:spAutoFit/>
          </a:bodyPr>
          <a:lstStyle/>
          <a:p>
            <a:r>
              <a:rPr lang="ar-IQ" sz="2000" b="1" dirty="0" smtClean="0">
                <a:solidFill>
                  <a:schemeClr val="bg1"/>
                </a:solidFill>
              </a:rPr>
              <a:t>1. رفع </a:t>
            </a:r>
            <a:r>
              <a:rPr lang="ar-IQ" sz="2000" b="1" dirty="0">
                <a:solidFill>
                  <a:schemeClr val="bg1"/>
                </a:solidFill>
              </a:rPr>
              <a:t>التحصيل </a:t>
            </a:r>
            <a:r>
              <a:rPr lang="ar-IQ" sz="2000" b="1" dirty="0" smtClean="0">
                <a:solidFill>
                  <a:schemeClr val="bg1"/>
                </a:solidFill>
              </a:rPr>
              <a:t>الأكاديمي</a:t>
            </a:r>
            <a:endParaRPr lang="en-US" sz="2000" b="1" dirty="0">
              <a:solidFill>
                <a:schemeClr val="bg1"/>
              </a:solidFill>
            </a:endParaRPr>
          </a:p>
        </p:txBody>
      </p:sp>
      <p:sp>
        <p:nvSpPr>
          <p:cNvPr id="10" name="Rectangle 9"/>
          <p:cNvSpPr/>
          <p:nvPr/>
        </p:nvSpPr>
        <p:spPr>
          <a:xfrm>
            <a:off x="3810178" y="3933056"/>
            <a:ext cx="2245430" cy="400110"/>
          </a:xfrm>
          <a:prstGeom prst="rect">
            <a:avLst/>
          </a:prstGeom>
          <a:solidFill>
            <a:srgbClr val="FF0000"/>
          </a:solidFill>
        </p:spPr>
        <p:txBody>
          <a:bodyPr wrap="square">
            <a:spAutoFit/>
          </a:bodyPr>
          <a:lstStyle/>
          <a:p>
            <a:pPr algn="ctr"/>
            <a:r>
              <a:rPr lang="ar-IQ" sz="2000" b="1" dirty="0" smtClean="0">
                <a:solidFill>
                  <a:schemeClr val="bg1"/>
                </a:solidFill>
              </a:rPr>
              <a:t>2. التذكر </a:t>
            </a:r>
            <a:r>
              <a:rPr lang="ar-IQ" sz="2000" b="1" dirty="0">
                <a:solidFill>
                  <a:schemeClr val="bg1"/>
                </a:solidFill>
              </a:rPr>
              <a:t>لفترة </a:t>
            </a:r>
            <a:r>
              <a:rPr lang="ar-IQ" sz="2000" b="1" dirty="0" smtClean="0">
                <a:solidFill>
                  <a:schemeClr val="bg1"/>
                </a:solidFill>
              </a:rPr>
              <a:t>أطول</a:t>
            </a:r>
            <a:endParaRPr lang="en-US" sz="2000" b="1" dirty="0">
              <a:solidFill>
                <a:schemeClr val="bg1"/>
              </a:solidFill>
            </a:endParaRPr>
          </a:p>
        </p:txBody>
      </p:sp>
      <p:sp>
        <p:nvSpPr>
          <p:cNvPr id="11" name="Rectangle 10"/>
          <p:cNvSpPr/>
          <p:nvPr/>
        </p:nvSpPr>
        <p:spPr>
          <a:xfrm>
            <a:off x="254842" y="3933056"/>
            <a:ext cx="3381054" cy="400110"/>
          </a:xfrm>
          <a:prstGeom prst="rect">
            <a:avLst/>
          </a:prstGeom>
          <a:solidFill>
            <a:srgbClr val="FFC000"/>
          </a:solidFill>
        </p:spPr>
        <p:txBody>
          <a:bodyPr wrap="none">
            <a:spAutoFit/>
          </a:bodyPr>
          <a:lstStyle/>
          <a:p>
            <a:r>
              <a:rPr lang="ar-IQ" sz="2000" b="1" dirty="0" smtClean="0"/>
              <a:t>3. استعمال </a:t>
            </a:r>
            <a:r>
              <a:rPr lang="ar-IQ" sz="2000" b="1" dirty="0"/>
              <a:t>أكثر لعمليات التفكير </a:t>
            </a:r>
            <a:r>
              <a:rPr lang="ar-IQ" sz="2000" b="1" dirty="0" smtClean="0"/>
              <a:t>العلمي</a:t>
            </a:r>
            <a:endParaRPr lang="en-US" sz="2000" b="1" dirty="0"/>
          </a:p>
        </p:txBody>
      </p:sp>
      <p:sp>
        <p:nvSpPr>
          <p:cNvPr id="12" name="Rectangle 11"/>
          <p:cNvSpPr/>
          <p:nvPr/>
        </p:nvSpPr>
        <p:spPr>
          <a:xfrm>
            <a:off x="5449850" y="4621559"/>
            <a:ext cx="3159839" cy="400110"/>
          </a:xfrm>
          <a:prstGeom prst="rect">
            <a:avLst/>
          </a:prstGeom>
          <a:solidFill>
            <a:srgbClr val="92D050"/>
          </a:solidFill>
        </p:spPr>
        <p:txBody>
          <a:bodyPr wrap="none">
            <a:spAutoFit/>
          </a:bodyPr>
          <a:lstStyle/>
          <a:p>
            <a:r>
              <a:rPr lang="ar-IQ" sz="2000" b="1" dirty="0" smtClean="0">
                <a:solidFill>
                  <a:schemeClr val="tx2">
                    <a:lumMod val="75000"/>
                  </a:schemeClr>
                </a:solidFill>
              </a:rPr>
              <a:t>4. زيادة </a:t>
            </a:r>
            <a:r>
              <a:rPr lang="ar-IQ" sz="2000" b="1" dirty="0">
                <a:solidFill>
                  <a:schemeClr val="tx2">
                    <a:lumMod val="75000"/>
                  </a:schemeClr>
                </a:solidFill>
              </a:rPr>
              <a:t>الأخذ بوجهات نظر </a:t>
            </a:r>
            <a:r>
              <a:rPr lang="ar-IQ" sz="2000" b="1" dirty="0" smtClean="0">
                <a:solidFill>
                  <a:schemeClr val="tx2">
                    <a:lumMod val="75000"/>
                  </a:schemeClr>
                </a:solidFill>
              </a:rPr>
              <a:t>الآخرين</a:t>
            </a:r>
            <a:endParaRPr lang="en-US" sz="2000" b="1" dirty="0">
              <a:solidFill>
                <a:schemeClr val="tx2">
                  <a:lumMod val="75000"/>
                </a:schemeClr>
              </a:solidFill>
            </a:endParaRPr>
          </a:p>
        </p:txBody>
      </p:sp>
      <p:sp>
        <p:nvSpPr>
          <p:cNvPr id="13" name="Rectangle 12"/>
          <p:cNvSpPr/>
          <p:nvPr/>
        </p:nvSpPr>
        <p:spPr>
          <a:xfrm>
            <a:off x="1983283" y="4608112"/>
            <a:ext cx="2177199" cy="400110"/>
          </a:xfrm>
          <a:prstGeom prst="rect">
            <a:avLst/>
          </a:prstGeom>
          <a:solidFill>
            <a:schemeClr val="accent3">
              <a:lumMod val="60000"/>
              <a:lumOff val="40000"/>
            </a:schemeClr>
          </a:solidFill>
        </p:spPr>
        <p:txBody>
          <a:bodyPr wrap="none">
            <a:spAutoFit/>
          </a:bodyPr>
          <a:lstStyle/>
          <a:p>
            <a:r>
              <a:rPr lang="ar-IQ" sz="2000" b="1" dirty="0" smtClean="0"/>
              <a:t>5.زيادة </a:t>
            </a:r>
            <a:r>
              <a:rPr lang="ar-IQ" sz="2000" b="1" dirty="0"/>
              <a:t>الدافعية </a:t>
            </a:r>
            <a:r>
              <a:rPr lang="ar-IQ" sz="2000" b="1" dirty="0" smtClean="0"/>
              <a:t>الداخلية</a:t>
            </a:r>
            <a:endParaRPr lang="en-US" sz="2000" b="1" dirty="0"/>
          </a:p>
        </p:txBody>
      </p:sp>
      <p:sp>
        <p:nvSpPr>
          <p:cNvPr id="14" name="Rectangle 13"/>
          <p:cNvSpPr/>
          <p:nvPr/>
        </p:nvSpPr>
        <p:spPr>
          <a:xfrm>
            <a:off x="4041139" y="5277381"/>
            <a:ext cx="4572000" cy="400110"/>
          </a:xfrm>
          <a:prstGeom prst="rect">
            <a:avLst/>
          </a:prstGeom>
          <a:solidFill>
            <a:srgbClr val="7030A0"/>
          </a:solidFill>
        </p:spPr>
        <p:txBody>
          <a:bodyPr>
            <a:spAutoFit/>
          </a:bodyPr>
          <a:lstStyle/>
          <a:p>
            <a:r>
              <a:rPr lang="ar-IQ" sz="2000" b="1" dirty="0" smtClean="0">
                <a:solidFill>
                  <a:schemeClr val="bg1"/>
                </a:solidFill>
              </a:rPr>
              <a:t>6. زيادة </a:t>
            </a:r>
            <a:r>
              <a:rPr lang="ar-IQ" sz="2000" b="1" dirty="0">
                <a:solidFill>
                  <a:schemeClr val="bg1"/>
                </a:solidFill>
              </a:rPr>
              <a:t>العلاقات الإيجابية بين الفئات غير </a:t>
            </a:r>
            <a:r>
              <a:rPr lang="ar-IQ" sz="2000" b="1" dirty="0" smtClean="0">
                <a:solidFill>
                  <a:schemeClr val="bg1"/>
                </a:solidFill>
              </a:rPr>
              <a:t>المتجانسة</a:t>
            </a:r>
            <a:endParaRPr lang="en-US" sz="2000" b="1" dirty="0">
              <a:solidFill>
                <a:schemeClr val="bg1"/>
              </a:solidFill>
            </a:endParaRPr>
          </a:p>
        </p:txBody>
      </p:sp>
      <p:sp>
        <p:nvSpPr>
          <p:cNvPr id="15" name="Rectangle 14"/>
          <p:cNvSpPr/>
          <p:nvPr/>
        </p:nvSpPr>
        <p:spPr>
          <a:xfrm>
            <a:off x="5321609" y="5877272"/>
            <a:ext cx="3288080" cy="400110"/>
          </a:xfrm>
          <a:prstGeom prst="rect">
            <a:avLst/>
          </a:prstGeom>
          <a:solidFill>
            <a:srgbClr val="00B050"/>
          </a:solidFill>
        </p:spPr>
        <p:txBody>
          <a:bodyPr wrap="none">
            <a:spAutoFit/>
          </a:bodyPr>
          <a:lstStyle/>
          <a:p>
            <a:r>
              <a:rPr lang="ar-IQ" sz="2000" b="1" dirty="0" smtClean="0"/>
              <a:t>7. تكوين </a:t>
            </a:r>
            <a:r>
              <a:rPr lang="ar-IQ" sz="2000" b="1" dirty="0"/>
              <a:t>مواقف أفضل اتجاه المدرسة</a:t>
            </a:r>
            <a:endParaRPr lang="en-US" sz="2000" b="1" dirty="0"/>
          </a:p>
        </p:txBody>
      </p:sp>
      <p:pic>
        <p:nvPicPr>
          <p:cNvPr id="16" name="Picture 1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23528" y="208824"/>
            <a:ext cx="1331999" cy="1331999"/>
          </a:xfrm>
          <a:prstGeom prst="rect">
            <a:avLst/>
          </a:prstGeom>
        </p:spPr>
      </p:pic>
      <p:pic>
        <p:nvPicPr>
          <p:cNvPr id="17" name="Picture 1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23528" y="2044879"/>
            <a:ext cx="1526648" cy="1402689"/>
          </a:xfrm>
          <a:prstGeom prst="rect">
            <a:avLst/>
          </a:prstGeom>
        </p:spPr>
      </p:pic>
      <p:pic>
        <p:nvPicPr>
          <p:cNvPr id="18" name="Picture 17"/>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57224" y="4653136"/>
            <a:ext cx="1262448" cy="1495327"/>
          </a:xfrm>
          <a:prstGeom prst="rect">
            <a:avLst/>
          </a:prstGeom>
        </p:spPr>
      </p:pic>
    </p:spTree>
    <p:extLst>
      <p:ext uri="{BB962C8B-B14F-4D97-AF65-F5344CB8AC3E}">
        <p14:creationId xmlns:p14="http://schemas.microsoft.com/office/powerpoint/2010/main" xmlns="" val="1547460462"/>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5" presetClass="entr" presetSubtype="0" fill="hold" nodeType="after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1250"/>
                                        <p:tgtEl>
                                          <p:spTgt spid="16"/>
                                        </p:tgtEl>
                                      </p:cBhvr>
                                    </p:animEffect>
                                    <p:anim calcmode="lin" valueType="num">
                                      <p:cBhvr>
                                        <p:cTn id="14" dur="1250" fill="hold"/>
                                        <p:tgtEl>
                                          <p:spTgt spid="16"/>
                                        </p:tgtEl>
                                        <p:attrNameLst>
                                          <p:attrName>ppt_w</p:attrName>
                                        </p:attrNameLst>
                                      </p:cBhvr>
                                      <p:tavLst>
                                        <p:tav tm="0" fmla="#ppt_w*sin(2.5*pi*$)">
                                          <p:val>
                                            <p:fltVal val="0"/>
                                          </p:val>
                                        </p:tav>
                                        <p:tav tm="100000">
                                          <p:val>
                                            <p:fltVal val="1"/>
                                          </p:val>
                                        </p:tav>
                                      </p:tavLst>
                                    </p:anim>
                                    <p:anim calcmode="lin" valueType="num">
                                      <p:cBhvr>
                                        <p:cTn id="15" dur="1250" fill="hold"/>
                                        <p:tgtEl>
                                          <p:spTgt spid="16"/>
                                        </p:tgtEl>
                                        <p:attrNameLst>
                                          <p:attrName>ppt_h</p:attrName>
                                        </p:attrNameLst>
                                      </p:cBhvr>
                                      <p:tavLst>
                                        <p:tav tm="0">
                                          <p:val>
                                            <p:strVal val="#ppt_h"/>
                                          </p:val>
                                        </p:tav>
                                        <p:tav tm="100000">
                                          <p:val>
                                            <p:strVal val="#ppt_h"/>
                                          </p:val>
                                        </p:tav>
                                      </p:tavLst>
                                    </p:anim>
                                  </p:childTnLst>
                                </p:cTn>
                              </p:par>
                            </p:childTnLst>
                          </p:cTn>
                        </p:par>
                        <p:par>
                          <p:cTn id="16" fill="hold">
                            <p:stCondLst>
                              <p:cond delay="2250"/>
                            </p:stCondLst>
                            <p:childTnLst>
                              <p:par>
                                <p:cTn id="17" presetID="2" presetClass="entr" presetSubtype="6"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1+#ppt_w/2"/>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par>
                          <p:cTn id="21" fill="hold">
                            <p:stCondLst>
                              <p:cond delay="2750"/>
                            </p:stCondLst>
                            <p:childTnLst>
                              <p:par>
                                <p:cTn id="22" presetID="2" presetClass="entr" presetSubtype="3" fill="hold" nodeType="after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additive="base">
                                        <p:cTn id="24" dur="500" fill="hold"/>
                                        <p:tgtEl>
                                          <p:spTgt spid="18"/>
                                        </p:tgtEl>
                                        <p:attrNameLst>
                                          <p:attrName>ppt_x</p:attrName>
                                        </p:attrNameLst>
                                      </p:cBhvr>
                                      <p:tavLst>
                                        <p:tav tm="0">
                                          <p:val>
                                            <p:strVal val="1+#ppt_w/2"/>
                                          </p:val>
                                        </p:tav>
                                        <p:tav tm="100000">
                                          <p:val>
                                            <p:strVal val="#ppt_x"/>
                                          </p:val>
                                        </p:tav>
                                      </p:tavLst>
                                    </p:anim>
                                    <p:anim calcmode="lin" valueType="num">
                                      <p:cBhvr additive="base">
                                        <p:cTn id="25" dur="500" fill="hold"/>
                                        <p:tgtEl>
                                          <p:spTgt spid="18"/>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additive="base">
                                        <p:cTn id="30" dur="500" fill="hold"/>
                                        <p:tgtEl>
                                          <p:spTgt spid="3"/>
                                        </p:tgtEl>
                                        <p:attrNameLst>
                                          <p:attrName>ppt_x</p:attrName>
                                        </p:attrNameLst>
                                      </p:cBhvr>
                                      <p:tavLst>
                                        <p:tav tm="0">
                                          <p:val>
                                            <p:strVal val="1+#ppt_w/2"/>
                                          </p:val>
                                        </p:tav>
                                        <p:tav tm="100000">
                                          <p:val>
                                            <p:strVal val="#ppt_x"/>
                                          </p:val>
                                        </p:tav>
                                      </p:tavLst>
                                    </p:anim>
                                    <p:anim calcmode="lin" valueType="num">
                                      <p:cBhvr additive="base">
                                        <p:cTn id="31"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additive="base">
                                        <p:cTn id="36" dur="500" fill="hold"/>
                                        <p:tgtEl>
                                          <p:spTgt spid="4"/>
                                        </p:tgtEl>
                                        <p:attrNameLst>
                                          <p:attrName>ppt_x</p:attrName>
                                        </p:attrNameLst>
                                      </p:cBhvr>
                                      <p:tavLst>
                                        <p:tav tm="0">
                                          <p:val>
                                            <p:strVal val="1+#ppt_w/2"/>
                                          </p:val>
                                        </p:tav>
                                        <p:tav tm="100000">
                                          <p:val>
                                            <p:strVal val="#ppt_x"/>
                                          </p:val>
                                        </p:tav>
                                      </p:tavLst>
                                    </p:anim>
                                    <p:anim calcmode="lin" valueType="num">
                                      <p:cBhvr additive="base">
                                        <p:cTn id="37"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 calcmode="lin" valueType="num">
                                      <p:cBhvr additive="base">
                                        <p:cTn id="42" dur="500" fill="hold"/>
                                        <p:tgtEl>
                                          <p:spTgt spid="5"/>
                                        </p:tgtEl>
                                        <p:attrNameLst>
                                          <p:attrName>ppt_x</p:attrName>
                                        </p:attrNameLst>
                                      </p:cBhvr>
                                      <p:tavLst>
                                        <p:tav tm="0">
                                          <p:val>
                                            <p:strVal val="1+#ppt_w/2"/>
                                          </p:val>
                                        </p:tav>
                                        <p:tav tm="100000">
                                          <p:val>
                                            <p:strVal val="#ppt_x"/>
                                          </p:val>
                                        </p:tav>
                                      </p:tavLst>
                                    </p:anim>
                                    <p:anim calcmode="lin" valueType="num">
                                      <p:cBhvr additive="base">
                                        <p:cTn id="4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2" fill="hold" grpId="0" nodeType="click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additive="base">
                                        <p:cTn id="48" dur="500" fill="hold"/>
                                        <p:tgtEl>
                                          <p:spTgt spid="6"/>
                                        </p:tgtEl>
                                        <p:attrNameLst>
                                          <p:attrName>ppt_x</p:attrName>
                                        </p:attrNameLst>
                                      </p:cBhvr>
                                      <p:tavLst>
                                        <p:tav tm="0">
                                          <p:val>
                                            <p:strVal val="1+#ppt_w/2"/>
                                          </p:val>
                                        </p:tav>
                                        <p:tav tm="100000">
                                          <p:val>
                                            <p:strVal val="#ppt_x"/>
                                          </p:val>
                                        </p:tav>
                                      </p:tavLst>
                                    </p:anim>
                                    <p:anim calcmode="lin" valueType="num">
                                      <p:cBhvr additive="base">
                                        <p:cTn id="49"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2" fill="hold" grpId="0" nodeType="clickEffect">
                                  <p:stCondLst>
                                    <p:cond delay="0"/>
                                  </p:stCondLst>
                                  <p:childTnLst>
                                    <p:set>
                                      <p:cBhvr>
                                        <p:cTn id="53" dur="1" fill="hold">
                                          <p:stCondLst>
                                            <p:cond delay="0"/>
                                          </p:stCondLst>
                                        </p:cTn>
                                        <p:tgtEl>
                                          <p:spTgt spid="7"/>
                                        </p:tgtEl>
                                        <p:attrNameLst>
                                          <p:attrName>style.visibility</p:attrName>
                                        </p:attrNameLst>
                                      </p:cBhvr>
                                      <p:to>
                                        <p:strVal val="visible"/>
                                      </p:to>
                                    </p:set>
                                    <p:anim calcmode="lin" valueType="num">
                                      <p:cBhvr additive="base">
                                        <p:cTn id="54" dur="500" fill="hold"/>
                                        <p:tgtEl>
                                          <p:spTgt spid="7"/>
                                        </p:tgtEl>
                                        <p:attrNameLst>
                                          <p:attrName>ppt_x</p:attrName>
                                        </p:attrNameLst>
                                      </p:cBhvr>
                                      <p:tavLst>
                                        <p:tav tm="0">
                                          <p:val>
                                            <p:strVal val="1+#ppt_w/2"/>
                                          </p:val>
                                        </p:tav>
                                        <p:tav tm="100000">
                                          <p:val>
                                            <p:strVal val="#ppt_x"/>
                                          </p:val>
                                        </p:tav>
                                      </p:tavLst>
                                    </p:anim>
                                    <p:anim calcmode="lin" valueType="num">
                                      <p:cBhvr additive="base">
                                        <p:cTn id="55"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grpId="0" nodeType="clickEffect">
                                  <p:stCondLst>
                                    <p:cond delay="0"/>
                                  </p:stCondLst>
                                  <p:childTnLst>
                                    <p:set>
                                      <p:cBhvr>
                                        <p:cTn id="59" dur="1" fill="hold">
                                          <p:stCondLst>
                                            <p:cond delay="0"/>
                                          </p:stCondLst>
                                        </p:cTn>
                                        <p:tgtEl>
                                          <p:spTgt spid="8"/>
                                        </p:tgtEl>
                                        <p:attrNameLst>
                                          <p:attrName>style.visibility</p:attrName>
                                        </p:attrNameLst>
                                      </p:cBhvr>
                                      <p:to>
                                        <p:strVal val="visible"/>
                                      </p:to>
                                    </p:set>
                                    <p:anim calcmode="lin" valueType="num">
                                      <p:cBhvr>
                                        <p:cTn id="60" dur="1000" fill="hold"/>
                                        <p:tgtEl>
                                          <p:spTgt spid="8"/>
                                        </p:tgtEl>
                                        <p:attrNameLst>
                                          <p:attrName>ppt_w</p:attrName>
                                        </p:attrNameLst>
                                      </p:cBhvr>
                                      <p:tavLst>
                                        <p:tav tm="0">
                                          <p:val>
                                            <p:fltVal val="0"/>
                                          </p:val>
                                        </p:tav>
                                        <p:tav tm="100000">
                                          <p:val>
                                            <p:strVal val="#ppt_w"/>
                                          </p:val>
                                        </p:tav>
                                      </p:tavLst>
                                    </p:anim>
                                    <p:anim calcmode="lin" valueType="num">
                                      <p:cBhvr>
                                        <p:cTn id="61" dur="1000" fill="hold"/>
                                        <p:tgtEl>
                                          <p:spTgt spid="8"/>
                                        </p:tgtEl>
                                        <p:attrNameLst>
                                          <p:attrName>ppt_h</p:attrName>
                                        </p:attrNameLst>
                                      </p:cBhvr>
                                      <p:tavLst>
                                        <p:tav tm="0">
                                          <p:val>
                                            <p:fltVal val="0"/>
                                          </p:val>
                                        </p:tav>
                                        <p:tav tm="100000">
                                          <p:val>
                                            <p:strVal val="#ppt_h"/>
                                          </p:val>
                                        </p:tav>
                                      </p:tavLst>
                                    </p:anim>
                                    <p:anim calcmode="lin" valueType="num">
                                      <p:cBhvr>
                                        <p:cTn id="62" dur="1000" fill="hold"/>
                                        <p:tgtEl>
                                          <p:spTgt spid="8"/>
                                        </p:tgtEl>
                                        <p:attrNameLst>
                                          <p:attrName>style.rotation</p:attrName>
                                        </p:attrNameLst>
                                      </p:cBhvr>
                                      <p:tavLst>
                                        <p:tav tm="0">
                                          <p:val>
                                            <p:fltVal val="90"/>
                                          </p:val>
                                        </p:tav>
                                        <p:tav tm="100000">
                                          <p:val>
                                            <p:fltVal val="0"/>
                                          </p:val>
                                        </p:tav>
                                      </p:tavLst>
                                    </p:anim>
                                    <p:animEffect transition="in" filter="fade">
                                      <p:cBhvr>
                                        <p:cTn id="63" dur="1000"/>
                                        <p:tgtEl>
                                          <p:spTgt spid="8"/>
                                        </p:tgtEl>
                                      </p:cBhvr>
                                    </p:animEffect>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9"/>
                                        </p:tgtEl>
                                        <p:attrNameLst>
                                          <p:attrName>style.visibility</p:attrName>
                                        </p:attrNameLst>
                                      </p:cBhvr>
                                      <p:to>
                                        <p:strVal val="visible"/>
                                      </p:to>
                                    </p:set>
                                    <p:animEffect transition="in" filter="wipe(down)">
                                      <p:cBhvr>
                                        <p:cTn id="68" dur="580">
                                          <p:stCondLst>
                                            <p:cond delay="0"/>
                                          </p:stCondLst>
                                        </p:cTn>
                                        <p:tgtEl>
                                          <p:spTgt spid="9"/>
                                        </p:tgtEl>
                                      </p:cBhvr>
                                    </p:animEffect>
                                    <p:anim calcmode="lin" valueType="num">
                                      <p:cBhvr>
                                        <p:cTn id="69"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74" dur="26">
                                          <p:stCondLst>
                                            <p:cond delay="650"/>
                                          </p:stCondLst>
                                        </p:cTn>
                                        <p:tgtEl>
                                          <p:spTgt spid="9"/>
                                        </p:tgtEl>
                                      </p:cBhvr>
                                      <p:to x="100000" y="60000"/>
                                    </p:animScale>
                                    <p:animScale>
                                      <p:cBhvr>
                                        <p:cTn id="75" dur="166" decel="50000">
                                          <p:stCondLst>
                                            <p:cond delay="676"/>
                                          </p:stCondLst>
                                        </p:cTn>
                                        <p:tgtEl>
                                          <p:spTgt spid="9"/>
                                        </p:tgtEl>
                                      </p:cBhvr>
                                      <p:to x="100000" y="100000"/>
                                    </p:animScale>
                                    <p:animScale>
                                      <p:cBhvr>
                                        <p:cTn id="76" dur="26">
                                          <p:stCondLst>
                                            <p:cond delay="1312"/>
                                          </p:stCondLst>
                                        </p:cTn>
                                        <p:tgtEl>
                                          <p:spTgt spid="9"/>
                                        </p:tgtEl>
                                      </p:cBhvr>
                                      <p:to x="100000" y="80000"/>
                                    </p:animScale>
                                    <p:animScale>
                                      <p:cBhvr>
                                        <p:cTn id="77" dur="166" decel="50000">
                                          <p:stCondLst>
                                            <p:cond delay="1338"/>
                                          </p:stCondLst>
                                        </p:cTn>
                                        <p:tgtEl>
                                          <p:spTgt spid="9"/>
                                        </p:tgtEl>
                                      </p:cBhvr>
                                      <p:to x="100000" y="100000"/>
                                    </p:animScale>
                                    <p:animScale>
                                      <p:cBhvr>
                                        <p:cTn id="78" dur="26">
                                          <p:stCondLst>
                                            <p:cond delay="1642"/>
                                          </p:stCondLst>
                                        </p:cTn>
                                        <p:tgtEl>
                                          <p:spTgt spid="9"/>
                                        </p:tgtEl>
                                      </p:cBhvr>
                                      <p:to x="100000" y="90000"/>
                                    </p:animScale>
                                    <p:animScale>
                                      <p:cBhvr>
                                        <p:cTn id="79" dur="166" decel="50000">
                                          <p:stCondLst>
                                            <p:cond delay="1668"/>
                                          </p:stCondLst>
                                        </p:cTn>
                                        <p:tgtEl>
                                          <p:spTgt spid="9"/>
                                        </p:tgtEl>
                                      </p:cBhvr>
                                      <p:to x="100000" y="100000"/>
                                    </p:animScale>
                                    <p:animScale>
                                      <p:cBhvr>
                                        <p:cTn id="80" dur="26">
                                          <p:stCondLst>
                                            <p:cond delay="1808"/>
                                          </p:stCondLst>
                                        </p:cTn>
                                        <p:tgtEl>
                                          <p:spTgt spid="9"/>
                                        </p:tgtEl>
                                      </p:cBhvr>
                                      <p:to x="100000" y="95000"/>
                                    </p:animScale>
                                    <p:animScale>
                                      <p:cBhvr>
                                        <p:cTn id="81" dur="166" decel="50000">
                                          <p:stCondLst>
                                            <p:cond delay="1834"/>
                                          </p:stCondLst>
                                        </p:cTn>
                                        <p:tgtEl>
                                          <p:spTgt spid="9"/>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10"/>
                                        </p:tgtEl>
                                        <p:attrNameLst>
                                          <p:attrName>style.visibility</p:attrName>
                                        </p:attrNameLst>
                                      </p:cBhvr>
                                      <p:to>
                                        <p:strVal val="visible"/>
                                      </p:to>
                                    </p:set>
                                    <p:animEffect transition="in" filter="fade">
                                      <p:cBhvr>
                                        <p:cTn id="86" dur="1000"/>
                                        <p:tgtEl>
                                          <p:spTgt spid="10"/>
                                        </p:tgtEl>
                                      </p:cBhvr>
                                    </p:animEffect>
                                    <p:anim calcmode="lin" valueType="num">
                                      <p:cBhvr>
                                        <p:cTn id="87" dur="1000" fill="hold"/>
                                        <p:tgtEl>
                                          <p:spTgt spid="10"/>
                                        </p:tgtEl>
                                        <p:attrNameLst>
                                          <p:attrName>ppt_x</p:attrName>
                                        </p:attrNameLst>
                                      </p:cBhvr>
                                      <p:tavLst>
                                        <p:tav tm="0">
                                          <p:val>
                                            <p:strVal val="#ppt_x"/>
                                          </p:val>
                                        </p:tav>
                                        <p:tav tm="100000">
                                          <p:val>
                                            <p:strVal val="#ppt_x"/>
                                          </p:val>
                                        </p:tav>
                                      </p:tavLst>
                                    </p:anim>
                                    <p:anim calcmode="lin" valueType="num">
                                      <p:cBhvr>
                                        <p:cTn id="8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16" presetClass="entr" presetSubtype="21" fill="hold" grpId="0" nodeType="clickEffect">
                                  <p:stCondLst>
                                    <p:cond delay="0"/>
                                  </p:stCondLst>
                                  <p:childTnLst>
                                    <p:set>
                                      <p:cBhvr>
                                        <p:cTn id="92" dur="1" fill="hold">
                                          <p:stCondLst>
                                            <p:cond delay="0"/>
                                          </p:stCondLst>
                                        </p:cTn>
                                        <p:tgtEl>
                                          <p:spTgt spid="11"/>
                                        </p:tgtEl>
                                        <p:attrNameLst>
                                          <p:attrName>style.visibility</p:attrName>
                                        </p:attrNameLst>
                                      </p:cBhvr>
                                      <p:to>
                                        <p:strVal val="visible"/>
                                      </p:to>
                                    </p:set>
                                    <p:animEffect transition="in" filter="barn(inVertical)">
                                      <p:cBhvr>
                                        <p:cTn id="93" dur="1000"/>
                                        <p:tgtEl>
                                          <p:spTgt spid="11"/>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4" fill="hold" grpId="0" nodeType="clickEffect">
                                  <p:stCondLst>
                                    <p:cond delay="0"/>
                                  </p:stCondLst>
                                  <p:childTnLst>
                                    <p:set>
                                      <p:cBhvr>
                                        <p:cTn id="97" dur="1" fill="hold">
                                          <p:stCondLst>
                                            <p:cond delay="0"/>
                                          </p:stCondLst>
                                        </p:cTn>
                                        <p:tgtEl>
                                          <p:spTgt spid="12"/>
                                        </p:tgtEl>
                                        <p:attrNameLst>
                                          <p:attrName>style.visibility</p:attrName>
                                        </p:attrNameLst>
                                      </p:cBhvr>
                                      <p:to>
                                        <p:strVal val="visible"/>
                                      </p:to>
                                    </p:set>
                                    <p:animEffect transition="in" filter="wipe(down)">
                                      <p:cBhvr>
                                        <p:cTn id="98" dur="1000"/>
                                        <p:tgtEl>
                                          <p:spTgt spid="12"/>
                                        </p:tgtEl>
                                      </p:cBhvr>
                                    </p:animEffect>
                                  </p:childTnLst>
                                </p:cTn>
                              </p:par>
                            </p:childTnLst>
                          </p:cTn>
                        </p:par>
                      </p:childTnLst>
                    </p:cTn>
                  </p:par>
                  <p:par>
                    <p:cTn id="99" fill="hold">
                      <p:stCondLst>
                        <p:cond delay="indefinite"/>
                      </p:stCondLst>
                      <p:childTnLst>
                        <p:par>
                          <p:cTn id="100" fill="hold">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13"/>
                                        </p:tgtEl>
                                        <p:attrNameLst>
                                          <p:attrName>style.visibility</p:attrName>
                                        </p:attrNameLst>
                                      </p:cBhvr>
                                      <p:to>
                                        <p:strVal val="visible"/>
                                      </p:to>
                                    </p:set>
                                    <p:anim calcmode="lin" valueType="num">
                                      <p:cBhvr additive="base">
                                        <p:cTn id="103" dur="500" fill="hold"/>
                                        <p:tgtEl>
                                          <p:spTgt spid="13"/>
                                        </p:tgtEl>
                                        <p:attrNameLst>
                                          <p:attrName>ppt_x</p:attrName>
                                        </p:attrNameLst>
                                      </p:cBhvr>
                                      <p:tavLst>
                                        <p:tav tm="0">
                                          <p:val>
                                            <p:strVal val="0-#ppt_w/2"/>
                                          </p:val>
                                        </p:tav>
                                        <p:tav tm="100000">
                                          <p:val>
                                            <p:strVal val="#ppt_x"/>
                                          </p:val>
                                        </p:tav>
                                      </p:tavLst>
                                    </p:anim>
                                    <p:anim calcmode="lin" valueType="num">
                                      <p:cBhvr additive="base">
                                        <p:cTn id="104"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2" fill="hold" grpId="0" nodeType="clickEffect">
                                  <p:stCondLst>
                                    <p:cond delay="0"/>
                                  </p:stCondLst>
                                  <p:childTnLst>
                                    <p:set>
                                      <p:cBhvr>
                                        <p:cTn id="108" dur="1" fill="hold">
                                          <p:stCondLst>
                                            <p:cond delay="0"/>
                                          </p:stCondLst>
                                        </p:cTn>
                                        <p:tgtEl>
                                          <p:spTgt spid="14"/>
                                        </p:tgtEl>
                                        <p:attrNameLst>
                                          <p:attrName>style.visibility</p:attrName>
                                        </p:attrNameLst>
                                      </p:cBhvr>
                                      <p:to>
                                        <p:strVal val="visible"/>
                                      </p:to>
                                    </p:set>
                                    <p:anim calcmode="lin" valueType="num">
                                      <p:cBhvr additive="base">
                                        <p:cTn id="109" dur="500" fill="hold"/>
                                        <p:tgtEl>
                                          <p:spTgt spid="14"/>
                                        </p:tgtEl>
                                        <p:attrNameLst>
                                          <p:attrName>ppt_x</p:attrName>
                                        </p:attrNameLst>
                                      </p:cBhvr>
                                      <p:tavLst>
                                        <p:tav tm="0">
                                          <p:val>
                                            <p:strVal val="1+#ppt_w/2"/>
                                          </p:val>
                                        </p:tav>
                                        <p:tav tm="100000">
                                          <p:val>
                                            <p:strVal val="#ppt_x"/>
                                          </p:val>
                                        </p:tav>
                                      </p:tavLst>
                                    </p:anim>
                                    <p:anim calcmode="lin" valueType="num">
                                      <p:cBhvr additive="base">
                                        <p:cTn id="110"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1" presetClass="entr" presetSubtype="1" fill="hold" grpId="0" nodeType="clickEffect">
                                  <p:stCondLst>
                                    <p:cond delay="0"/>
                                  </p:stCondLst>
                                  <p:childTnLst>
                                    <p:set>
                                      <p:cBhvr>
                                        <p:cTn id="114" dur="1" fill="hold">
                                          <p:stCondLst>
                                            <p:cond delay="0"/>
                                          </p:stCondLst>
                                        </p:cTn>
                                        <p:tgtEl>
                                          <p:spTgt spid="15"/>
                                        </p:tgtEl>
                                        <p:attrNameLst>
                                          <p:attrName>style.visibility</p:attrName>
                                        </p:attrNameLst>
                                      </p:cBhvr>
                                      <p:to>
                                        <p:strVal val="visible"/>
                                      </p:to>
                                    </p:set>
                                    <p:animEffect transition="in" filter="wheel(1)">
                                      <p:cBhvr>
                                        <p:cTn id="115"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84168" y="188640"/>
            <a:ext cx="2516273" cy="400110"/>
          </a:xfrm>
          <a:prstGeom prst="rect">
            <a:avLst/>
          </a:prstGeom>
          <a:solidFill>
            <a:schemeClr val="accent6"/>
          </a:solidFill>
        </p:spPr>
        <p:txBody>
          <a:bodyPr wrap="square">
            <a:spAutoFit/>
          </a:bodyPr>
          <a:lstStyle/>
          <a:p>
            <a:r>
              <a:rPr lang="ar-IQ" sz="2000" b="1" dirty="0"/>
              <a:t>سلبيات التعلم التعاوني:</a:t>
            </a:r>
            <a:endParaRPr lang="en-US" sz="2000" b="1" dirty="0"/>
          </a:p>
        </p:txBody>
      </p:sp>
      <p:sp>
        <p:nvSpPr>
          <p:cNvPr id="3" name="Rectangle 2"/>
          <p:cNvSpPr/>
          <p:nvPr/>
        </p:nvSpPr>
        <p:spPr>
          <a:xfrm>
            <a:off x="1763688" y="692696"/>
            <a:ext cx="6841979" cy="707886"/>
          </a:xfrm>
          <a:prstGeom prst="rect">
            <a:avLst/>
          </a:prstGeom>
          <a:solidFill>
            <a:schemeClr val="accent1">
              <a:lumMod val="60000"/>
              <a:lumOff val="40000"/>
            </a:schemeClr>
          </a:solidFill>
        </p:spPr>
        <p:txBody>
          <a:bodyPr wrap="square">
            <a:spAutoFit/>
          </a:bodyPr>
          <a:lstStyle/>
          <a:p>
            <a:pPr algn="justLow"/>
            <a:r>
              <a:rPr lang="ar-IQ" sz="2000" b="1" dirty="0" smtClean="0"/>
              <a:t>1. الخوف </a:t>
            </a:r>
            <a:r>
              <a:rPr lang="ar-IQ" sz="2000" b="1" dirty="0"/>
              <a:t>من السيطرة او إمكانية استبداد بعض الطلبة في المجموعة التي يمنع الطالب الذي يريد ان يعمل بمفرده لمدة معينة</a:t>
            </a:r>
            <a:endParaRPr lang="en-US" sz="2000" b="1" dirty="0"/>
          </a:p>
        </p:txBody>
      </p:sp>
      <p:sp>
        <p:nvSpPr>
          <p:cNvPr id="4" name="Rectangle 3"/>
          <p:cNvSpPr/>
          <p:nvPr/>
        </p:nvSpPr>
        <p:spPr>
          <a:xfrm>
            <a:off x="1763688" y="1484784"/>
            <a:ext cx="6836753" cy="707886"/>
          </a:xfrm>
          <a:prstGeom prst="rect">
            <a:avLst/>
          </a:prstGeom>
          <a:solidFill>
            <a:srgbClr val="7030A0"/>
          </a:solidFill>
        </p:spPr>
        <p:txBody>
          <a:bodyPr wrap="square">
            <a:spAutoFit/>
          </a:bodyPr>
          <a:lstStyle/>
          <a:p>
            <a:r>
              <a:rPr lang="ar-IQ" sz="2000" b="1" dirty="0" smtClean="0">
                <a:solidFill>
                  <a:schemeClr val="bg1"/>
                </a:solidFill>
              </a:rPr>
              <a:t>2. تقدم </a:t>
            </a:r>
            <a:r>
              <a:rPr lang="ar-IQ" sz="2000" b="1" dirty="0">
                <a:solidFill>
                  <a:schemeClr val="bg1"/>
                </a:solidFill>
              </a:rPr>
              <a:t>المعلومات في هذا الأسلوب لمنخفض التحصيل (غذاءاً سهلاً) ويظهر ذلك في التحصيل الدراسي</a:t>
            </a:r>
          </a:p>
        </p:txBody>
      </p:sp>
      <p:sp>
        <p:nvSpPr>
          <p:cNvPr id="5" name="Rectangle 4"/>
          <p:cNvSpPr/>
          <p:nvPr/>
        </p:nvSpPr>
        <p:spPr>
          <a:xfrm>
            <a:off x="1763688" y="2348880"/>
            <a:ext cx="6836753" cy="1015663"/>
          </a:xfrm>
          <a:prstGeom prst="rect">
            <a:avLst/>
          </a:prstGeom>
          <a:solidFill>
            <a:srgbClr val="FFFF00"/>
          </a:solidFill>
        </p:spPr>
        <p:txBody>
          <a:bodyPr wrap="square">
            <a:spAutoFit/>
          </a:bodyPr>
          <a:lstStyle/>
          <a:p>
            <a:pPr algn="justLow"/>
            <a:r>
              <a:rPr lang="ar-IQ" sz="2000" b="1" dirty="0" smtClean="0"/>
              <a:t>3. الطلبة </a:t>
            </a:r>
            <a:r>
              <a:rPr lang="ar-IQ" sz="2000" b="1" dirty="0"/>
              <a:t>غير المشتركين في العمل الجماعي سوف يعاملون ويعاقبون بوحشية في حين ان الاتصال بين أفراد المجموعة والتعاون فيما بينهم بقدراتهم المختلفة وتبادل الأدوار يبين أن الطالب الضعيف في مهمة قد يكون </a:t>
            </a:r>
            <a:r>
              <a:rPr lang="ar-IQ" sz="2000" b="1" dirty="0" smtClean="0"/>
              <a:t>مميزاً</a:t>
            </a:r>
            <a:endParaRPr lang="ar-IQ" sz="2000" b="1" dirty="0"/>
          </a:p>
        </p:txBody>
      </p:sp>
      <p:sp>
        <p:nvSpPr>
          <p:cNvPr id="6" name="Rectangle 5"/>
          <p:cNvSpPr/>
          <p:nvPr/>
        </p:nvSpPr>
        <p:spPr>
          <a:xfrm>
            <a:off x="1763688" y="3475166"/>
            <a:ext cx="6841979" cy="707886"/>
          </a:xfrm>
          <a:prstGeom prst="rect">
            <a:avLst/>
          </a:prstGeom>
          <a:solidFill>
            <a:srgbClr val="0070C0"/>
          </a:solidFill>
        </p:spPr>
        <p:txBody>
          <a:bodyPr wrap="square">
            <a:spAutoFit/>
          </a:bodyPr>
          <a:lstStyle/>
          <a:p>
            <a:pPr algn="justLow"/>
            <a:r>
              <a:rPr lang="ar-IQ" sz="2000" b="1" dirty="0" smtClean="0">
                <a:solidFill>
                  <a:schemeClr val="bg1"/>
                </a:solidFill>
              </a:rPr>
              <a:t>4. عمل </a:t>
            </a:r>
            <a:r>
              <a:rPr lang="ar-IQ" sz="2000" b="1" dirty="0">
                <a:solidFill>
                  <a:schemeClr val="bg1"/>
                </a:solidFill>
              </a:rPr>
              <a:t>الطلبة سوية للقيام بتنفيذ المهمة فقط وليس لأجل مهارة أدائهم وبذا يصبح العمل مجرد رتابة يؤدي بصورة </a:t>
            </a:r>
            <a:r>
              <a:rPr lang="ar-IQ" sz="2000" b="1" dirty="0" smtClean="0">
                <a:solidFill>
                  <a:schemeClr val="bg1"/>
                </a:solidFill>
              </a:rPr>
              <a:t>إلية</a:t>
            </a:r>
            <a:endParaRPr lang="en-US" sz="2000" b="1" dirty="0">
              <a:solidFill>
                <a:schemeClr val="bg1"/>
              </a:solidFill>
            </a:endParaRPr>
          </a:p>
        </p:txBody>
      </p:sp>
      <p:sp>
        <p:nvSpPr>
          <p:cNvPr id="7" name="Rectangle 6"/>
          <p:cNvSpPr/>
          <p:nvPr/>
        </p:nvSpPr>
        <p:spPr>
          <a:xfrm>
            <a:off x="6084168" y="4293096"/>
            <a:ext cx="2514531" cy="400110"/>
          </a:xfrm>
          <a:prstGeom prst="rect">
            <a:avLst/>
          </a:prstGeom>
          <a:solidFill>
            <a:schemeClr val="accent6"/>
          </a:solidFill>
        </p:spPr>
        <p:txBody>
          <a:bodyPr wrap="square">
            <a:spAutoFit/>
          </a:bodyPr>
          <a:lstStyle/>
          <a:p>
            <a:r>
              <a:rPr lang="ar-IQ" sz="2000" b="1" dirty="0"/>
              <a:t>مميزات التعلم التعاوني :</a:t>
            </a:r>
            <a:endParaRPr lang="en-US" sz="2000" b="1" dirty="0"/>
          </a:p>
        </p:txBody>
      </p:sp>
      <p:sp>
        <p:nvSpPr>
          <p:cNvPr id="8" name="Rectangle 7"/>
          <p:cNvSpPr/>
          <p:nvPr/>
        </p:nvSpPr>
        <p:spPr>
          <a:xfrm>
            <a:off x="5570306" y="4797152"/>
            <a:ext cx="3028393" cy="400110"/>
          </a:xfrm>
          <a:prstGeom prst="rect">
            <a:avLst/>
          </a:prstGeom>
          <a:solidFill>
            <a:schemeClr val="accent1">
              <a:lumMod val="60000"/>
              <a:lumOff val="40000"/>
            </a:schemeClr>
          </a:solidFill>
        </p:spPr>
        <p:txBody>
          <a:bodyPr wrap="none">
            <a:spAutoFit/>
          </a:bodyPr>
          <a:lstStyle/>
          <a:p>
            <a:r>
              <a:rPr lang="ar-IQ" sz="2000" b="1" dirty="0" smtClean="0"/>
              <a:t>1- يذكر </a:t>
            </a:r>
            <a:r>
              <a:rPr lang="ar-IQ" sz="2000" b="1" dirty="0"/>
              <a:t>الطلاب بالمهارة مدة </a:t>
            </a:r>
            <a:r>
              <a:rPr lang="ar-IQ" sz="2000" b="1" dirty="0" smtClean="0"/>
              <a:t>أطول</a:t>
            </a:r>
            <a:endParaRPr lang="en-US" sz="2000" b="1" dirty="0"/>
          </a:p>
        </p:txBody>
      </p:sp>
      <p:sp>
        <p:nvSpPr>
          <p:cNvPr id="9" name="Rectangle 8"/>
          <p:cNvSpPr/>
          <p:nvPr/>
        </p:nvSpPr>
        <p:spPr>
          <a:xfrm>
            <a:off x="908447" y="4797152"/>
            <a:ext cx="4426212" cy="400110"/>
          </a:xfrm>
          <a:prstGeom prst="rect">
            <a:avLst/>
          </a:prstGeom>
          <a:solidFill>
            <a:srgbClr val="FF0000"/>
          </a:solidFill>
        </p:spPr>
        <p:txBody>
          <a:bodyPr wrap="none">
            <a:spAutoFit/>
          </a:bodyPr>
          <a:lstStyle/>
          <a:p>
            <a:r>
              <a:rPr lang="ar-IQ" sz="2000" b="1" dirty="0" smtClean="0">
                <a:solidFill>
                  <a:schemeClr val="bg1"/>
                </a:solidFill>
              </a:rPr>
              <a:t>2- زيادة </a:t>
            </a:r>
            <a:r>
              <a:rPr lang="ar-IQ" sz="2000" b="1" dirty="0">
                <a:solidFill>
                  <a:schemeClr val="bg1"/>
                </a:solidFill>
              </a:rPr>
              <a:t>العلاقة الإيجابية مع الفئات غير </a:t>
            </a:r>
            <a:r>
              <a:rPr lang="ar-IQ" sz="2000" b="1" dirty="0" smtClean="0">
                <a:solidFill>
                  <a:schemeClr val="bg1"/>
                </a:solidFill>
              </a:rPr>
              <a:t>المتجانسة </a:t>
            </a:r>
            <a:endParaRPr lang="en-US" sz="2000" b="1" dirty="0">
              <a:solidFill>
                <a:schemeClr val="bg1"/>
              </a:solidFill>
            </a:endParaRPr>
          </a:p>
        </p:txBody>
      </p:sp>
      <p:sp>
        <p:nvSpPr>
          <p:cNvPr id="10" name="Rectangle 9"/>
          <p:cNvSpPr/>
          <p:nvPr/>
        </p:nvSpPr>
        <p:spPr>
          <a:xfrm>
            <a:off x="2581417" y="5301208"/>
            <a:ext cx="6024250" cy="400110"/>
          </a:xfrm>
          <a:prstGeom prst="rect">
            <a:avLst/>
          </a:prstGeom>
          <a:solidFill>
            <a:srgbClr val="00B0F0"/>
          </a:solidFill>
        </p:spPr>
        <p:txBody>
          <a:bodyPr wrap="square">
            <a:spAutoFit/>
          </a:bodyPr>
          <a:lstStyle/>
          <a:p>
            <a:r>
              <a:rPr lang="ar-IQ" sz="2000" b="1" dirty="0" smtClean="0">
                <a:solidFill>
                  <a:schemeClr val="bg1"/>
                </a:solidFill>
              </a:rPr>
              <a:t>3- له مساندة اجتماعية اكبر فضلاً عن تقديم التغذية الراجعة للآخرين . </a:t>
            </a:r>
            <a:endParaRPr lang="en-US" sz="2000" b="1" dirty="0">
              <a:solidFill>
                <a:schemeClr val="bg1"/>
              </a:solidFill>
            </a:endParaRPr>
          </a:p>
        </p:txBody>
      </p:sp>
      <p:sp>
        <p:nvSpPr>
          <p:cNvPr id="11" name="Rectangle 10"/>
          <p:cNvSpPr/>
          <p:nvPr/>
        </p:nvSpPr>
        <p:spPr>
          <a:xfrm>
            <a:off x="5570306" y="5787952"/>
            <a:ext cx="3058148" cy="400110"/>
          </a:xfrm>
          <a:prstGeom prst="rect">
            <a:avLst/>
          </a:prstGeom>
          <a:solidFill>
            <a:schemeClr val="accent6">
              <a:lumMod val="40000"/>
              <a:lumOff val="60000"/>
            </a:schemeClr>
          </a:solidFill>
        </p:spPr>
        <p:txBody>
          <a:bodyPr wrap="square">
            <a:spAutoFit/>
          </a:bodyPr>
          <a:lstStyle/>
          <a:p>
            <a:r>
              <a:rPr lang="ar-IQ" sz="2000" b="1" dirty="0" smtClean="0"/>
              <a:t>4- زيادة </a:t>
            </a:r>
            <a:r>
              <a:rPr lang="ar-IQ" sz="2000" b="1" dirty="0"/>
              <a:t>التوافق النفسي الإيجابي</a:t>
            </a:r>
            <a:endParaRPr lang="en-US" sz="2000" b="1"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323528" y="188640"/>
            <a:ext cx="1240105" cy="1240105"/>
          </a:xfrm>
          <a:prstGeom prst="rect">
            <a:avLst/>
          </a:prstGeom>
        </p:spPr>
      </p:pic>
      <p:pic>
        <p:nvPicPr>
          <p:cNvPr id="13" name="Picture 1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23528" y="1706513"/>
            <a:ext cx="1284734" cy="1284734"/>
          </a:xfrm>
          <a:prstGeom prst="rect">
            <a:avLst/>
          </a:prstGeom>
        </p:spPr>
      </p:pic>
      <p:pic>
        <p:nvPicPr>
          <p:cNvPr id="14" name="Picture 1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23528" y="3252902"/>
            <a:ext cx="1348377" cy="1184210"/>
          </a:xfrm>
          <a:prstGeom prst="rect">
            <a:avLst/>
          </a:prstGeom>
        </p:spPr>
      </p:pic>
    </p:spTree>
    <p:extLst>
      <p:ext uri="{BB962C8B-B14F-4D97-AF65-F5344CB8AC3E}">
        <p14:creationId xmlns:p14="http://schemas.microsoft.com/office/powerpoint/2010/main" xmlns="" val="284344843"/>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ipe(down)">
                                      <p:cBhvr>
                                        <p:cTn id="13" dur="1000"/>
                                        <p:tgtEl>
                                          <p:spTgt spid="12"/>
                                        </p:tgtEl>
                                      </p:cBhvr>
                                    </p:animEffect>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1000" fill="hold"/>
                                        <p:tgtEl>
                                          <p:spTgt spid="13"/>
                                        </p:tgtEl>
                                        <p:attrNameLst>
                                          <p:attrName>ppt_w</p:attrName>
                                        </p:attrNameLst>
                                      </p:cBhvr>
                                      <p:tavLst>
                                        <p:tav tm="0">
                                          <p:val>
                                            <p:fltVal val="0"/>
                                          </p:val>
                                        </p:tav>
                                        <p:tav tm="100000">
                                          <p:val>
                                            <p:strVal val="#ppt_w"/>
                                          </p:val>
                                        </p:tav>
                                      </p:tavLst>
                                    </p:anim>
                                    <p:anim calcmode="lin" valueType="num">
                                      <p:cBhvr>
                                        <p:cTn id="18" dur="1000" fill="hold"/>
                                        <p:tgtEl>
                                          <p:spTgt spid="13"/>
                                        </p:tgtEl>
                                        <p:attrNameLst>
                                          <p:attrName>ppt_h</p:attrName>
                                        </p:attrNameLst>
                                      </p:cBhvr>
                                      <p:tavLst>
                                        <p:tav tm="0">
                                          <p:val>
                                            <p:fltVal val="0"/>
                                          </p:val>
                                        </p:tav>
                                        <p:tav tm="100000">
                                          <p:val>
                                            <p:strVal val="#ppt_h"/>
                                          </p:val>
                                        </p:tav>
                                      </p:tavLst>
                                    </p:anim>
                                    <p:anim calcmode="lin" valueType="num">
                                      <p:cBhvr>
                                        <p:cTn id="19" dur="1000" fill="hold"/>
                                        <p:tgtEl>
                                          <p:spTgt spid="13"/>
                                        </p:tgtEl>
                                        <p:attrNameLst>
                                          <p:attrName>style.rotation</p:attrName>
                                        </p:attrNameLst>
                                      </p:cBhvr>
                                      <p:tavLst>
                                        <p:tav tm="0">
                                          <p:val>
                                            <p:fltVal val="90"/>
                                          </p:val>
                                        </p:tav>
                                        <p:tav tm="100000">
                                          <p:val>
                                            <p:fltVal val="0"/>
                                          </p:val>
                                        </p:tav>
                                      </p:tavLst>
                                    </p:anim>
                                    <p:animEffect transition="in" filter="fade">
                                      <p:cBhvr>
                                        <p:cTn id="20" dur="1000"/>
                                        <p:tgtEl>
                                          <p:spTgt spid="13"/>
                                        </p:tgtEl>
                                      </p:cBhvr>
                                    </p:animEffect>
                                  </p:childTnLst>
                                </p:cTn>
                              </p:par>
                            </p:childTnLst>
                          </p:cTn>
                        </p:par>
                        <p:par>
                          <p:cTn id="21" fill="hold">
                            <p:stCondLst>
                              <p:cond delay="3000"/>
                            </p:stCondLst>
                            <p:childTnLst>
                              <p:par>
                                <p:cTn id="22" presetID="45" presetClass="entr" presetSubtype="0"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1000"/>
                                        <p:tgtEl>
                                          <p:spTgt spid="14"/>
                                        </p:tgtEl>
                                      </p:cBhvr>
                                    </p:animEffect>
                                    <p:anim calcmode="lin" valueType="num">
                                      <p:cBhvr>
                                        <p:cTn id="25" dur="1000" fill="hold"/>
                                        <p:tgtEl>
                                          <p:spTgt spid="14"/>
                                        </p:tgtEl>
                                        <p:attrNameLst>
                                          <p:attrName>ppt_w</p:attrName>
                                        </p:attrNameLst>
                                      </p:cBhvr>
                                      <p:tavLst>
                                        <p:tav tm="0" fmla="#ppt_w*sin(2.5*pi*$)">
                                          <p:val>
                                            <p:fltVal val="0"/>
                                          </p:val>
                                        </p:tav>
                                        <p:tav tm="100000">
                                          <p:val>
                                            <p:fltVal val="1"/>
                                          </p:val>
                                        </p:tav>
                                      </p:tavLst>
                                    </p:anim>
                                    <p:anim calcmode="lin" valueType="num">
                                      <p:cBhvr>
                                        <p:cTn id="26" dur="10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circle(in)">
                                      <p:cBhvr>
                                        <p:cTn id="31" dur="1500"/>
                                        <p:tgtEl>
                                          <p:spTgt spid="3"/>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1000"/>
                                        <p:tgtEl>
                                          <p:spTgt spid="4"/>
                                        </p:tgtEl>
                                      </p:cBhvr>
                                    </p:animEffect>
                                    <p:anim calcmode="lin" valueType="num">
                                      <p:cBhvr>
                                        <p:cTn id="37" dur="1000" fill="hold"/>
                                        <p:tgtEl>
                                          <p:spTgt spid="4"/>
                                        </p:tgtEl>
                                        <p:attrNameLst>
                                          <p:attrName>ppt_x</p:attrName>
                                        </p:attrNameLst>
                                      </p:cBhvr>
                                      <p:tavLst>
                                        <p:tav tm="0">
                                          <p:val>
                                            <p:strVal val="#ppt_x"/>
                                          </p:val>
                                        </p:tav>
                                        <p:tav tm="100000">
                                          <p:val>
                                            <p:strVal val="#ppt_x"/>
                                          </p:val>
                                        </p:tav>
                                      </p:tavLst>
                                    </p:anim>
                                    <p:anim calcmode="lin" valueType="num">
                                      <p:cBhvr>
                                        <p:cTn id="3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p:cTn id="43" dur="1000" fill="hold"/>
                                        <p:tgtEl>
                                          <p:spTgt spid="5"/>
                                        </p:tgtEl>
                                        <p:attrNameLst>
                                          <p:attrName>ppt_w</p:attrName>
                                        </p:attrNameLst>
                                      </p:cBhvr>
                                      <p:tavLst>
                                        <p:tav tm="0">
                                          <p:val>
                                            <p:fltVal val="0"/>
                                          </p:val>
                                        </p:tav>
                                        <p:tav tm="100000">
                                          <p:val>
                                            <p:strVal val="#ppt_w"/>
                                          </p:val>
                                        </p:tav>
                                      </p:tavLst>
                                    </p:anim>
                                    <p:anim calcmode="lin" valueType="num">
                                      <p:cBhvr>
                                        <p:cTn id="44" dur="1000" fill="hold"/>
                                        <p:tgtEl>
                                          <p:spTgt spid="5"/>
                                        </p:tgtEl>
                                        <p:attrNameLst>
                                          <p:attrName>ppt_h</p:attrName>
                                        </p:attrNameLst>
                                      </p:cBhvr>
                                      <p:tavLst>
                                        <p:tav tm="0">
                                          <p:val>
                                            <p:fltVal val="0"/>
                                          </p:val>
                                        </p:tav>
                                        <p:tav tm="100000">
                                          <p:val>
                                            <p:strVal val="#ppt_h"/>
                                          </p:val>
                                        </p:tav>
                                      </p:tavLst>
                                    </p:anim>
                                    <p:anim calcmode="lin" valueType="num">
                                      <p:cBhvr>
                                        <p:cTn id="45" dur="1000" fill="hold"/>
                                        <p:tgtEl>
                                          <p:spTgt spid="5"/>
                                        </p:tgtEl>
                                        <p:attrNameLst>
                                          <p:attrName>style.rotation</p:attrName>
                                        </p:attrNameLst>
                                      </p:cBhvr>
                                      <p:tavLst>
                                        <p:tav tm="0">
                                          <p:val>
                                            <p:fltVal val="90"/>
                                          </p:val>
                                        </p:tav>
                                        <p:tav tm="100000">
                                          <p:val>
                                            <p:fltVal val="0"/>
                                          </p:val>
                                        </p:tav>
                                      </p:tavLst>
                                    </p:anim>
                                    <p:animEffect transition="in" filter="fade">
                                      <p:cBhvr>
                                        <p:cTn id="46" dur="1000"/>
                                        <p:tgtEl>
                                          <p:spTgt spid="5"/>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barn(inVertical)">
                                      <p:cBhvr>
                                        <p:cTn id="51" dur="500"/>
                                        <p:tgtEl>
                                          <p:spTgt spid="6"/>
                                        </p:tgtEl>
                                      </p:cBhvr>
                                    </p:animEffect>
                                  </p:childTnLst>
                                </p:cTn>
                              </p:par>
                            </p:childTnLst>
                          </p:cTn>
                        </p:par>
                      </p:childTnLst>
                    </p:cTn>
                  </p:par>
                  <p:par>
                    <p:cTn id="52" fill="hold">
                      <p:stCondLst>
                        <p:cond delay="indefinite"/>
                      </p:stCondLst>
                      <p:childTnLst>
                        <p:par>
                          <p:cTn id="53" fill="hold">
                            <p:stCondLst>
                              <p:cond delay="0"/>
                            </p:stCondLst>
                            <p:childTnLst>
                              <p:par>
                                <p:cTn id="54" presetID="21" presetClass="entr" presetSubtype="1"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wheel(1)">
                                      <p:cBhvr>
                                        <p:cTn id="56" dur="2000"/>
                                        <p:tgtEl>
                                          <p:spTgt spid="7"/>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8"/>
                                        </p:tgtEl>
                                        <p:attrNameLst>
                                          <p:attrName>style.visibility</p:attrName>
                                        </p:attrNameLst>
                                      </p:cBhvr>
                                      <p:to>
                                        <p:strVal val="visible"/>
                                      </p:to>
                                    </p:set>
                                    <p:anim calcmode="lin" valueType="num">
                                      <p:cBhvr>
                                        <p:cTn id="61" dur="500" fill="hold"/>
                                        <p:tgtEl>
                                          <p:spTgt spid="8"/>
                                        </p:tgtEl>
                                        <p:attrNameLst>
                                          <p:attrName>ppt_w</p:attrName>
                                        </p:attrNameLst>
                                      </p:cBhvr>
                                      <p:tavLst>
                                        <p:tav tm="0">
                                          <p:val>
                                            <p:fltVal val="0"/>
                                          </p:val>
                                        </p:tav>
                                        <p:tav tm="100000">
                                          <p:val>
                                            <p:strVal val="#ppt_w"/>
                                          </p:val>
                                        </p:tav>
                                      </p:tavLst>
                                    </p:anim>
                                    <p:anim calcmode="lin" valueType="num">
                                      <p:cBhvr>
                                        <p:cTn id="62" dur="500" fill="hold"/>
                                        <p:tgtEl>
                                          <p:spTgt spid="8"/>
                                        </p:tgtEl>
                                        <p:attrNameLst>
                                          <p:attrName>ppt_h</p:attrName>
                                        </p:attrNameLst>
                                      </p:cBhvr>
                                      <p:tavLst>
                                        <p:tav tm="0">
                                          <p:val>
                                            <p:fltVal val="0"/>
                                          </p:val>
                                        </p:tav>
                                        <p:tav tm="100000">
                                          <p:val>
                                            <p:strVal val="#ppt_h"/>
                                          </p:val>
                                        </p:tav>
                                      </p:tavLst>
                                    </p:anim>
                                    <p:animEffect transition="in" filter="fade">
                                      <p:cBhvr>
                                        <p:cTn id="63" dur="500"/>
                                        <p:tgtEl>
                                          <p:spTgt spid="8"/>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9"/>
                                        </p:tgtEl>
                                        <p:attrNameLst>
                                          <p:attrName>style.visibility</p:attrName>
                                        </p:attrNameLst>
                                      </p:cBhvr>
                                      <p:to>
                                        <p:strVal val="visible"/>
                                      </p:to>
                                    </p:set>
                                    <p:anim calcmode="lin" valueType="num">
                                      <p:cBhvr additive="base">
                                        <p:cTn id="68" dur="500" fill="hold"/>
                                        <p:tgtEl>
                                          <p:spTgt spid="9"/>
                                        </p:tgtEl>
                                        <p:attrNameLst>
                                          <p:attrName>ppt_x</p:attrName>
                                        </p:attrNameLst>
                                      </p:cBhvr>
                                      <p:tavLst>
                                        <p:tav tm="0">
                                          <p:val>
                                            <p:strVal val="#ppt_x"/>
                                          </p:val>
                                        </p:tav>
                                        <p:tav tm="100000">
                                          <p:val>
                                            <p:strVal val="#ppt_x"/>
                                          </p:val>
                                        </p:tav>
                                      </p:tavLst>
                                    </p:anim>
                                    <p:anim calcmode="lin" valueType="num">
                                      <p:cBhvr additive="base">
                                        <p:cTn id="6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16" presetClass="entr" presetSubtype="21" fill="hold" grpId="0" nodeType="clickEffect">
                                  <p:stCondLst>
                                    <p:cond delay="0"/>
                                  </p:stCondLst>
                                  <p:childTnLst>
                                    <p:set>
                                      <p:cBhvr>
                                        <p:cTn id="73" dur="1" fill="hold">
                                          <p:stCondLst>
                                            <p:cond delay="0"/>
                                          </p:stCondLst>
                                        </p:cTn>
                                        <p:tgtEl>
                                          <p:spTgt spid="10"/>
                                        </p:tgtEl>
                                        <p:attrNameLst>
                                          <p:attrName>style.visibility</p:attrName>
                                        </p:attrNameLst>
                                      </p:cBhvr>
                                      <p:to>
                                        <p:strVal val="visible"/>
                                      </p:to>
                                    </p:set>
                                    <p:animEffect transition="in" filter="barn(inVertical)">
                                      <p:cBhvr>
                                        <p:cTn id="74" dur="500"/>
                                        <p:tgtEl>
                                          <p:spTgt spid="10"/>
                                        </p:tgtEl>
                                      </p:cBhvr>
                                    </p:animEffect>
                                  </p:childTnLst>
                                </p:cTn>
                              </p:par>
                            </p:childTnLst>
                          </p:cTn>
                        </p:par>
                      </p:childTnLst>
                    </p:cTn>
                  </p:par>
                  <p:par>
                    <p:cTn id="75" fill="hold">
                      <p:stCondLst>
                        <p:cond delay="indefinite"/>
                      </p:stCondLst>
                      <p:childTnLst>
                        <p:par>
                          <p:cTn id="76" fill="hold">
                            <p:stCondLst>
                              <p:cond delay="0"/>
                            </p:stCondLst>
                            <p:childTnLst>
                              <p:par>
                                <p:cTn id="77" presetID="14" presetClass="entr" presetSubtype="10" fill="hold" grpId="0" nodeType="clickEffect">
                                  <p:stCondLst>
                                    <p:cond delay="0"/>
                                  </p:stCondLst>
                                  <p:childTnLst>
                                    <p:set>
                                      <p:cBhvr>
                                        <p:cTn id="78" dur="1" fill="hold">
                                          <p:stCondLst>
                                            <p:cond delay="0"/>
                                          </p:stCondLst>
                                        </p:cTn>
                                        <p:tgtEl>
                                          <p:spTgt spid="11"/>
                                        </p:tgtEl>
                                        <p:attrNameLst>
                                          <p:attrName>style.visibility</p:attrName>
                                        </p:attrNameLst>
                                      </p:cBhvr>
                                      <p:to>
                                        <p:strVal val="visible"/>
                                      </p:to>
                                    </p:set>
                                    <p:animEffect transition="in" filter="randombar(horizontal)">
                                      <p:cBhvr>
                                        <p:cTn id="79" dur="1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131840" y="260648"/>
            <a:ext cx="288032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latin typeface="29LT Bukra Bold Italic" pitchFamily="34" charset="-78"/>
                <a:cs typeface="29LT Bukra Bold Italic" pitchFamily="34" charset="-78"/>
              </a:rPr>
              <a:t>التعلم بالإقران</a:t>
            </a:r>
            <a:endParaRPr lang="en-US" sz="2800" dirty="0">
              <a:latin typeface="29LT Bukra Bold Italic" pitchFamily="34" charset="-78"/>
              <a:cs typeface="29LT Bukra Bold Italic" pitchFamily="34" charset="-78"/>
            </a:endParaRPr>
          </a:p>
        </p:txBody>
      </p:sp>
      <p:sp>
        <p:nvSpPr>
          <p:cNvPr id="3" name="Rectangle 2"/>
          <p:cNvSpPr/>
          <p:nvPr/>
        </p:nvSpPr>
        <p:spPr>
          <a:xfrm>
            <a:off x="611560" y="1268760"/>
            <a:ext cx="7956376" cy="1015663"/>
          </a:xfrm>
          <a:prstGeom prst="rect">
            <a:avLst/>
          </a:prstGeom>
          <a:solidFill>
            <a:schemeClr val="bg1">
              <a:lumMod val="95000"/>
            </a:schemeClr>
          </a:solidFill>
        </p:spPr>
        <p:txBody>
          <a:bodyPr wrap="square">
            <a:spAutoFit/>
          </a:bodyPr>
          <a:lstStyle/>
          <a:p>
            <a:pPr algn="just"/>
            <a:r>
              <a:rPr lang="ar-SA" sz="2000" b="1" dirty="0">
                <a:solidFill>
                  <a:schemeClr val="accent6"/>
                </a:solidFill>
              </a:rPr>
              <a:t>هو نظام للتدريس يساعد فيه المتعلمون بعضهم ‏البعض يبني علي أساس ان التعليم موجه ومتمركز حول ‏المتعلم مع الاخذ في الاعتبار بيئة التعلم الفعالة التي تركز ‏علي اندماج الطالب بشكل كامل في عملية التعلم </a:t>
            </a:r>
            <a:r>
              <a:rPr lang="ar-SA" sz="2000" b="1" dirty="0" smtClean="0">
                <a:solidFill>
                  <a:schemeClr val="accent6"/>
                </a:solidFill>
              </a:rPr>
              <a:t>التعاوني</a:t>
            </a:r>
            <a:r>
              <a:rPr lang="ar-IQ" sz="2000" b="1" dirty="0" smtClean="0">
                <a:solidFill>
                  <a:schemeClr val="accent6"/>
                </a:solidFill>
              </a:rPr>
              <a:t>.</a:t>
            </a:r>
            <a:r>
              <a:rPr lang="ar-SA" sz="2000" b="1" dirty="0" smtClean="0">
                <a:solidFill>
                  <a:schemeClr val="accent6"/>
                </a:solidFill>
              </a:rPr>
              <a:t> </a:t>
            </a:r>
            <a:endParaRPr lang="ar-IQ" sz="2000" b="1" dirty="0">
              <a:solidFill>
                <a:schemeClr val="accent6"/>
              </a:solidFill>
            </a:endParaRPr>
          </a:p>
        </p:txBody>
      </p:sp>
      <p:sp>
        <p:nvSpPr>
          <p:cNvPr id="4" name="Rectangle 3"/>
          <p:cNvSpPr/>
          <p:nvPr/>
        </p:nvSpPr>
        <p:spPr>
          <a:xfrm>
            <a:off x="5409699" y="2348880"/>
            <a:ext cx="3158237" cy="369332"/>
          </a:xfrm>
          <a:prstGeom prst="rect">
            <a:avLst/>
          </a:prstGeom>
          <a:solidFill>
            <a:schemeClr val="accent6"/>
          </a:solidFill>
        </p:spPr>
        <p:txBody>
          <a:bodyPr wrap="none">
            <a:spAutoFit/>
          </a:bodyPr>
          <a:lstStyle/>
          <a:p>
            <a:r>
              <a:rPr lang="ar-SA" b="1" dirty="0"/>
              <a:t>توجد أنماط كثيرة من تعلم الإقران </a:t>
            </a:r>
            <a:r>
              <a:rPr lang="ar-IQ" b="1" dirty="0" smtClean="0"/>
              <a:t> وهي:</a:t>
            </a:r>
            <a:endParaRPr lang="ar-IQ" b="1" dirty="0"/>
          </a:p>
        </p:txBody>
      </p:sp>
      <p:sp>
        <p:nvSpPr>
          <p:cNvPr id="5" name="Rectangle 4"/>
          <p:cNvSpPr/>
          <p:nvPr/>
        </p:nvSpPr>
        <p:spPr>
          <a:xfrm>
            <a:off x="7374570" y="2780928"/>
            <a:ext cx="1172116" cy="400110"/>
          </a:xfrm>
          <a:prstGeom prst="rect">
            <a:avLst/>
          </a:prstGeom>
          <a:solidFill>
            <a:schemeClr val="bg2"/>
          </a:solidFill>
        </p:spPr>
        <p:txBody>
          <a:bodyPr wrap="none">
            <a:spAutoFit/>
          </a:bodyPr>
          <a:lstStyle/>
          <a:p>
            <a:r>
              <a:rPr lang="ar-SA" sz="2000" b="1" dirty="0"/>
              <a:t>النمط الأول:‏</a:t>
            </a:r>
            <a:endParaRPr lang="en-US" sz="2000" b="1" dirty="0"/>
          </a:p>
        </p:txBody>
      </p:sp>
      <p:sp>
        <p:nvSpPr>
          <p:cNvPr id="6" name="Rectangle 5"/>
          <p:cNvSpPr/>
          <p:nvPr/>
        </p:nvSpPr>
        <p:spPr>
          <a:xfrm>
            <a:off x="1691680" y="3284984"/>
            <a:ext cx="6876256" cy="707886"/>
          </a:xfrm>
          <a:prstGeom prst="rect">
            <a:avLst/>
          </a:prstGeom>
          <a:solidFill>
            <a:schemeClr val="bg1">
              <a:lumMod val="95000"/>
            </a:schemeClr>
          </a:solidFill>
        </p:spPr>
        <p:txBody>
          <a:bodyPr wrap="square">
            <a:spAutoFit/>
          </a:bodyPr>
          <a:lstStyle/>
          <a:p>
            <a:r>
              <a:rPr lang="ar-SA" sz="2000" b="1" dirty="0"/>
              <a:t>هو تدريس الإقران من العمر نفسه عبر الفصول او بين ‏الفصول او مايسمي بالتقسيم الأفقي </a:t>
            </a:r>
            <a:endParaRPr lang="ar-IQ" sz="2000" b="1" dirty="0"/>
          </a:p>
        </p:txBody>
      </p:sp>
      <p:sp>
        <p:nvSpPr>
          <p:cNvPr id="7" name="Rectangle 6"/>
          <p:cNvSpPr/>
          <p:nvPr/>
        </p:nvSpPr>
        <p:spPr>
          <a:xfrm>
            <a:off x="7374570" y="4077072"/>
            <a:ext cx="1223412" cy="400110"/>
          </a:xfrm>
          <a:prstGeom prst="rect">
            <a:avLst/>
          </a:prstGeom>
          <a:solidFill>
            <a:schemeClr val="bg2"/>
          </a:solidFill>
        </p:spPr>
        <p:txBody>
          <a:bodyPr wrap="none">
            <a:spAutoFit/>
          </a:bodyPr>
          <a:lstStyle/>
          <a:p>
            <a:r>
              <a:rPr lang="ar-SA" sz="2000" b="1" dirty="0" smtClean="0"/>
              <a:t>النمط الثاني:‏</a:t>
            </a:r>
            <a:endParaRPr lang="en-US" sz="2000" b="1" dirty="0"/>
          </a:p>
        </p:txBody>
      </p:sp>
      <p:sp>
        <p:nvSpPr>
          <p:cNvPr id="8" name="Rectangle 7"/>
          <p:cNvSpPr/>
          <p:nvPr/>
        </p:nvSpPr>
        <p:spPr>
          <a:xfrm>
            <a:off x="848834" y="4593322"/>
            <a:ext cx="7719102" cy="707886"/>
          </a:xfrm>
          <a:prstGeom prst="rect">
            <a:avLst/>
          </a:prstGeom>
          <a:solidFill>
            <a:schemeClr val="bg1">
              <a:lumMod val="95000"/>
            </a:schemeClr>
          </a:solidFill>
        </p:spPr>
        <p:txBody>
          <a:bodyPr wrap="square">
            <a:spAutoFit/>
          </a:bodyPr>
          <a:lstStyle/>
          <a:p>
            <a:r>
              <a:rPr lang="ar-SA" sz="2000" b="1" dirty="0" smtClean="0"/>
              <a:t>هو تدريس الأقران وفق السن أو ما يسمي بالتنظيم الرأسي ‏وفيها يكون الطالب المعلم واقرين مختلفين في المستوي ‏الصفي </a:t>
            </a:r>
            <a:endParaRPr lang="ar-IQ" sz="2000" b="1" dirty="0"/>
          </a:p>
        </p:txBody>
      </p:sp>
      <p:sp>
        <p:nvSpPr>
          <p:cNvPr id="9" name="Rectangle 8"/>
          <p:cNvSpPr/>
          <p:nvPr/>
        </p:nvSpPr>
        <p:spPr>
          <a:xfrm>
            <a:off x="7333303" y="5373216"/>
            <a:ext cx="1234633" cy="400110"/>
          </a:xfrm>
          <a:prstGeom prst="rect">
            <a:avLst/>
          </a:prstGeom>
          <a:solidFill>
            <a:schemeClr val="bg2"/>
          </a:solidFill>
        </p:spPr>
        <p:txBody>
          <a:bodyPr wrap="none">
            <a:spAutoFit/>
          </a:bodyPr>
          <a:lstStyle/>
          <a:p>
            <a:r>
              <a:rPr lang="ar-SA" sz="2000" b="1" dirty="0"/>
              <a:t>النمط الثالث:‏</a:t>
            </a:r>
            <a:endParaRPr lang="en-US" sz="2000" b="1" dirty="0"/>
          </a:p>
        </p:txBody>
      </p:sp>
      <p:sp>
        <p:nvSpPr>
          <p:cNvPr id="10" name="Rectangle 9"/>
          <p:cNvSpPr/>
          <p:nvPr/>
        </p:nvSpPr>
        <p:spPr>
          <a:xfrm>
            <a:off x="730197" y="5805264"/>
            <a:ext cx="7956376" cy="707886"/>
          </a:xfrm>
          <a:prstGeom prst="rect">
            <a:avLst/>
          </a:prstGeom>
          <a:solidFill>
            <a:schemeClr val="bg1">
              <a:lumMod val="95000"/>
            </a:schemeClr>
          </a:solidFill>
        </p:spPr>
        <p:txBody>
          <a:bodyPr wrap="square">
            <a:spAutoFit/>
          </a:bodyPr>
          <a:lstStyle/>
          <a:p>
            <a:pPr algn="justLow"/>
            <a:r>
              <a:rPr lang="ar-SA" sz="2000" b="1" dirty="0" smtClean="0"/>
              <a:t>وهو اندماج الإقران وفق السن في برامج غير رسمية ، ‏وفيه يقوم الطالب المعلم الأكبر سنا بالإشراف أو المساعدة ‏لمتعلم أصغر منه سنا </a:t>
            </a:r>
            <a:endParaRPr lang="ar-IQ" sz="2000" b="1"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flipH="1">
            <a:off x="288377" y="241104"/>
            <a:ext cx="883640" cy="883640"/>
          </a:xfrm>
          <a:prstGeom prst="rect">
            <a:avLst/>
          </a:prstGeom>
        </p:spPr>
      </p:pic>
      <p:pic>
        <p:nvPicPr>
          <p:cNvPr id="13" name="Picture 1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00256" y="120552"/>
            <a:ext cx="1004192" cy="1004192"/>
          </a:xfrm>
          <a:prstGeom prst="rect">
            <a:avLst/>
          </a:prstGeom>
        </p:spPr>
      </p:pic>
      <p:pic>
        <p:nvPicPr>
          <p:cNvPr id="14" name="Picture 1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68230" y="2718212"/>
            <a:ext cx="1090740" cy="1090740"/>
          </a:xfrm>
          <a:prstGeom prst="rect">
            <a:avLst/>
          </a:prstGeom>
        </p:spPr>
      </p:pic>
    </p:spTree>
    <p:extLst>
      <p:ext uri="{BB962C8B-B14F-4D97-AF65-F5344CB8AC3E}">
        <p14:creationId xmlns:p14="http://schemas.microsoft.com/office/powerpoint/2010/main" xmlns="" val="3010921836"/>
      </p:ext>
    </p:extLst>
  </p:cSld>
  <p:clrMapOvr>
    <a:masterClrMapping/>
  </p:clrMapOvr>
  <mc:AlternateContent xmlns:mc="http://schemas.openxmlformats.org/markup-compatibility/2006">
    <mc:Choice xmlns:p14="http://schemas.microsoft.com/office/powerpoint/2010/main" xmlns="" Requires="p14">
      <p:transition spd="slow" p14:dur="1200">
        <p14:flip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000"/>
                                        <p:tgtEl>
                                          <p:spTgt spid="2"/>
                                        </p:tgtEl>
                                      </p:cBhvr>
                                    </p:animEffect>
                                  </p:childTnLst>
                                </p:cTn>
                              </p:par>
                            </p:childTnLst>
                          </p:cTn>
                        </p:par>
                        <p:par>
                          <p:cTn id="8" fill="hold">
                            <p:stCondLst>
                              <p:cond delay="1000"/>
                            </p:stCondLst>
                            <p:childTnLst>
                              <p:par>
                                <p:cTn id="9" presetID="16" presetClass="entr" presetSubtype="21"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arn(inVertical)">
                                      <p:cBhvr>
                                        <p:cTn id="11" dur="500"/>
                                        <p:tgtEl>
                                          <p:spTgt spid="12"/>
                                        </p:tgtEl>
                                      </p:cBhvr>
                                    </p:animEffect>
                                  </p:childTnLst>
                                </p:cTn>
                              </p:par>
                            </p:childTnLst>
                          </p:cTn>
                        </p:par>
                        <p:par>
                          <p:cTn id="12" fill="hold">
                            <p:stCondLst>
                              <p:cond delay="1500"/>
                            </p:stCondLst>
                            <p:childTnLst>
                              <p:par>
                                <p:cTn id="13" presetID="21" presetClass="entr" presetSubtype="1"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heel(1)">
                                      <p:cBhvr>
                                        <p:cTn id="15" dur="1000"/>
                                        <p:tgtEl>
                                          <p:spTgt spid="13"/>
                                        </p:tgtEl>
                                      </p:cBhvr>
                                    </p:animEffect>
                                  </p:childTnLst>
                                </p:cTn>
                              </p:par>
                            </p:childTnLst>
                          </p:cTn>
                        </p:par>
                        <p:par>
                          <p:cTn id="16" fill="hold">
                            <p:stCondLst>
                              <p:cond delay="2500"/>
                            </p:stCondLst>
                            <p:childTnLst>
                              <p:par>
                                <p:cTn id="17" presetID="31" presetClass="entr" presetSubtype="0"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1000" fill="hold"/>
                                        <p:tgtEl>
                                          <p:spTgt spid="14"/>
                                        </p:tgtEl>
                                        <p:attrNameLst>
                                          <p:attrName>ppt_w</p:attrName>
                                        </p:attrNameLst>
                                      </p:cBhvr>
                                      <p:tavLst>
                                        <p:tav tm="0">
                                          <p:val>
                                            <p:fltVal val="0"/>
                                          </p:val>
                                        </p:tav>
                                        <p:tav tm="100000">
                                          <p:val>
                                            <p:strVal val="#ppt_w"/>
                                          </p:val>
                                        </p:tav>
                                      </p:tavLst>
                                    </p:anim>
                                    <p:anim calcmode="lin" valueType="num">
                                      <p:cBhvr>
                                        <p:cTn id="20" dur="1000" fill="hold"/>
                                        <p:tgtEl>
                                          <p:spTgt spid="14"/>
                                        </p:tgtEl>
                                        <p:attrNameLst>
                                          <p:attrName>ppt_h</p:attrName>
                                        </p:attrNameLst>
                                      </p:cBhvr>
                                      <p:tavLst>
                                        <p:tav tm="0">
                                          <p:val>
                                            <p:fltVal val="0"/>
                                          </p:val>
                                        </p:tav>
                                        <p:tav tm="100000">
                                          <p:val>
                                            <p:strVal val="#ppt_h"/>
                                          </p:val>
                                        </p:tav>
                                      </p:tavLst>
                                    </p:anim>
                                    <p:anim calcmode="lin" valueType="num">
                                      <p:cBhvr>
                                        <p:cTn id="21" dur="1000" fill="hold"/>
                                        <p:tgtEl>
                                          <p:spTgt spid="14"/>
                                        </p:tgtEl>
                                        <p:attrNameLst>
                                          <p:attrName>style.rotation</p:attrName>
                                        </p:attrNameLst>
                                      </p:cBhvr>
                                      <p:tavLst>
                                        <p:tav tm="0">
                                          <p:val>
                                            <p:fltVal val="90"/>
                                          </p:val>
                                        </p:tav>
                                        <p:tav tm="100000">
                                          <p:val>
                                            <p:fltVal val="0"/>
                                          </p:val>
                                        </p:tav>
                                      </p:tavLst>
                                    </p:anim>
                                    <p:animEffect transition="in" filter="fade">
                                      <p:cBhvr>
                                        <p:cTn id="22" dur="10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circle(in)">
                                      <p:cBhvr>
                                        <p:cTn id="27" dur="10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arn(inVertical)">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down)">
                                      <p:cBhvr>
                                        <p:cTn id="37" dur="580">
                                          <p:stCondLst>
                                            <p:cond delay="0"/>
                                          </p:stCondLst>
                                        </p:cTn>
                                        <p:tgtEl>
                                          <p:spTgt spid="5"/>
                                        </p:tgtEl>
                                      </p:cBhvr>
                                    </p:animEffect>
                                    <p:anim calcmode="lin" valueType="num">
                                      <p:cBhvr>
                                        <p:cTn id="3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3" dur="26">
                                          <p:stCondLst>
                                            <p:cond delay="650"/>
                                          </p:stCondLst>
                                        </p:cTn>
                                        <p:tgtEl>
                                          <p:spTgt spid="5"/>
                                        </p:tgtEl>
                                      </p:cBhvr>
                                      <p:to x="100000" y="60000"/>
                                    </p:animScale>
                                    <p:animScale>
                                      <p:cBhvr>
                                        <p:cTn id="44" dur="166" decel="50000">
                                          <p:stCondLst>
                                            <p:cond delay="676"/>
                                          </p:stCondLst>
                                        </p:cTn>
                                        <p:tgtEl>
                                          <p:spTgt spid="5"/>
                                        </p:tgtEl>
                                      </p:cBhvr>
                                      <p:to x="100000" y="100000"/>
                                    </p:animScale>
                                    <p:animScale>
                                      <p:cBhvr>
                                        <p:cTn id="45" dur="26">
                                          <p:stCondLst>
                                            <p:cond delay="1312"/>
                                          </p:stCondLst>
                                        </p:cTn>
                                        <p:tgtEl>
                                          <p:spTgt spid="5"/>
                                        </p:tgtEl>
                                      </p:cBhvr>
                                      <p:to x="100000" y="80000"/>
                                    </p:animScale>
                                    <p:animScale>
                                      <p:cBhvr>
                                        <p:cTn id="46" dur="166" decel="50000">
                                          <p:stCondLst>
                                            <p:cond delay="1338"/>
                                          </p:stCondLst>
                                        </p:cTn>
                                        <p:tgtEl>
                                          <p:spTgt spid="5"/>
                                        </p:tgtEl>
                                      </p:cBhvr>
                                      <p:to x="100000" y="100000"/>
                                    </p:animScale>
                                    <p:animScale>
                                      <p:cBhvr>
                                        <p:cTn id="47" dur="26">
                                          <p:stCondLst>
                                            <p:cond delay="1642"/>
                                          </p:stCondLst>
                                        </p:cTn>
                                        <p:tgtEl>
                                          <p:spTgt spid="5"/>
                                        </p:tgtEl>
                                      </p:cBhvr>
                                      <p:to x="100000" y="90000"/>
                                    </p:animScale>
                                    <p:animScale>
                                      <p:cBhvr>
                                        <p:cTn id="48" dur="166" decel="50000">
                                          <p:stCondLst>
                                            <p:cond delay="1668"/>
                                          </p:stCondLst>
                                        </p:cTn>
                                        <p:tgtEl>
                                          <p:spTgt spid="5"/>
                                        </p:tgtEl>
                                      </p:cBhvr>
                                      <p:to x="100000" y="100000"/>
                                    </p:animScale>
                                    <p:animScale>
                                      <p:cBhvr>
                                        <p:cTn id="49" dur="26">
                                          <p:stCondLst>
                                            <p:cond delay="1808"/>
                                          </p:stCondLst>
                                        </p:cTn>
                                        <p:tgtEl>
                                          <p:spTgt spid="5"/>
                                        </p:tgtEl>
                                      </p:cBhvr>
                                      <p:to x="100000" y="95000"/>
                                    </p:animScale>
                                    <p:animScale>
                                      <p:cBhvr>
                                        <p:cTn id="50" dur="166" decel="50000">
                                          <p:stCondLst>
                                            <p:cond delay="1834"/>
                                          </p:stCondLst>
                                        </p:cTn>
                                        <p:tgtEl>
                                          <p:spTgt spid="5"/>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barn(inVertical)">
                                      <p:cBhvr>
                                        <p:cTn id="55" dur="1000"/>
                                        <p:tgtEl>
                                          <p:spTgt spid="6"/>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grpId="0" nodeType="clickEffect">
                                  <p:stCondLst>
                                    <p:cond delay="0"/>
                                  </p:stCondLst>
                                  <p:childTnLst>
                                    <p:set>
                                      <p:cBhvr>
                                        <p:cTn id="59" dur="1" fill="hold">
                                          <p:stCondLst>
                                            <p:cond delay="0"/>
                                          </p:stCondLst>
                                        </p:cTn>
                                        <p:tgtEl>
                                          <p:spTgt spid="7"/>
                                        </p:tgtEl>
                                        <p:attrNameLst>
                                          <p:attrName>style.visibility</p:attrName>
                                        </p:attrNameLst>
                                      </p:cBhvr>
                                      <p:to>
                                        <p:strVal val="visible"/>
                                      </p:to>
                                    </p:set>
                                    <p:animEffect transition="in" filter="barn(inVertical)">
                                      <p:cBhvr>
                                        <p:cTn id="60" dur="1000"/>
                                        <p:tgtEl>
                                          <p:spTgt spid="7"/>
                                        </p:tgtEl>
                                      </p:cBhvr>
                                    </p:animEffect>
                                  </p:childTnLst>
                                </p:cTn>
                              </p:par>
                            </p:childTnLst>
                          </p:cTn>
                        </p:par>
                      </p:childTnLst>
                    </p:cTn>
                  </p:par>
                  <p:par>
                    <p:cTn id="61" fill="hold">
                      <p:stCondLst>
                        <p:cond delay="indefinite"/>
                      </p:stCondLst>
                      <p:childTnLst>
                        <p:par>
                          <p:cTn id="62" fill="hold">
                            <p:stCondLst>
                              <p:cond delay="0"/>
                            </p:stCondLst>
                            <p:childTnLst>
                              <p:par>
                                <p:cTn id="63" presetID="31" presetClass="entr" presetSubtype="0" fill="hold" grpId="0" nodeType="clickEffect">
                                  <p:stCondLst>
                                    <p:cond delay="0"/>
                                  </p:stCondLst>
                                  <p:childTnLst>
                                    <p:set>
                                      <p:cBhvr>
                                        <p:cTn id="64" dur="1" fill="hold">
                                          <p:stCondLst>
                                            <p:cond delay="0"/>
                                          </p:stCondLst>
                                        </p:cTn>
                                        <p:tgtEl>
                                          <p:spTgt spid="8"/>
                                        </p:tgtEl>
                                        <p:attrNameLst>
                                          <p:attrName>style.visibility</p:attrName>
                                        </p:attrNameLst>
                                      </p:cBhvr>
                                      <p:to>
                                        <p:strVal val="visible"/>
                                      </p:to>
                                    </p:set>
                                    <p:anim calcmode="lin" valueType="num">
                                      <p:cBhvr>
                                        <p:cTn id="65" dur="1000" fill="hold"/>
                                        <p:tgtEl>
                                          <p:spTgt spid="8"/>
                                        </p:tgtEl>
                                        <p:attrNameLst>
                                          <p:attrName>ppt_w</p:attrName>
                                        </p:attrNameLst>
                                      </p:cBhvr>
                                      <p:tavLst>
                                        <p:tav tm="0">
                                          <p:val>
                                            <p:fltVal val="0"/>
                                          </p:val>
                                        </p:tav>
                                        <p:tav tm="100000">
                                          <p:val>
                                            <p:strVal val="#ppt_w"/>
                                          </p:val>
                                        </p:tav>
                                      </p:tavLst>
                                    </p:anim>
                                    <p:anim calcmode="lin" valueType="num">
                                      <p:cBhvr>
                                        <p:cTn id="66" dur="1000" fill="hold"/>
                                        <p:tgtEl>
                                          <p:spTgt spid="8"/>
                                        </p:tgtEl>
                                        <p:attrNameLst>
                                          <p:attrName>ppt_h</p:attrName>
                                        </p:attrNameLst>
                                      </p:cBhvr>
                                      <p:tavLst>
                                        <p:tav tm="0">
                                          <p:val>
                                            <p:fltVal val="0"/>
                                          </p:val>
                                        </p:tav>
                                        <p:tav tm="100000">
                                          <p:val>
                                            <p:strVal val="#ppt_h"/>
                                          </p:val>
                                        </p:tav>
                                      </p:tavLst>
                                    </p:anim>
                                    <p:anim calcmode="lin" valueType="num">
                                      <p:cBhvr>
                                        <p:cTn id="67" dur="1000" fill="hold"/>
                                        <p:tgtEl>
                                          <p:spTgt spid="8"/>
                                        </p:tgtEl>
                                        <p:attrNameLst>
                                          <p:attrName>style.rotation</p:attrName>
                                        </p:attrNameLst>
                                      </p:cBhvr>
                                      <p:tavLst>
                                        <p:tav tm="0">
                                          <p:val>
                                            <p:fltVal val="90"/>
                                          </p:val>
                                        </p:tav>
                                        <p:tav tm="100000">
                                          <p:val>
                                            <p:fltVal val="0"/>
                                          </p:val>
                                        </p:tav>
                                      </p:tavLst>
                                    </p:anim>
                                    <p:animEffect transition="in" filter="fade">
                                      <p:cBhvr>
                                        <p:cTn id="68" dur="1000"/>
                                        <p:tgtEl>
                                          <p:spTgt spid="8"/>
                                        </p:tgtEl>
                                      </p:cBhvr>
                                    </p:animEffec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9"/>
                                        </p:tgtEl>
                                        <p:attrNameLst>
                                          <p:attrName>style.visibility</p:attrName>
                                        </p:attrNameLst>
                                      </p:cBhvr>
                                      <p:to>
                                        <p:strVal val="visible"/>
                                      </p:to>
                                    </p:set>
                                    <p:anim calcmode="lin" valueType="num">
                                      <p:cBhvr additive="base">
                                        <p:cTn id="73" dur="500" fill="hold"/>
                                        <p:tgtEl>
                                          <p:spTgt spid="9"/>
                                        </p:tgtEl>
                                        <p:attrNameLst>
                                          <p:attrName>ppt_x</p:attrName>
                                        </p:attrNameLst>
                                      </p:cBhvr>
                                      <p:tavLst>
                                        <p:tav tm="0">
                                          <p:val>
                                            <p:strVal val="#ppt_x"/>
                                          </p:val>
                                        </p:tav>
                                        <p:tav tm="100000">
                                          <p:val>
                                            <p:strVal val="#ppt_x"/>
                                          </p:val>
                                        </p:tav>
                                      </p:tavLst>
                                    </p:anim>
                                    <p:anim calcmode="lin" valueType="num">
                                      <p:cBhvr additive="base">
                                        <p:cTn id="7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10"/>
                                        </p:tgtEl>
                                        <p:attrNameLst>
                                          <p:attrName>style.visibility</p:attrName>
                                        </p:attrNameLst>
                                      </p:cBhvr>
                                      <p:to>
                                        <p:strVal val="visible"/>
                                      </p:to>
                                    </p:set>
                                    <p:anim calcmode="lin" valueType="num">
                                      <p:cBhvr additive="base">
                                        <p:cTn id="79" dur="1250" fill="hold"/>
                                        <p:tgtEl>
                                          <p:spTgt spid="10"/>
                                        </p:tgtEl>
                                        <p:attrNameLst>
                                          <p:attrName>ppt_x</p:attrName>
                                        </p:attrNameLst>
                                      </p:cBhvr>
                                      <p:tavLst>
                                        <p:tav tm="0">
                                          <p:val>
                                            <p:strVal val="1+#ppt_w/2"/>
                                          </p:val>
                                        </p:tav>
                                        <p:tav tm="100000">
                                          <p:val>
                                            <p:strVal val="#ppt_x"/>
                                          </p:val>
                                        </p:tav>
                                      </p:tavLst>
                                    </p:anim>
                                    <p:anim calcmode="lin" valueType="num">
                                      <p:cBhvr additive="base">
                                        <p:cTn id="80" dur="1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59632" y="836712"/>
            <a:ext cx="7311862" cy="1938992"/>
          </a:xfrm>
          <a:prstGeom prst="rect">
            <a:avLst/>
          </a:prstGeom>
          <a:solidFill>
            <a:schemeClr val="bg1">
              <a:lumMod val="95000"/>
            </a:schemeClr>
          </a:solidFill>
        </p:spPr>
        <p:txBody>
          <a:bodyPr wrap="square">
            <a:spAutoFit/>
          </a:bodyPr>
          <a:lstStyle/>
          <a:p>
            <a:r>
              <a:rPr lang="ar-SA" sz="2000" b="1" dirty="0" smtClean="0"/>
              <a:t>1.تدريب </a:t>
            </a:r>
            <a:r>
              <a:rPr lang="ar-SA" sz="2000" b="1" dirty="0"/>
              <a:t>تلميذ لزميله</a:t>
            </a:r>
            <a:endParaRPr lang="en-US" sz="2000" b="1" dirty="0"/>
          </a:p>
          <a:p>
            <a:r>
              <a:rPr lang="ar-SA" sz="2000" b="1" dirty="0"/>
              <a:t>2.مساعدة زميله في تنمية المهارة التي تجيدها</a:t>
            </a:r>
            <a:endParaRPr lang="en-US" sz="2000" b="1" dirty="0"/>
          </a:p>
          <a:p>
            <a:r>
              <a:rPr lang="ar-SA" sz="2000" b="1" dirty="0"/>
              <a:t>3.بناء الثقة والاعتداد بالنفس للقائم بالتعليم</a:t>
            </a:r>
            <a:endParaRPr lang="en-US" sz="2000" b="1" dirty="0"/>
          </a:p>
          <a:p>
            <a:r>
              <a:rPr lang="ar-SA" sz="2000" b="1" dirty="0"/>
              <a:t>4.تقليد الأقران في بعض المهارات ، خصوصا في التمرينات الرياضية والغناء</a:t>
            </a:r>
            <a:endParaRPr lang="en-US" sz="2000" b="1" dirty="0"/>
          </a:p>
          <a:p>
            <a:r>
              <a:rPr lang="ar-SA" sz="2000" b="1" dirty="0"/>
              <a:t>5.عند الطلب من تلميذ شرح مفهوم ما بلغته إلي زميل له ، فإن التلاميذ يفهموا لغة بعضهم أسرع</a:t>
            </a:r>
            <a:r>
              <a:rPr lang="ar-SA" dirty="0"/>
              <a:t>.</a:t>
            </a:r>
            <a:endParaRPr lang="en-US" dirty="0"/>
          </a:p>
        </p:txBody>
      </p:sp>
      <p:sp>
        <p:nvSpPr>
          <p:cNvPr id="6" name="Rectangle 5"/>
          <p:cNvSpPr/>
          <p:nvPr/>
        </p:nvSpPr>
        <p:spPr>
          <a:xfrm>
            <a:off x="6300192" y="332656"/>
            <a:ext cx="2278188" cy="400110"/>
          </a:xfrm>
          <a:prstGeom prst="rect">
            <a:avLst/>
          </a:prstGeom>
          <a:solidFill>
            <a:schemeClr val="accent6"/>
          </a:solidFill>
        </p:spPr>
        <p:txBody>
          <a:bodyPr wrap="none">
            <a:spAutoFit/>
          </a:bodyPr>
          <a:lstStyle/>
          <a:p>
            <a:r>
              <a:rPr lang="ar-SA" sz="2000" b="1" dirty="0" smtClean="0"/>
              <a:t>استخدامات التعلم بالأقران</a:t>
            </a:r>
            <a:endParaRPr lang="en-US" sz="2000" b="1" dirty="0" smtClean="0"/>
          </a:p>
        </p:txBody>
      </p:sp>
      <p:sp>
        <p:nvSpPr>
          <p:cNvPr id="8" name="Rectangle 7"/>
          <p:cNvSpPr/>
          <p:nvPr/>
        </p:nvSpPr>
        <p:spPr>
          <a:xfrm>
            <a:off x="1259632" y="2956882"/>
            <a:ext cx="7305383" cy="400110"/>
          </a:xfrm>
          <a:prstGeom prst="rect">
            <a:avLst/>
          </a:prstGeom>
          <a:solidFill>
            <a:schemeClr val="accent6"/>
          </a:solidFill>
        </p:spPr>
        <p:txBody>
          <a:bodyPr wrap="square">
            <a:spAutoFit/>
          </a:bodyPr>
          <a:lstStyle/>
          <a:p>
            <a:r>
              <a:rPr lang="ar-SA" sz="2000" b="1" dirty="0"/>
              <a:t>ومن خطوات التطبيق الناجح لتعلم الأقران ، أن يقوم المعلم/ة بعمل الآتي :</a:t>
            </a:r>
            <a:endParaRPr lang="en-US" sz="2000" b="1" dirty="0"/>
          </a:p>
        </p:txBody>
      </p:sp>
      <p:sp>
        <p:nvSpPr>
          <p:cNvPr id="9" name="Rectangle 8"/>
          <p:cNvSpPr/>
          <p:nvPr/>
        </p:nvSpPr>
        <p:spPr>
          <a:xfrm>
            <a:off x="1259632" y="3485907"/>
            <a:ext cx="7305383" cy="1938992"/>
          </a:xfrm>
          <a:prstGeom prst="rect">
            <a:avLst/>
          </a:prstGeom>
          <a:solidFill>
            <a:schemeClr val="bg1">
              <a:lumMod val="95000"/>
            </a:schemeClr>
          </a:solidFill>
        </p:spPr>
        <p:txBody>
          <a:bodyPr wrap="square">
            <a:spAutoFit/>
          </a:bodyPr>
          <a:lstStyle/>
          <a:p>
            <a:r>
              <a:rPr lang="ar-IQ" sz="2000" b="1" dirty="0" smtClean="0"/>
              <a:t>1</a:t>
            </a:r>
            <a:r>
              <a:rPr lang="ar-SA" sz="2000" b="1" dirty="0" smtClean="0"/>
              <a:t>.البدء </a:t>
            </a:r>
            <a:r>
              <a:rPr lang="ar-SA" sz="2000" b="1" dirty="0"/>
              <a:t>بأهداف واضحة يمكن تحقيقها</a:t>
            </a:r>
            <a:endParaRPr lang="en-US" sz="2000" b="1" dirty="0"/>
          </a:p>
          <a:p>
            <a:r>
              <a:rPr lang="ar-SA" sz="2000" b="1" dirty="0"/>
              <a:t>2.عد الفصل بشرح طبيعة والغرض من تعلم الأقران</a:t>
            </a:r>
            <a:endParaRPr lang="en-US" sz="2000" b="1" dirty="0"/>
          </a:p>
          <a:p>
            <a:r>
              <a:rPr lang="ar-SA" sz="2000" b="1" dirty="0"/>
              <a:t>3.اختر المدخل الأبسط والمباشر ليستخدمه الدارس المعلم مع أقرانا فيحدد المادة الدراسية المطلوب تناولها</a:t>
            </a:r>
            <a:endParaRPr lang="en-US" sz="2000" b="1" dirty="0"/>
          </a:p>
          <a:p>
            <a:r>
              <a:rPr lang="ar-SA" sz="2000" b="1" dirty="0"/>
              <a:t>4.مراجعة الأهداف والمواد والطرق مع الدارس المعلم ، قبل عملية التدريس</a:t>
            </a:r>
            <a:endParaRPr lang="en-US" sz="2000" b="1" dirty="0"/>
          </a:p>
          <a:p>
            <a:r>
              <a:rPr lang="ar-SA" sz="2000" b="1" dirty="0"/>
              <a:t>5.تابع وعزز العمل الجيد للدارس المعلم</a:t>
            </a:r>
            <a:endParaRPr lang="en-US" b="1"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46257" y="86371"/>
            <a:ext cx="1008112" cy="892679"/>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7971" y="2525795"/>
            <a:ext cx="998982" cy="998982"/>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41425" y="4557264"/>
            <a:ext cx="1060071" cy="848127"/>
          </a:xfrm>
          <a:prstGeom prst="rect">
            <a:avLst/>
          </a:prstGeom>
        </p:spPr>
      </p:pic>
    </p:spTree>
    <p:extLst>
      <p:ext uri="{BB962C8B-B14F-4D97-AF65-F5344CB8AC3E}">
        <p14:creationId xmlns:p14="http://schemas.microsoft.com/office/powerpoint/2010/main" xmlns="" val="3917060291"/>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1000" fill="hold"/>
                                        <p:tgtEl>
                                          <p:spTgt spid="10"/>
                                        </p:tgtEl>
                                        <p:attrNameLst>
                                          <p:attrName>ppt_w</p:attrName>
                                        </p:attrNameLst>
                                      </p:cBhvr>
                                      <p:tavLst>
                                        <p:tav tm="0">
                                          <p:val>
                                            <p:fltVal val="0"/>
                                          </p:val>
                                        </p:tav>
                                        <p:tav tm="100000">
                                          <p:val>
                                            <p:strVal val="#ppt_w"/>
                                          </p:val>
                                        </p:tav>
                                      </p:tavLst>
                                    </p:anim>
                                    <p:anim calcmode="lin" valueType="num">
                                      <p:cBhvr>
                                        <p:cTn id="12" dur="1000" fill="hold"/>
                                        <p:tgtEl>
                                          <p:spTgt spid="10"/>
                                        </p:tgtEl>
                                        <p:attrNameLst>
                                          <p:attrName>ppt_h</p:attrName>
                                        </p:attrNameLst>
                                      </p:cBhvr>
                                      <p:tavLst>
                                        <p:tav tm="0">
                                          <p:val>
                                            <p:fltVal val="0"/>
                                          </p:val>
                                        </p:tav>
                                        <p:tav tm="100000">
                                          <p:val>
                                            <p:strVal val="#ppt_h"/>
                                          </p:val>
                                        </p:tav>
                                      </p:tavLst>
                                    </p:anim>
                                    <p:anim calcmode="lin" valueType="num">
                                      <p:cBhvr>
                                        <p:cTn id="13" dur="1000" fill="hold"/>
                                        <p:tgtEl>
                                          <p:spTgt spid="10"/>
                                        </p:tgtEl>
                                        <p:attrNameLst>
                                          <p:attrName>style.rotation</p:attrName>
                                        </p:attrNameLst>
                                      </p:cBhvr>
                                      <p:tavLst>
                                        <p:tav tm="0">
                                          <p:val>
                                            <p:fltVal val="90"/>
                                          </p:val>
                                        </p:tav>
                                        <p:tav tm="100000">
                                          <p:val>
                                            <p:fltVal val="0"/>
                                          </p:val>
                                        </p:tav>
                                      </p:tavLst>
                                    </p:anim>
                                    <p:animEffect transition="in" filter="fade">
                                      <p:cBhvr>
                                        <p:cTn id="14" dur="1000"/>
                                        <p:tgtEl>
                                          <p:spTgt spid="10"/>
                                        </p:tgtEl>
                                      </p:cBhvr>
                                    </p:animEffect>
                                  </p:childTnLst>
                                </p:cTn>
                              </p:par>
                            </p:childTnLst>
                          </p:cTn>
                        </p:par>
                        <p:par>
                          <p:cTn id="15" fill="hold">
                            <p:stCondLst>
                              <p:cond delay="1500"/>
                            </p:stCondLst>
                            <p:childTnLst>
                              <p:par>
                                <p:cTn id="16" presetID="53" presetClass="entr" presetSubtype="16" fill="hold"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ppt_w</p:attrName>
                                        </p:attrNameLst>
                                      </p:cBhvr>
                                      <p:tavLst>
                                        <p:tav tm="0">
                                          <p:val>
                                            <p:fltVal val="0"/>
                                          </p:val>
                                        </p:tav>
                                        <p:tav tm="100000">
                                          <p:val>
                                            <p:strVal val="#ppt_w"/>
                                          </p:val>
                                        </p:tav>
                                      </p:tavLst>
                                    </p:anim>
                                    <p:anim calcmode="lin" valueType="num">
                                      <p:cBhvr>
                                        <p:cTn id="19" dur="500" fill="hold"/>
                                        <p:tgtEl>
                                          <p:spTgt spid="11"/>
                                        </p:tgtEl>
                                        <p:attrNameLst>
                                          <p:attrName>ppt_h</p:attrName>
                                        </p:attrNameLst>
                                      </p:cBhvr>
                                      <p:tavLst>
                                        <p:tav tm="0">
                                          <p:val>
                                            <p:fltVal val="0"/>
                                          </p:val>
                                        </p:tav>
                                        <p:tav tm="100000">
                                          <p:val>
                                            <p:strVal val="#ppt_h"/>
                                          </p:val>
                                        </p:tav>
                                      </p:tavLst>
                                    </p:anim>
                                    <p:animEffect transition="in" filter="fade">
                                      <p:cBhvr>
                                        <p:cTn id="20" dur="500"/>
                                        <p:tgtEl>
                                          <p:spTgt spid="11"/>
                                        </p:tgtEl>
                                      </p:cBhvr>
                                    </p:animEffect>
                                  </p:childTnLst>
                                </p:cTn>
                              </p:par>
                            </p:childTnLst>
                          </p:cTn>
                        </p:par>
                        <p:par>
                          <p:cTn id="21" fill="hold">
                            <p:stCondLst>
                              <p:cond delay="2000"/>
                            </p:stCondLst>
                            <p:childTnLst>
                              <p:par>
                                <p:cTn id="22" presetID="45" presetClass="entr" presetSubtype="0" fill="hold"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ppt_w</p:attrName>
                                        </p:attrNameLst>
                                      </p:cBhvr>
                                      <p:tavLst>
                                        <p:tav tm="0" fmla="#ppt_w*sin(2.5*pi*$)">
                                          <p:val>
                                            <p:fltVal val="0"/>
                                          </p:val>
                                        </p:tav>
                                        <p:tav tm="100000">
                                          <p:val>
                                            <p:fltVal val="1"/>
                                          </p:val>
                                        </p:tav>
                                      </p:tavLst>
                                    </p:anim>
                                    <p:anim calcmode="lin" valueType="num">
                                      <p:cBhvr>
                                        <p:cTn id="26" dur="10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5">
                                            <p:bg/>
                                          </p:spTgt>
                                        </p:tgtEl>
                                        <p:attrNameLst>
                                          <p:attrName>style.visibility</p:attrName>
                                        </p:attrNameLst>
                                      </p:cBhvr>
                                      <p:to>
                                        <p:strVal val="visible"/>
                                      </p:to>
                                    </p:set>
                                    <p:anim calcmode="lin" valueType="num">
                                      <p:cBhvr additive="base">
                                        <p:cTn id="31" dur="1000" fill="hold"/>
                                        <p:tgtEl>
                                          <p:spTgt spid="5">
                                            <p:bg/>
                                          </p:spTgt>
                                        </p:tgtEl>
                                        <p:attrNameLst>
                                          <p:attrName>ppt_x</p:attrName>
                                        </p:attrNameLst>
                                      </p:cBhvr>
                                      <p:tavLst>
                                        <p:tav tm="0">
                                          <p:val>
                                            <p:strVal val="1+#ppt_w/2"/>
                                          </p:val>
                                        </p:tav>
                                        <p:tav tm="100000">
                                          <p:val>
                                            <p:strVal val="#ppt_x"/>
                                          </p:val>
                                        </p:tav>
                                      </p:tavLst>
                                    </p:anim>
                                    <p:anim calcmode="lin" valueType="num">
                                      <p:cBhvr additive="base">
                                        <p:cTn id="32" dur="1000" fill="hold"/>
                                        <p:tgtEl>
                                          <p:spTgt spid="5">
                                            <p:bg/>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 calcmode="lin" valueType="num">
                                      <p:cBhvr additive="base">
                                        <p:cTn id="37" dur="10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38" dur="1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anim calcmode="lin" valueType="num">
                                      <p:cBhvr additive="base">
                                        <p:cTn id="43" dur="10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44" dur="10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5">
                                            <p:txEl>
                                              <p:pRg st="2" end="2"/>
                                            </p:txEl>
                                          </p:spTgt>
                                        </p:tgtEl>
                                        <p:attrNameLst>
                                          <p:attrName>style.visibility</p:attrName>
                                        </p:attrNameLst>
                                      </p:cBhvr>
                                      <p:to>
                                        <p:strVal val="visible"/>
                                      </p:to>
                                    </p:set>
                                    <p:anim calcmode="lin" valueType="num">
                                      <p:cBhvr additive="base">
                                        <p:cTn id="49" dur="10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50" dur="10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5">
                                            <p:txEl>
                                              <p:pRg st="3" end="3"/>
                                            </p:txEl>
                                          </p:spTgt>
                                        </p:tgtEl>
                                        <p:attrNameLst>
                                          <p:attrName>style.visibility</p:attrName>
                                        </p:attrNameLst>
                                      </p:cBhvr>
                                      <p:to>
                                        <p:strVal val="visible"/>
                                      </p:to>
                                    </p:set>
                                    <p:anim calcmode="lin" valueType="num">
                                      <p:cBhvr additive="base">
                                        <p:cTn id="55" dur="1000" fill="hold"/>
                                        <p:tgtEl>
                                          <p:spTgt spid="5">
                                            <p:txEl>
                                              <p:pRg st="3" end="3"/>
                                            </p:txEl>
                                          </p:spTgt>
                                        </p:tgtEl>
                                        <p:attrNameLst>
                                          <p:attrName>ppt_x</p:attrName>
                                        </p:attrNameLst>
                                      </p:cBhvr>
                                      <p:tavLst>
                                        <p:tav tm="0">
                                          <p:val>
                                            <p:strVal val="1+#ppt_w/2"/>
                                          </p:val>
                                        </p:tav>
                                        <p:tav tm="100000">
                                          <p:val>
                                            <p:strVal val="#ppt_x"/>
                                          </p:val>
                                        </p:tav>
                                      </p:tavLst>
                                    </p:anim>
                                    <p:anim calcmode="lin" valueType="num">
                                      <p:cBhvr additive="base">
                                        <p:cTn id="56" dur="10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5">
                                            <p:txEl>
                                              <p:pRg st="4" end="4"/>
                                            </p:txEl>
                                          </p:spTgt>
                                        </p:tgtEl>
                                        <p:attrNameLst>
                                          <p:attrName>style.visibility</p:attrName>
                                        </p:attrNameLst>
                                      </p:cBhvr>
                                      <p:to>
                                        <p:strVal val="visible"/>
                                      </p:to>
                                    </p:set>
                                    <p:anim calcmode="lin" valueType="num">
                                      <p:cBhvr additive="base">
                                        <p:cTn id="61" dur="1000" fill="hold"/>
                                        <p:tgtEl>
                                          <p:spTgt spid="5">
                                            <p:txEl>
                                              <p:pRg st="4" end="4"/>
                                            </p:txEl>
                                          </p:spTgt>
                                        </p:tgtEl>
                                        <p:attrNameLst>
                                          <p:attrName>ppt_x</p:attrName>
                                        </p:attrNameLst>
                                      </p:cBhvr>
                                      <p:tavLst>
                                        <p:tav tm="0">
                                          <p:val>
                                            <p:strVal val="1+#ppt_w/2"/>
                                          </p:val>
                                        </p:tav>
                                        <p:tav tm="100000">
                                          <p:val>
                                            <p:strVal val="#ppt_x"/>
                                          </p:val>
                                        </p:tav>
                                      </p:tavLst>
                                    </p:anim>
                                    <p:anim calcmode="lin" valueType="num">
                                      <p:cBhvr additive="base">
                                        <p:cTn id="62" dur="10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31" presetClass="entr" presetSubtype="0"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 calcmode="lin" valueType="num">
                                      <p:cBhvr>
                                        <p:cTn id="67" dur="1000" fill="hold"/>
                                        <p:tgtEl>
                                          <p:spTgt spid="8"/>
                                        </p:tgtEl>
                                        <p:attrNameLst>
                                          <p:attrName>ppt_w</p:attrName>
                                        </p:attrNameLst>
                                      </p:cBhvr>
                                      <p:tavLst>
                                        <p:tav tm="0">
                                          <p:val>
                                            <p:fltVal val="0"/>
                                          </p:val>
                                        </p:tav>
                                        <p:tav tm="100000">
                                          <p:val>
                                            <p:strVal val="#ppt_w"/>
                                          </p:val>
                                        </p:tav>
                                      </p:tavLst>
                                    </p:anim>
                                    <p:anim calcmode="lin" valueType="num">
                                      <p:cBhvr>
                                        <p:cTn id="68" dur="1000" fill="hold"/>
                                        <p:tgtEl>
                                          <p:spTgt spid="8"/>
                                        </p:tgtEl>
                                        <p:attrNameLst>
                                          <p:attrName>ppt_h</p:attrName>
                                        </p:attrNameLst>
                                      </p:cBhvr>
                                      <p:tavLst>
                                        <p:tav tm="0">
                                          <p:val>
                                            <p:fltVal val="0"/>
                                          </p:val>
                                        </p:tav>
                                        <p:tav tm="100000">
                                          <p:val>
                                            <p:strVal val="#ppt_h"/>
                                          </p:val>
                                        </p:tav>
                                      </p:tavLst>
                                    </p:anim>
                                    <p:anim calcmode="lin" valueType="num">
                                      <p:cBhvr>
                                        <p:cTn id="69" dur="1000" fill="hold"/>
                                        <p:tgtEl>
                                          <p:spTgt spid="8"/>
                                        </p:tgtEl>
                                        <p:attrNameLst>
                                          <p:attrName>style.rotation</p:attrName>
                                        </p:attrNameLst>
                                      </p:cBhvr>
                                      <p:tavLst>
                                        <p:tav tm="0">
                                          <p:val>
                                            <p:fltVal val="90"/>
                                          </p:val>
                                        </p:tav>
                                        <p:tav tm="100000">
                                          <p:val>
                                            <p:fltVal val="0"/>
                                          </p:val>
                                        </p:tav>
                                      </p:tavLst>
                                    </p:anim>
                                    <p:animEffect transition="in" filter="fade">
                                      <p:cBhvr>
                                        <p:cTn id="70" dur="1000"/>
                                        <p:tgtEl>
                                          <p:spTgt spid="8"/>
                                        </p:tgtEl>
                                      </p:cBhvr>
                                    </p:animEffect>
                                  </p:childTnLst>
                                </p:cTn>
                              </p:par>
                            </p:childTnLst>
                          </p:cTn>
                        </p:par>
                      </p:childTnLst>
                    </p:cTn>
                  </p:par>
                  <p:par>
                    <p:cTn id="71" fill="hold">
                      <p:stCondLst>
                        <p:cond delay="indefinite"/>
                      </p:stCondLst>
                      <p:childTnLst>
                        <p:par>
                          <p:cTn id="72" fill="hold">
                            <p:stCondLst>
                              <p:cond delay="0"/>
                            </p:stCondLst>
                            <p:childTnLst>
                              <p:par>
                                <p:cTn id="73" presetID="2" presetClass="entr" presetSubtype="2" fill="hold" grpId="0" nodeType="clickEffect">
                                  <p:stCondLst>
                                    <p:cond delay="0"/>
                                  </p:stCondLst>
                                  <p:childTnLst>
                                    <p:set>
                                      <p:cBhvr>
                                        <p:cTn id="74" dur="1" fill="hold">
                                          <p:stCondLst>
                                            <p:cond delay="0"/>
                                          </p:stCondLst>
                                        </p:cTn>
                                        <p:tgtEl>
                                          <p:spTgt spid="9">
                                            <p:bg/>
                                          </p:spTgt>
                                        </p:tgtEl>
                                        <p:attrNameLst>
                                          <p:attrName>style.visibility</p:attrName>
                                        </p:attrNameLst>
                                      </p:cBhvr>
                                      <p:to>
                                        <p:strVal val="visible"/>
                                      </p:to>
                                    </p:set>
                                    <p:anim calcmode="lin" valueType="num">
                                      <p:cBhvr additive="base">
                                        <p:cTn id="75" dur="1000" fill="hold"/>
                                        <p:tgtEl>
                                          <p:spTgt spid="9">
                                            <p:bg/>
                                          </p:spTgt>
                                        </p:tgtEl>
                                        <p:attrNameLst>
                                          <p:attrName>ppt_x</p:attrName>
                                        </p:attrNameLst>
                                      </p:cBhvr>
                                      <p:tavLst>
                                        <p:tav tm="0">
                                          <p:val>
                                            <p:strVal val="1+#ppt_w/2"/>
                                          </p:val>
                                        </p:tav>
                                        <p:tav tm="100000">
                                          <p:val>
                                            <p:strVal val="#ppt_x"/>
                                          </p:val>
                                        </p:tav>
                                      </p:tavLst>
                                    </p:anim>
                                    <p:anim calcmode="lin" valueType="num">
                                      <p:cBhvr additive="base">
                                        <p:cTn id="76" dur="1000" fill="hold"/>
                                        <p:tgtEl>
                                          <p:spTgt spid="9">
                                            <p:bg/>
                                          </p:spTgt>
                                        </p:tgtEl>
                                        <p:attrNameLst>
                                          <p:attrName>ppt_y</p:attrName>
                                        </p:attrNameLst>
                                      </p:cBhvr>
                                      <p:tavLst>
                                        <p:tav tm="0">
                                          <p:val>
                                            <p:strVal val="#ppt_y"/>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2" fill="hold" grpId="0" nodeType="clickEffect">
                                  <p:stCondLst>
                                    <p:cond delay="0"/>
                                  </p:stCondLst>
                                  <p:childTnLst>
                                    <p:set>
                                      <p:cBhvr>
                                        <p:cTn id="80" dur="1" fill="hold">
                                          <p:stCondLst>
                                            <p:cond delay="0"/>
                                          </p:stCondLst>
                                        </p:cTn>
                                        <p:tgtEl>
                                          <p:spTgt spid="9">
                                            <p:txEl>
                                              <p:pRg st="0" end="0"/>
                                            </p:txEl>
                                          </p:spTgt>
                                        </p:tgtEl>
                                        <p:attrNameLst>
                                          <p:attrName>style.visibility</p:attrName>
                                        </p:attrNameLst>
                                      </p:cBhvr>
                                      <p:to>
                                        <p:strVal val="visible"/>
                                      </p:to>
                                    </p:set>
                                    <p:anim calcmode="lin" valueType="num">
                                      <p:cBhvr additive="base">
                                        <p:cTn id="81" dur="1000" fill="hold"/>
                                        <p:tgtEl>
                                          <p:spTgt spid="9">
                                            <p:txEl>
                                              <p:pRg st="0" end="0"/>
                                            </p:txEl>
                                          </p:spTgt>
                                        </p:tgtEl>
                                        <p:attrNameLst>
                                          <p:attrName>ppt_x</p:attrName>
                                        </p:attrNameLst>
                                      </p:cBhvr>
                                      <p:tavLst>
                                        <p:tav tm="0">
                                          <p:val>
                                            <p:strVal val="1+#ppt_w/2"/>
                                          </p:val>
                                        </p:tav>
                                        <p:tav tm="100000">
                                          <p:val>
                                            <p:strVal val="#ppt_x"/>
                                          </p:val>
                                        </p:tav>
                                      </p:tavLst>
                                    </p:anim>
                                    <p:anim calcmode="lin" valueType="num">
                                      <p:cBhvr additive="base">
                                        <p:cTn id="82" dur="10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2" fill="hold" grpId="0" nodeType="clickEffect">
                                  <p:stCondLst>
                                    <p:cond delay="0"/>
                                  </p:stCondLst>
                                  <p:childTnLst>
                                    <p:set>
                                      <p:cBhvr>
                                        <p:cTn id="86" dur="1" fill="hold">
                                          <p:stCondLst>
                                            <p:cond delay="0"/>
                                          </p:stCondLst>
                                        </p:cTn>
                                        <p:tgtEl>
                                          <p:spTgt spid="9">
                                            <p:txEl>
                                              <p:pRg st="1" end="1"/>
                                            </p:txEl>
                                          </p:spTgt>
                                        </p:tgtEl>
                                        <p:attrNameLst>
                                          <p:attrName>style.visibility</p:attrName>
                                        </p:attrNameLst>
                                      </p:cBhvr>
                                      <p:to>
                                        <p:strVal val="visible"/>
                                      </p:to>
                                    </p:set>
                                    <p:anim calcmode="lin" valueType="num">
                                      <p:cBhvr additive="base">
                                        <p:cTn id="87" dur="1000" fill="hold"/>
                                        <p:tgtEl>
                                          <p:spTgt spid="9">
                                            <p:txEl>
                                              <p:pRg st="1" end="1"/>
                                            </p:txEl>
                                          </p:spTgt>
                                        </p:tgtEl>
                                        <p:attrNameLst>
                                          <p:attrName>ppt_x</p:attrName>
                                        </p:attrNameLst>
                                      </p:cBhvr>
                                      <p:tavLst>
                                        <p:tav tm="0">
                                          <p:val>
                                            <p:strVal val="1+#ppt_w/2"/>
                                          </p:val>
                                        </p:tav>
                                        <p:tav tm="100000">
                                          <p:val>
                                            <p:strVal val="#ppt_x"/>
                                          </p:val>
                                        </p:tav>
                                      </p:tavLst>
                                    </p:anim>
                                    <p:anim calcmode="lin" valueType="num">
                                      <p:cBhvr additive="base">
                                        <p:cTn id="88" dur="1000" fill="hold"/>
                                        <p:tgtEl>
                                          <p:spTgt spid="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2" fill="hold" grpId="0" nodeType="clickEffect">
                                  <p:stCondLst>
                                    <p:cond delay="0"/>
                                  </p:stCondLst>
                                  <p:childTnLst>
                                    <p:set>
                                      <p:cBhvr>
                                        <p:cTn id="92" dur="1" fill="hold">
                                          <p:stCondLst>
                                            <p:cond delay="0"/>
                                          </p:stCondLst>
                                        </p:cTn>
                                        <p:tgtEl>
                                          <p:spTgt spid="9">
                                            <p:txEl>
                                              <p:pRg st="2" end="2"/>
                                            </p:txEl>
                                          </p:spTgt>
                                        </p:tgtEl>
                                        <p:attrNameLst>
                                          <p:attrName>style.visibility</p:attrName>
                                        </p:attrNameLst>
                                      </p:cBhvr>
                                      <p:to>
                                        <p:strVal val="visible"/>
                                      </p:to>
                                    </p:set>
                                    <p:anim calcmode="lin" valueType="num">
                                      <p:cBhvr additive="base">
                                        <p:cTn id="93" dur="1000" fill="hold"/>
                                        <p:tgtEl>
                                          <p:spTgt spid="9">
                                            <p:txEl>
                                              <p:pRg st="2" end="2"/>
                                            </p:txEl>
                                          </p:spTgt>
                                        </p:tgtEl>
                                        <p:attrNameLst>
                                          <p:attrName>ppt_x</p:attrName>
                                        </p:attrNameLst>
                                      </p:cBhvr>
                                      <p:tavLst>
                                        <p:tav tm="0">
                                          <p:val>
                                            <p:strVal val="1+#ppt_w/2"/>
                                          </p:val>
                                        </p:tav>
                                        <p:tav tm="100000">
                                          <p:val>
                                            <p:strVal val="#ppt_x"/>
                                          </p:val>
                                        </p:tav>
                                      </p:tavLst>
                                    </p:anim>
                                    <p:anim calcmode="lin" valueType="num">
                                      <p:cBhvr additive="base">
                                        <p:cTn id="94" dur="1000" fill="hold"/>
                                        <p:tgtEl>
                                          <p:spTgt spid="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2" fill="hold" grpId="0" nodeType="clickEffect">
                                  <p:stCondLst>
                                    <p:cond delay="0"/>
                                  </p:stCondLst>
                                  <p:childTnLst>
                                    <p:set>
                                      <p:cBhvr>
                                        <p:cTn id="98" dur="1" fill="hold">
                                          <p:stCondLst>
                                            <p:cond delay="0"/>
                                          </p:stCondLst>
                                        </p:cTn>
                                        <p:tgtEl>
                                          <p:spTgt spid="9">
                                            <p:txEl>
                                              <p:pRg st="3" end="3"/>
                                            </p:txEl>
                                          </p:spTgt>
                                        </p:tgtEl>
                                        <p:attrNameLst>
                                          <p:attrName>style.visibility</p:attrName>
                                        </p:attrNameLst>
                                      </p:cBhvr>
                                      <p:to>
                                        <p:strVal val="visible"/>
                                      </p:to>
                                    </p:set>
                                    <p:anim calcmode="lin" valueType="num">
                                      <p:cBhvr additive="base">
                                        <p:cTn id="99" dur="1000" fill="hold"/>
                                        <p:tgtEl>
                                          <p:spTgt spid="9">
                                            <p:txEl>
                                              <p:pRg st="3" end="3"/>
                                            </p:txEl>
                                          </p:spTgt>
                                        </p:tgtEl>
                                        <p:attrNameLst>
                                          <p:attrName>ppt_x</p:attrName>
                                        </p:attrNameLst>
                                      </p:cBhvr>
                                      <p:tavLst>
                                        <p:tav tm="0">
                                          <p:val>
                                            <p:strVal val="1+#ppt_w/2"/>
                                          </p:val>
                                        </p:tav>
                                        <p:tav tm="100000">
                                          <p:val>
                                            <p:strVal val="#ppt_x"/>
                                          </p:val>
                                        </p:tav>
                                      </p:tavLst>
                                    </p:anim>
                                    <p:anim calcmode="lin" valueType="num">
                                      <p:cBhvr additive="base">
                                        <p:cTn id="100" dur="1000" fill="hold"/>
                                        <p:tgtEl>
                                          <p:spTgt spid="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2" fill="hold" grpId="0" nodeType="clickEffect">
                                  <p:stCondLst>
                                    <p:cond delay="0"/>
                                  </p:stCondLst>
                                  <p:childTnLst>
                                    <p:set>
                                      <p:cBhvr>
                                        <p:cTn id="104" dur="1" fill="hold">
                                          <p:stCondLst>
                                            <p:cond delay="0"/>
                                          </p:stCondLst>
                                        </p:cTn>
                                        <p:tgtEl>
                                          <p:spTgt spid="9">
                                            <p:txEl>
                                              <p:pRg st="4" end="4"/>
                                            </p:txEl>
                                          </p:spTgt>
                                        </p:tgtEl>
                                        <p:attrNameLst>
                                          <p:attrName>style.visibility</p:attrName>
                                        </p:attrNameLst>
                                      </p:cBhvr>
                                      <p:to>
                                        <p:strVal val="visible"/>
                                      </p:to>
                                    </p:set>
                                    <p:anim calcmode="lin" valueType="num">
                                      <p:cBhvr additive="base">
                                        <p:cTn id="105" dur="1000" fill="hold"/>
                                        <p:tgtEl>
                                          <p:spTgt spid="9">
                                            <p:txEl>
                                              <p:pRg st="4" end="4"/>
                                            </p:txEl>
                                          </p:spTgt>
                                        </p:tgtEl>
                                        <p:attrNameLst>
                                          <p:attrName>ppt_x</p:attrName>
                                        </p:attrNameLst>
                                      </p:cBhvr>
                                      <p:tavLst>
                                        <p:tav tm="0">
                                          <p:val>
                                            <p:strVal val="1+#ppt_w/2"/>
                                          </p:val>
                                        </p:tav>
                                        <p:tav tm="100000">
                                          <p:val>
                                            <p:strVal val="#ppt_x"/>
                                          </p:val>
                                        </p:tav>
                                      </p:tavLst>
                                    </p:anim>
                                    <p:anim calcmode="lin" valueType="num">
                                      <p:cBhvr additive="base">
                                        <p:cTn id="106" dur="1000" fill="hold"/>
                                        <p:tgtEl>
                                          <p:spTgt spid="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animBg="1"/>
      <p:bldP spid="8" grpId="0" animBg="1"/>
      <p:bldP spid="9"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483768" y="332656"/>
            <a:ext cx="432048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base"/>
            <a:r>
              <a:rPr lang="ar-SA" sz="2400" b="1" dirty="0">
                <a:latin typeface="29LT Bukra Bold Italic" pitchFamily="34" charset="-78"/>
                <a:cs typeface="29LT Bukra Bold Italic" pitchFamily="34" charset="-78"/>
              </a:rPr>
              <a:t>الألعاب التربوية التعليمية</a:t>
            </a:r>
            <a:endParaRPr lang="en-US" sz="2400" dirty="0">
              <a:latin typeface="29LT Bukra Bold Italic" pitchFamily="34" charset="-78"/>
              <a:cs typeface="29LT Bukra Bold Italic" pitchFamily="34" charset="-78"/>
            </a:endParaRPr>
          </a:p>
        </p:txBody>
      </p:sp>
      <p:sp>
        <p:nvSpPr>
          <p:cNvPr id="3" name="Rectangle 2"/>
          <p:cNvSpPr/>
          <p:nvPr/>
        </p:nvSpPr>
        <p:spPr>
          <a:xfrm>
            <a:off x="755576" y="1412776"/>
            <a:ext cx="7740352" cy="1015663"/>
          </a:xfrm>
          <a:prstGeom prst="rect">
            <a:avLst/>
          </a:prstGeom>
          <a:solidFill>
            <a:schemeClr val="bg1">
              <a:lumMod val="95000"/>
            </a:schemeClr>
          </a:solidFill>
        </p:spPr>
        <p:txBody>
          <a:bodyPr wrap="square">
            <a:spAutoFit/>
          </a:bodyPr>
          <a:lstStyle/>
          <a:p>
            <a:pPr algn="justLow"/>
            <a:r>
              <a:rPr lang="ar-SA" sz="2000" b="1" dirty="0">
                <a:solidFill>
                  <a:schemeClr val="accent6">
                    <a:lumMod val="75000"/>
                  </a:schemeClr>
                </a:solidFill>
              </a:rPr>
              <a:t>هي نوع من الأنشطة المحكمة الإطار، لها مجموعة من القوانين التي تنظم سير اللعب وعادة ما يشترك فيها اثنان أو أكثر للوصول إلى أهداف سبق تحديدها ويدخل في هذا التفاعل عنصر المنافسة وعنصر الصدفة وينتهي اللعب عادة بفوز أحد الفريق</a:t>
            </a:r>
            <a:r>
              <a:rPr lang="ar-IQ" sz="2000" b="1" dirty="0">
                <a:solidFill>
                  <a:schemeClr val="accent6">
                    <a:lumMod val="75000"/>
                  </a:schemeClr>
                </a:solidFill>
              </a:rPr>
              <a:t> .</a:t>
            </a:r>
          </a:p>
        </p:txBody>
      </p:sp>
      <p:sp>
        <p:nvSpPr>
          <p:cNvPr id="4" name="Rectangle 3"/>
          <p:cNvSpPr/>
          <p:nvPr/>
        </p:nvSpPr>
        <p:spPr>
          <a:xfrm>
            <a:off x="6557577" y="2564904"/>
            <a:ext cx="1938351" cy="400110"/>
          </a:xfrm>
          <a:prstGeom prst="rect">
            <a:avLst/>
          </a:prstGeom>
          <a:solidFill>
            <a:schemeClr val="accent6"/>
          </a:solidFill>
        </p:spPr>
        <p:txBody>
          <a:bodyPr wrap="none">
            <a:spAutoFit/>
          </a:bodyPr>
          <a:lstStyle/>
          <a:p>
            <a:r>
              <a:rPr lang="ar-SA" sz="2000" b="1" dirty="0"/>
              <a:t>فوائد الألعاب التربوية</a:t>
            </a:r>
            <a:endParaRPr lang="ar-IQ" sz="2000" b="1" dirty="0"/>
          </a:p>
        </p:txBody>
      </p:sp>
      <p:sp>
        <p:nvSpPr>
          <p:cNvPr id="5" name="Rectangle 4"/>
          <p:cNvSpPr/>
          <p:nvPr/>
        </p:nvSpPr>
        <p:spPr>
          <a:xfrm>
            <a:off x="971600" y="3048049"/>
            <a:ext cx="7524328" cy="2862322"/>
          </a:xfrm>
          <a:prstGeom prst="rect">
            <a:avLst/>
          </a:prstGeom>
          <a:solidFill>
            <a:schemeClr val="bg1">
              <a:lumMod val="95000"/>
            </a:schemeClr>
          </a:solidFill>
        </p:spPr>
        <p:txBody>
          <a:bodyPr wrap="square">
            <a:spAutoFit/>
          </a:bodyPr>
          <a:lstStyle/>
          <a:p>
            <a:pPr rtl="0"/>
            <a:r>
              <a:rPr lang="ar-IQ" sz="2000" b="1" dirty="0" smtClean="0"/>
              <a:t> </a:t>
            </a:r>
            <a:r>
              <a:rPr lang="ar-SA" sz="2000" b="1" dirty="0" smtClean="0"/>
              <a:t>تزود </a:t>
            </a:r>
            <a:r>
              <a:rPr lang="ar-SA" sz="2000" b="1" dirty="0"/>
              <a:t>المتعلم بخبرات أقرب للواقع العلمي من أي وسيلة تعليمية </a:t>
            </a:r>
            <a:r>
              <a:rPr lang="ar-SA" sz="2000" b="1" dirty="0" smtClean="0"/>
              <a:t>أخرى</a:t>
            </a:r>
            <a:r>
              <a:rPr lang="en-US" sz="2000" b="1" dirty="0" smtClean="0"/>
              <a:t>.</a:t>
            </a:r>
            <a:r>
              <a:rPr lang="ar-IQ" sz="2000" b="1" dirty="0" smtClean="0"/>
              <a:t>1</a:t>
            </a:r>
            <a:endParaRPr lang="en-US" sz="2400" b="1" dirty="0"/>
          </a:p>
          <a:p>
            <a:pPr lvl="0"/>
            <a:r>
              <a:rPr lang="ar-IQ" sz="2000" b="1" dirty="0" smtClean="0"/>
              <a:t>2. </a:t>
            </a:r>
            <a:r>
              <a:rPr lang="ar-SA" sz="2000" b="1" dirty="0" smtClean="0"/>
              <a:t>تكشف </a:t>
            </a:r>
            <a:r>
              <a:rPr lang="ar-SA" sz="2000" b="1" dirty="0"/>
              <a:t>للمتعلم بعض الجوانب الهامة من المواقف الحياتية التي يجب أن يكرس أكبر جهد لها أو يتخصص فيها في </a:t>
            </a:r>
            <a:r>
              <a:rPr lang="ar-SA" sz="2000" b="1" dirty="0" smtClean="0"/>
              <a:t>المستقبل</a:t>
            </a:r>
            <a:endParaRPr lang="en-US" sz="2000" b="1" dirty="0"/>
          </a:p>
          <a:p>
            <a:pPr lvl="0" rtl="0"/>
            <a:r>
              <a:rPr lang="ar-SA" sz="2000" b="1" dirty="0"/>
              <a:t>توفر السلامة والأمن للمتعلم</a:t>
            </a:r>
            <a:r>
              <a:rPr lang="en-US" sz="2000" b="1" dirty="0" smtClean="0"/>
              <a:t>.</a:t>
            </a:r>
            <a:r>
              <a:rPr lang="ar-IQ" sz="2000" b="1" dirty="0" smtClean="0"/>
              <a:t>3</a:t>
            </a:r>
            <a:endParaRPr lang="en-US" sz="2000" b="1" dirty="0"/>
          </a:p>
          <a:p>
            <a:pPr lvl="0" rtl="0"/>
            <a:r>
              <a:rPr lang="ar-SA" sz="2000" b="1" dirty="0"/>
              <a:t>تزيد من دافعية الطلبة للتعلم</a:t>
            </a:r>
            <a:r>
              <a:rPr lang="en-US" sz="2000" b="1" dirty="0" smtClean="0"/>
              <a:t>.</a:t>
            </a:r>
            <a:r>
              <a:rPr lang="ar-IQ" sz="2000" b="1" dirty="0" smtClean="0"/>
              <a:t>4</a:t>
            </a:r>
            <a:endParaRPr lang="en-US" sz="2000" b="1" dirty="0"/>
          </a:p>
          <a:p>
            <a:pPr lvl="0" rtl="0"/>
            <a:r>
              <a:rPr lang="ar-SA" sz="2000" b="1" dirty="0"/>
              <a:t>يستطيع الطلبة أن يتعلموا جميع أنواع التعلم : المعرفي و النفسي  و الانفعالي</a:t>
            </a:r>
            <a:r>
              <a:rPr lang="en-US" sz="2000" b="1" dirty="0" smtClean="0"/>
              <a:t>.</a:t>
            </a:r>
            <a:r>
              <a:rPr lang="ar-IQ" sz="2000" b="1" dirty="0" smtClean="0"/>
              <a:t>5</a:t>
            </a:r>
            <a:endParaRPr lang="en-US" sz="2000" b="1" dirty="0"/>
          </a:p>
          <a:p>
            <a:pPr lvl="0" rtl="0"/>
            <a:r>
              <a:rPr lang="ar-IQ" sz="2000" b="1" dirty="0" smtClean="0"/>
              <a:t>6. </a:t>
            </a:r>
            <a:r>
              <a:rPr lang="ar-SA" sz="2000" b="1" dirty="0" smtClean="0"/>
              <a:t>تمكن </a:t>
            </a:r>
            <a:r>
              <a:rPr lang="ar-SA" sz="2000" b="1" dirty="0"/>
              <a:t>المربين والآباء من الحكم على قدرة المتعلمين على تطبيق الحقائق والمفاهيم والمبادئ والمهارات التي درسوها على المواقف الحياتية المختلفة</a:t>
            </a:r>
            <a:r>
              <a:rPr lang="en-US" sz="2000" b="1" dirty="0" smtClean="0"/>
              <a:t>.</a:t>
            </a:r>
            <a:r>
              <a:rPr lang="ar-IQ" sz="2000" b="1" dirty="0" smtClean="0"/>
              <a:t>7</a:t>
            </a:r>
            <a:endParaRPr lang="en-US" sz="2000" b="1" dirty="0"/>
          </a:p>
          <a:p>
            <a:pPr lvl="0" rtl="0"/>
            <a:r>
              <a:rPr lang="ar-IQ" sz="2000" b="1" dirty="0" smtClean="0"/>
              <a:t>8. </a:t>
            </a:r>
            <a:r>
              <a:rPr lang="ar-SA" sz="2000" b="1" dirty="0" smtClean="0"/>
              <a:t>تعمل </a:t>
            </a:r>
            <a:r>
              <a:rPr lang="ar-SA" sz="2000" b="1" dirty="0"/>
              <a:t>على اشتراك المتعلم إيجابيا في عملية التعلم اكثر من أي وسيلة أخرى مشابه</a:t>
            </a:r>
            <a:r>
              <a:rPr lang="ar-IQ" sz="2000" b="1" dirty="0"/>
              <a:t>ة</a:t>
            </a:r>
            <a:endParaRPr lang="en-US" b="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45342" y="278073"/>
            <a:ext cx="1376993" cy="990687"/>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164288" y="213940"/>
            <a:ext cx="1331640" cy="1054820"/>
          </a:xfrm>
          <a:prstGeom prst="rect">
            <a:avLst/>
          </a:prstGeom>
        </p:spPr>
      </p:pic>
    </p:spTree>
    <p:extLst>
      <p:ext uri="{BB962C8B-B14F-4D97-AF65-F5344CB8AC3E}">
        <p14:creationId xmlns:p14="http://schemas.microsoft.com/office/powerpoint/2010/main" xmlns="" val="3151707762"/>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1000" fill="hold"/>
                                        <p:tgtEl>
                                          <p:spTgt spid="7"/>
                                        </p:tgtEl>
                                        <p:attrNameLst>
                                          <p:attrName>ppt_w</p:attrName>
                                        </p:attrNameLst>
                                      </p:cBhvr>
                                      <p:tavLst>
                                        <p:tav tm="0">
                                          <p:val>
                                            <p:fltVal val="0"/>
                                          </p:val>
                                        </p:tav>
                                        <p:tav tm="100000">
                                          <p:val>
                                            <p:strVal val="#ppt_w"/>
                                          </p:val>
                                        </p:tav>
                                      </p:tavLst>
                                    </p:anim>
                                    <p:anim calcmode="lin" valueType="num">
                                      <p:cBhvr>
                                        <p:cTn id="12" dur="1000" fill="hold"/>
                                        <p:tgtEl>
                                          <p:spTgt spid="7"/>
                                        </p:tgtEl>
                                        <p:attrNameLst>
                                          <p:attrName>ppt_h</p:attrName>
                                        </p:attrNameLst>
                                      </p:cBhvr>
                                      <p:tavLst>
                                        <p:tav tm="0">
                                          <p:val>
                                            <p:fltVal val="0"/>
                                          </p:val>
                                        </p:tav>
                                        <p:tav tm="100000">
                                          <p:val>
                                            <p:strVal val="#ppt_h"/>
                                          </p:val>
                                        </p:tav>
                                      </p:tavLst>
                                    </p:anim>
                                    <p:anim calcmode="lin" valueType="num">
                                      <p:cBhvr>
                                        <p:cTn id="13" dur="1000" fill="hold"/>
                                        <p:tgtEl>
                                          <p:spTgt spid="7"/>
                                        </p:tgtEl>
                                        <p:attrNameLst>
                                          <p:attrName>style.rotation</p:attrName>
                                        </p:attrNameLst>
                                      </p:cBhvr>
                                      <p:tavLst>
                                        <p:tav tm="0">
                                          <p:val>
                                            <p:fltVal val="90"/>
                                          </p:val>
                                        </p:tav>
                                        <p:tav tm="100000">
                                          <p:val>
                                            <p:fltVal val="0"/>
                                          </p:val>
                                        </p:tav>
                                      </p:tavLst>
                                    </p:anim>
                                    <p:animEffect transition="in" filter="fade">
                                      <p:cBhvr>
                                        <p:cTn id="14" dur="1000"/>
                                        <p:tgtEl>
                                          <p:spTgt spid="7"/>
                                        </p:tgtEl>
                                      </p:cBhvr>
                                    </p:animEffect>
                                  </p:childTnLst>
                                </p:cTn>
                              </p:par>
                            </p:childTnLst>
                          </p:cTn>
                        </p:par>
                        <p:par>
                          <p:cTn id="15" fill="hold">
                            <p:stCondLst>
                              <p:cond delay="2000"/>
                            </p:stCondLst>
                            <p:childTnLst>
                              <p:par>
                                <p:cTn id="16" presetID="2" presetClass="entr" presetSubtype="4"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randombar(horizontal)">
                                      <p:cBhvr>
                                        <p:cTn id="24" dur="10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1000" fill="hold"/>
                                        <p:tgtEl>
                                          <p:spTgt spid="4"/>
                                        </p:tgtEl>
                                        <p:attrNameLst>
                                          <p:attrName>ppt_w</p:attrName>
                                        </p:attrNameLst>
                                      </p:cBhvr>
                                      <p:tavLst>
                                        <p:tav tm="0">
                                          <p:val>
                                            <p:fltVal val="0"/>
                                          </p:val>
                                        </p:tav>
                                        <p:tav tm="100000">
                                          <p:val>
                                            <p:strVal val="#ppt_w"/>
                                          </p:val>
                                        </p:tav>
                                      </p:tavLst>
                                    </p:anim>
                                    <p:anim calcmode="lin" valueType="num">
                                      <p:cBhvr>
                                        <p:cTn id="30" dur="1000" fill="hold"/>
                                        <p:tgtEl>
                                          <p:spTgt spid="4"/>
                                        </p:tgtEl>
                                        <p:attrNameLst>
                                          <p:attrName>ppt_h</p:attrName>
                                        </p:attrNameLst>
                                      </p:cBhvr>
                                      <p:tavLst>
                                        <p:tav tm="0">
                                          <p:val>
                                            <p:fltVal val="0"/>
                                          </p:val>
                                        </p:tav>
                                        <p:tav tm="100000">
                                          <p:val>
                                            <p:strVal val="#ppt_h"/>
                                          </p:val>
                                        </p:tav>
                                      </p:tavLst>
                                    </p:anim>
                                    <p:anim calcmode="lin" valueType="num">
                                      <p:cBhvr>
                                        <p:cTn id="31" dur="1000" fill="hold"/>
                                        <p:tgtEl>
                                          <p:spTgt spid="4"/>
                                        </p:tgtEl>
                                        <p:attrNameLst>
                                          <p:attrName>style.rotation</p:attrName>
                                        </p:attrNameLst>
                                      </p:cBhvr>
                                      <p:tavLst>
                                        <p:tav tm="0">
                                          <p:val>
                                            <p:fltVal val="90"/>
                                          </p:val>
                                        </p:tav>
                                        <p:tav tm="100000">
                                          <p:val>
                                            <p:fltVal val="0"/>
                                          </p:val>
                                        </p:tav>
                                      </p:tavLst>
                                    </p:anim>
                                    <p:animEffect transition="in" filter="fade">
                                      <p:cBhvr>
                                        <p:cTn id="32" dur="10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5">
                                            <p:bg/>
                                          </p:spTgt>
                                        </p:tgtEl>
                                        <p:attrNameLst>
                                          <p:attrName>style.visibility</p:attrName>
                                        </p:attrNameLst>
                                      </p:cBhvr>
                                      <p:to>
                                        <p:strVal val="visible"/>
                                      </p:to>
                                    </p:set>
                                    <p:anim calcmode="lin" valueType="num">
                                      <p:cBhvr additive="base">
                                        <p:cTn id="37" dur="1000" fill="hold"/>
                                        <p:tgtEl>
                                          <p:spTgt spid="5">
                                            <p:bg/>
                                          </p:spTgt>
                                        </p:tgtEl>
                                        <p:attrNameLst>
                                          <p:attrName>ppt_x</p:attrName>
                                        </p:attrNameLst>
                                      </p:cBhvr>
                                      <p:tavLst>
                                        <p:tav tm="0">
                                          <p:val>
                                            <p:strVal val="1+#ppt_w/2"/>
                                          </p:val>
                                        </p:tav>
                                        <p:tav tm="100000">
                                          <p:val>
                                            <p:strVal val="#ppt_x"/>
                                          </p:val>
                                        </p:tav>
                                      </p:tavLst>
                                    </p:anim>
                                    <p:anim calcmode="lin" valueType="num">
                                      <p:cBhvr additive="base">
                                        <p:cTn id="38" dur="1000" fill="hold"/>
                                        <p:tgtEl>
                                          <p:spTgt spid="5">
                                            <p:bg/>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anim calcmode="lin" valueType="num">
                                      <p:cBhvr additive="base">
                                        <p:cTn id="43" dur="10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44" dur="1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5">
                                            <p:txEl>
                                              <p:pRg st="1" end="1"/>
                                            </p:txEl>
                                          </p:spTgt>
                                        </p:tgtEl>
                                        <p:attrNameLst>
                                          <p:attrName>style.visibility</p:attrName>
                                        </p:attrNameLst>
                                      </p:cBhvr>
                                      <p:to>
                                        <p:strVal val="visible"/>
                                      </p:to>
                                    </p:set>
                                    <p:anim calcmode="lin" valueType="num">
                                      <p:cBhvr additive="base">
                                        <p:cTn id="49" dur="10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50" dur="10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5">
                                            <p:txEl>
                                              <p:pRg st="2" end="2"/>
                                            </p:txEl>
                                          </p:spTgt>
                                        </p:tgtEl>
                                        <p:attrNameLst>
                                          <p:attrName>style.visibility</p:attrName>
                                        </p:attrNameLst>
                                      </p:cBhvr>
                                      <p:to>
                                        <p:strVal val="visible"/>
                                      </p:to>
                                    </p:set>
                                    <p:anim calcmode="lin" valueType="num">
                                      <p:cBhvr additive="base">
                                        <p:cTn id="55" dur="10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56" dur="10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5">
                                            <p:txEl>
                                              <p:pRg st="3" end="3"/>
                                            </p:txEl>
                                          </p:spTgt>
                                        </p:tgtEl>
                                        <p:attrNameLst>
                                          <p:attrName>style.visibility</p:attrName>
                                        </p:attrNameLst>
                                      </p:cBhvr>
                                      <p:to>
                                        <p:strVal val="visible"/>
                                      </p:to>
                                    </p:set>
                                    <p:anim calcmode="lin" valueType="num">
                                      <p:cBhvr additive="base">
                                        <p:cTn id="61" dur="1000" fill="hold"/>
                                        <p:tgtEl>
                                          <p:spTgt spid="5">
                                            <p:txEl>
                                              <p:pRg st="3" end="3"/>
                                            </p:txEl>
                                          </p:spTgt>
                                        </p:tgtEl>
                                        <p:attrNameLst>
                                          <p:attrName>ppt_x</p:attrName>
                                        </p:attrNameLst>
                                      </p:cBhvr>
                                      <p:tavLst>
                                        <p:tav tm="0">
                                          <p:val>
                                            <p:strVal val="1+#ppt_w/2"/>
                                          </p:val>
                                        </p:tav>
                                        <p:tav tm="100000">
                                          <p:val>
                                            <p:strVal val="#ppt_x"/>
                                          </p:val>
                                        </p:tav>
                                      </p:tavLst>
                                    </p:anim>
                                    <p:anim calcmode="lin" valueType="num">
                                      <p:cBhvr additive="base">
                                        <p:cTn id="62" dur="10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5">
                                            <p:txEl>
                                              <p:pRg st="4" end="4"/>
                                            </p:txEl>
                                          </p:spTgt>
                                        </p:tgtEl>
                                        <p:attrNameLst>
                                          <p:attrName>style.visibility</p:attrName>
                                        </p:attrNameLst>
                                      </p:cBhvr>
                                      <p:to>
                                        <p:strVal val="visible"/>
                                      </p:to>
                                    </p:set>
                                    <p:anim calcmode="lin" valueType="num">
                                      <p:cBhvr additive="base">
                                        <p:cTn id="67" dur="1000" fill="hold"/>
                                        <p:tgtEl>
                                          <p:spTgt spid="5">
                                            <p:txEl>
                                              <p:pRg st="4" end="4"/>
                                            </p:txEl>
                                          </p:spTgt>
                                        </p:tgtEl>
                                        <p:attrNameLst>
                                          <p:attrName>ppt_x</p:attrName>
                                        </p:attrNameLst>
                                      </p:cBhvr>
                                      <p:tavLst>
                                        <p:tav tm="0">
                                          <p:val>
                                            <p:strVal val="1+#ppt_w/2"/>
                                          </p:val>
                                        </p:tav>
                                        <p:tav tm="100000">
                                          <p:val>
                                            <p:strVal val="#ppt_x"/>
                                          </p:val>
                                        </p:tav>
                                      </p:tavLst>
                                    </p:anim>
                                    <p:anim calcmode="lin" valueType="num">
                                      <p:cBhvr additive="base">
                                        <p:cTn id="68" dur="10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5">
                                            <p:txEl>
                                              <p:pRg st="5" end="5"/>
                                            </p:txEl>
                                          </p:spTgt>
                                        </p:tgtEl>
                                        <p:attrNameLst>
                                          <p:attrName>style.visibility</p:attrName>
                                        </p:attrNameLst>
                                      </p:cBhvr>
                                      <p:to>
                                        <p:strVal val="visible"/>
                                      </p:to>
                                    </p:set>
                                    <p:anim calcmode="lin" valueType="num">
                                      <p:cBhvr additive="base">
                                        <p:cTn id="73" dur="1000" fill="hold"/>
                                        <p:tgtEl>
                                          <p:spTgt spid="5">
                                            <p:txEl>
                                              <p:pRg st="5" end="5"/>
                                            </p:txEl>
                                          </p:spTgt>
                                        </p:tgtEl>
                                        <p:attrNameLst>
                                          <p:attrName>ppt_x</p:attrName>
                                        </p:attrNameLst>
                                      </p:cBhvr>
                                      <p:tavLst>
                                        <p:tav tm="0">
                                          <p:val>
                                            <p:strVal val="1+#ppt_w/2"/>
                                          </p:val>
                                        </p:tav>
                                        <p:tav tm="100000">
                                          <p:val>
                                            <p:strVal val="#ppt_x"/>
                                          </p:val>
                                        </p:tav>
                                      </p:tavLst>
                                    </p:anim>
                                    <p:anim calcmode="lin" valueType="num">
                                      <p:cBhvr additive="base">
                                        <p:cTn id="74" dur="10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5">
                                            <p:txEl>
                                              <p:pRg st="6" end="6"/>
                                            </p:txEl>
                                          </p:spTgt>
                                        </p:tgtEl>
                                        <p:attrNameLst>
                                          <p:attrName>style.visibility</p:attrName>
                                        </p:attrNameLst>
                                      </p:cBhvr>
                                      <p:to>
                                        <p:strVal val="visible"/>
                                      </p:to>
                                    </p:set>
                                    <p:anim calcmode="lin" valueType="num">
                                      <p:cBhvr additive="base">
                                        <p:cTn id="79" dur="1000" fill="hold"/>
                                        <p:tgtEl>
                                          <p:spTgt spid="5">
                                            <p:txEl>
                                              <p:pRg st="6" end="6"/>
                                            </p:txEl>
                                          </p:spTgt>
                                        </p:tgtEl>
                                        <p:attrNameLst>
                                          <p:attrName>ppt_x</p:attrName>
                                        </p:attrNameLst>
                                      </p:cBhvr>
                                      <p:tavLst>
                                        <p:tav tm="0">
                                          <p:val>
                                            <p:strVal val="1+#ppt_w/2"/>
                                          </p:val>
                                        </p:tav>
                                        <p:tav tm="100000">
                                          <p:val>
                                            <p:strVal val="#ppt_x"/>
                                          </p:val>
                                        </p:tav>
                                      </p:tavLst>
                                    </p:anim>
                                    <p:anim calcmode="lin" valueType="num">
                                      <p:cBhvr additive="base">
                                        <p:cTn id="80" dur="10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555776" y="260648"/>
            <a:ext cx="4104456"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base"/>
            <a:r>
              <a:rPr lang="ar-SA" sz="2400" b="1" dirty="0">
                <a:latin typeface="29LT Bukra Bold Italic" pitchFamily="34" charset="-78"/>
                <a:cs typeface="29LT Bukra Bold Italic" pitchFamily="34" charset="-78"/>
              </a:rPr>
              <a:t>عيوب الألعاب التعليمية</a:t>
            </a:r>
            <a:r>
              <a:rPr lang="en-US" sz="2400" b="1" dirty="0">
                <a:latin typeface="29LT Bukra Bold Italic" pitchFamily="34" charset="-78"/>
                <a:cs typeface="29LT Bukra Bold Italic" pitchFamily="34" charset="-78"/>
              </a:rPr>
              <a:t>:</a:t>
            </a:r>
            <a:endParaRPr lang="en-US" sz="2400" dirty="0">
              <a:latin typeface="29LT Bukra Bold Italic" pitchFamily="34" charset="-78"/>
              <a:cs typeface="29LT Bukra Bold Italic" pitchFamily="34" charset="-78"/>
            </a:endParaRPr>
          </a:p>
        </p:txBody>
      </p:sp>
      <p:sp>
        <p:nvSpPr>
          <p:cNvPr id="3" name="Rectangle 2"/>
          <p:cNvSpPr/>
          <p:nvPr/>
        </p:nvSpPr>
        <p:spPr>
          <a:xfrm>
            <a:off x="1475656" y="1196752"/>
            <a:ext cx="7092280" cy="2246769"/>
          </a:xfrm>
          <a:prstGeom prst="rect">
            <a:avLst/>
          </a:prstGeom>
          <a:solidFill>
            <a:schemeClr val="bg1">
              <a:lumMod val="95000"/>
            </a:schemeClr>
          </a:solidFill>
        </p:spPr>
        <p:txBody>
          <a:bodyPr wrap="square">
            <a:spAutoFit/>
          </a:bodyPr>
          <a:lstStyle/>
          <a:p>
            <a:pPr lvl="0" algn="justLow"/>
            <a:r>
              <a:rPr lang="ar-IQ" sz="2000" b="1" dirty="0" smtClean="0"/>
              <a:t>1- </a:t>
            </a:r>
            <a:r>
              <a:rPr lang="ar-SA" sz="2000" b="1" dirty="0" smtClean="0"/>
              <a:t>صعوبة </a:t>
            </a:r>
            <a:r>
              <a:rPr lang="ar-SA" sz="2000" b="1" dirty="0"/>
              <a:t>فهم التعليمات اللازمة لتنفيذ اللعبة خصوصاً </a:t>
            </a:r>
            <a:r>
              <a:rPr lang="ar-SA" sz="2000" b="1" dirty="0" smtClean="0"/>
              <a:t>إذا</a:t>
            </a:r>
            <a:r>
              <a:rPr lang="ar-IQ" sz="2000" b="1" dirty="0"/>
              <a:t> </a:t>
            </a:r>
            <a:r>
              <a:rPr lang="ar-SA" sz="2000" b="1" dirty="0" smtClean="0"/>
              <a:t>كانت طويلة</a:t>
            </a:r>
            <a:r>
              <a:rPr lang="en-US" sz="2000" b="1" dirty="0"/>
              <a:t> </a:t>
            </a:r>
          </a:p>
          <a:p>
            <a:pPr lvl="0" algn="justLow"/>
            <a:r>
              <a:rPr lang="ar-IQ" sz="2000" b="1" dirty="0" smtClean="0"/>
              <a:t>2- </a:t>
            </a:r>
            <a:r>
              <a:rPr lang="ar-SA" sz="2000" b="1" dirty="0" smtClean="0"/>
              <a:t>صعوبة </a:t>
            </a:r>
            <a:r>
              <a:rPr lang="ar-SA" sz="2000" b="1" dirty="0"/>
              <a:t>تنفيذ اللعبة مع الفصول الكبيرة </a:t>
            </a:r>
            <a:r>
              <a:rPr lang="ar-SA" sz="2000" b="1" dirty="0" smtClean="0"/>
              <a:t>العدد</a:t>
            </a:r>
            <a:endParaRPr lang="en-US" sz="2000" b="1" dirty="0"/>
          </a:p>
          <a:p>
            <a:pPr lvl="0" algn="justLow"/>
            <a:r>
              <a:rPr lang="ar-IQ" sz="2000" b="1" dirty="0" smtClean="0"/>
              <a:t>3- </a:t>
            </a:r>
            <a:r>
              <a:rPr lang="ar-SA" sz="2000" b="1" dirty="0" smtClean="0"/>
              <a:t>ارتفاع </a:t>
            </a:r>
            <a:r>
              <a:rPr lang="ar-SA" sz="2000" b="1" dirty="0"/>
              <a:t>تكاليف الألعاب التعليمية خصوصاً التي يتم شراؤها </a:t>
            </a:r>
            <a:r>
              <a:rPr lang="ar-SA" sz="2000" b="1" dirty="0" smtClean="0"/>
              <a:t>مصنعة</a:t>
            </a:r>
            <a:endParaRPr lang="en-US" sz="2000" b="1" dirty="0"/>
          </a:p>
          <a:p>
            <a:pPr lvl="0" algn="justLow"/>
            <a:r>
              <a:rPr lang="ar-IQ" sz="2000" b="1" dirty="0" smtClean="0"/>
              <a:t>4- </a:t>
            </a:r>
            <a:r>
              <a:rPr lang="ar-SA" sz="2000" b="1" dirty="0" smtClean="0"/>
              <a:t>عدم </a:t>
            </a:r>
            <a:r>
              <a:rPr lang="ar-SA" sz="2000" b="1" dirty="0"/>
              <a:t>وضوح المفاهيم التي تتضمنها الألعاب التعليمية بسهولة، أو انشغال الطلاب باللعبة وعدم التركيز على </a:t>
            </a:r>
            <a:r>
              <a:rPr lang="ar-SA" sz="2000" b="1" dirty="0" smtClean="0"/>
              <a:t>المفاهيم</a:t>
            </a:r>
            <a:endParaRPr lang="en-US" sz="2000" b="1" dirty="0" smtClean="0"/>
          </a:p>
          <a:p>
            <a:pPr lvl="0" algn="justLow"/>
            <a:r>
              <a:rPr lang="ar-IQ" sz="2000" b="1" dirty="0" smtClean="0"/>
              <a:t>5- </a:t>
            </a:r>
            <a:r>
              <a:rPr lang="ar-SA" sz="2000" b="1" dirty="0" smtClean="0"/>
              <a:t>الحركة </a:t>
            </a:r>
            <a:r>
              <a:rPr lang="ar-SA" sz="2000" b="1" dirty="0"/>
              <a:t>والصخب الذي قد يصاحب هذا النوع من التعليم، وينبغي للمعلم أن يتقبل ذلك حتى لا يفسد متعة اللعب على الطلاب</a:t>
            </a:r>
            <a:endParaRPr lang="en-US" sz="2000" b="1" dirty="0"/>
          </a:p>
        </p:txBody>
      </p:sp>
      <p:sp>
        <p:nvSpPr>
          <p:cNvPr id="4" name="Rounded Rectangle 3"/>
          <p:cNvSpPr/>
          <p:nvPr/>
        </p:nvSpPr>
        <p:spPr>
          <a:xfrm>
            <a:off x="2915816" y="3573016"/>
            <a:ext cx="345638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base"/>
            <a:r>
              <a:rPr lang="ar-SA" sz="2000" b="1" dirty="0">
                <a:latin typeface="29LT Bukra Bold Italic" pitchFamily="34" charset="-78"/>
                <a:cs typeface="29LT Bukra Bold Italic" pitchFamily="34" charset="-78"/>
              </a:rPr>
              <a:t>أنواع الألعاب </a:t>
            </a:r>
            <a:r>
              <a:rPr lang="ar-SA" sz="2000" b="1" dirty="0" smtClean="0">
                <a:latin typeface="29LT Bukra Bold Italic" pitchFamily="34" charset="-78"/>
                <a:cs typeface="29LT Bukra Bold Italic" pitchFamily="34" charset="-78"/>
              </a:rPr>
              <a:t>التعليمية</a:t>
            </a:r>
            <a:endParaRPr lang="en-US" sz="2000" b="1" dirty="0">
              <a:latin typeface="29LT Bukra Bold Italic" pitchFamily="34" charset="-78"/>
              <a:cs typeface="29LT Bukra Bold Italic" pitchFamily="34" charset="-78"/>
            </a:endParaRPr>
          </a:p>
        </p:txBody>
      </p:sp>
      <p:sp>
        <p:nvSpPr>
          <p:cNvPr id="5" name="Rectangle 4"/>
          <p:cNvSpPr/>
          <p:nvPr/>
        </p:nvSpPr>
        <p:spPr>
          <a:xfrm>
            <a:off x="1475657" y="4365104"/>
            <a:ext cx="7092280" cy="1077218"/>
          </a:xfrm>
          <a:prstGeom prst="rect">
            <a:avLst/>
          </a:prstGeom>
          <a:solidFill>
            <a:schemeClr val="bg1">
              <a:lumMod val="95000"/>
            </a:schemeClr>
          </a:solidFill>
        </p:spPr>
        <p:txBody>
          <a:bodyPr wrap="square">
            <a:spAutoFit/>
          </a:bodyPr>
          <a:lstStyle/>
          <a:p>
            <a:pPr lvl="0" rtl="0"/>
            <a:r>
              <a:rPr lang="ar-IQ" sz="2000" b="1" dirty="0" smtClean="0"/>
              <a:t>1</a:t>
            </a:r>
            <a:r>
              <a:rPr lang="ar-IQ" sz="2400" b="1" dirty="0" smtClean="0"/>
              <a:t>- </a:t>
            </a:r>
            <a:r>
              <a:rPr lang="ar-SA" sz="2000" b="1" dirty="0" smtClean="0"/>
              <a:t>من </a:t>
            </a:r>
            <a:r>
              <a:rPr lang="ar-SA" sz="2000" b="1" dirty="0"/>
              <a:t>حيث عدد المشاركين: فردية و </a:t>
            </a:r>
            <a:r>
              <a:rPr lang="ar-SA" sz="2000" b="1" dirty="0" smtClean="0"/>
              <a:t>جماعية</a:t>
            </a:r>
            <a:endParaRPr lang="ar-IQ" sz="2000" b="1" dirty="0" smtClean="0"/>
          </a:p>
          <a:p>
            <a:pPr lvl="0" rtl="0"/>
            <a:r>
              <a:rPr lang="ar-IQ" sz="2000" b="1" dirty="0" smtClean="0"/>
              <a:t>2- </a:t>
            </a:r>
            <a:r>
              <a:rPr lang="ar-SA" sz="2000" b="1" dirty="0"/>
              <a:t>من حيث المكان المناسب: داخلية و </a:t>
            </a:r>
            <a:r>
              <a:rPr lang="ar-SA" sz="2000" b="1" dirty="0" smtClean="0"/>
              <a:t>خارجية</a:t>
            </a:r>
            <a:endParaRPr lang="ar-IQ" sz="2000" b="1" dirty="0" smtClean="0"/>
          </a:p>
          <a:p>
            <a:pPr lvl="0" rtl="0"/>
            <a:r>
              <a:rPr lang="ar-IQ" sz="2000" b="1" dirty="0" smtClean="0"/>
              <a:t>3- </a:t>
            </a:r>
            <a:r>
              <a:rPr lang="ar-SA" sz="2000" b="1" dirty="0"/>
              <a:t>من حيث الجانب الإنساني المستخدم: عضلية وذهنية</a:t>
            </a:r>
            <a:endParaRPr lang="en-US" sz="2000" b="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188640"/>
            <a:ext cx="1512168" cy="1233572"/>
          </a:xfrm>
          <a:prstGeom prst="rect">
            <a:avLst/>
          </a:prstGeom>
          <a:ln>
            <a:noFill/>
          </a:ln>
          <a:effectLst>
            <a:softEdge rad="112500"/>
          </a:effectLst>
        </p:spPr>
      </p:pic>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262246" y="105958"/>
            <a:ext cx="1044781" cy="1029459"/>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82277" y="5229200"/>
            <a:ext cx="1738685" cy="1384794"/>
          </a:xfrm>
          <a:prstGeom prst="rect">
            <a:avLst/>
          </a:prstGeom>
          <a:ln>
            <a:noFill/>
          </a:ln>
          <a:effectLst>
            <a:softEdge rad="112500"/>
          </a:effectLst>
        </p:spPr>
      </p:pic>
    </p:spTree>
    <p:extLst>
      <p:ext uri="{BB962C8B-B14F-4D97-AF65-F5344CB8AC3E}">
        <p14:creationId xmlns:p14="http://schemas.microsoft.com/office/powerpoint/2010/main" xmlns="" val="2418116033"/>
      </p:ext>
    </p:extLst>
  </p:cSld>
  <p:clrMapOvr>
    <a:masterClrMapping/>
  </p:clrMapOvr>
  <mc:AlternateContent xmlns:mc="http://schemas.openxmlformats.org/markup-compatibility/2006">
    <mc:Choice xmlns:p14="http://schemas.microsoft.com/office/powerpoint/2010/main" xmlns="" Requires="p14">
      <p:transition spd="slow" p14:dur="1600">
        <p14:prism dir="r"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2" presetClass="entr" presetSubtype="3" fill="hold" nodeType="after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1+#ppt_w/2"/>
                                          </p:val>
                                        </p:tav>
                                        <p:tav tm="100000">
                                          <p:val>
                                            <p:strVal val="#ppt_x"/>
                                          </p:val>
                                        </p:tav>
                                      </p:tavLst>
                                    </p:anim>
                                    <p:anim calcmode="lin" valueType="num">
                                      <p:cBhvr additive="base">
                                        <p:cTn id="25" dur="500" fill="hold"/>
                                        <p:tgtEl>
                                          <p:spTgt spid="7"/>
                                        </p:tgtEl>
                                        <p:attrNameLst>
                                          <p:attrName>ppt_y</p:attrName>
                                        </p:attrNameLst>
                                      </p:cBhvr>
                                      <p:tavLst>
                                        <p:tav tm="0">
                                          <p:val>
                                            <p:strVal val="0-#ppt_h/2"/>
                                          </p:val>
                                        </p:tav>
                                        <p:tav tm="100000">
                                          <p:val>
                                            <p:strVal val="#ppt_y"/>
                                          </p:val>
                                        </p:tav>
                                      </p:tavLst>
                                    </p:anim>
                                  </p:childTnLst>
                                </p:cTn>
                              </p:par>
                            </p:childTnLst>
                          </p:cTn>
                        </p:par>
                        <p:par>
                          <p:cTn id="26" fill="hold">
                            <p:stCondLst>
                              <p:cond delay="2500"/>
                            </p:stCondLst>
                            <p:childTnLst>
                              <p:par>
                                <p:cTn id="27" presetID="6" presetClass="entr" presetSubtype="16"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circle(in)">
                                      <p:cBhvr>
                                        <p:cTn id="29" dur="125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grpId="0" nodeType="clickEffect">
                                  <p:stCondLst>
                                    <p:cond delay="0"/>
                                  </p:stCondLst>
                                  <p:childTnLst>
                                    <p:set>
                                      <p:cBhvr>
                                        <p:cTn id="33" dur="1" fill="hold">
                                          <p:stCondLst>
                                            <p:cond delay="0"/>
                                          </p:stCondLst>
                                        </p:cTn>
                                        <p:tgtEl>
                                          <p:spTgt spid="3">
                                            <p:bg/>
                                          </p:spTgt>
                                        </p:tgtEl>
                                        <p:attrNameLst>
                                          <p:attrName>style.visibility</p:attrName>
                                        </p:attrNameLst>
                                      </p:cBhvr>
                                      <p:to>
                                        <p:strVal val="visible"/>
                                      </p:to>
                                    </p:set>
                                    <p:anim calcmode="lin" valueType="num">
                                      <p:cBhvr additive="base">
                                        <p:cTn id="34" dur="1000" fill="hold"/>
                                        <p:tgtEl>
                                          <p:spTgt spid="3">
                                            <p:bg/>
                                          </p:spTgt>
                                        </p:tgtEl>
                                        <p:attrNameLst>
                                          <p:attrName>ppt_x</p:attrName>
                                        </p:attrNameLst>
                                      </p:cBhvr>
                                      <p:tavLst>
                                        <p:tav tm="0">
                                          <p:val>
                                            <p:strVal val="1+#ppt_w/2"/>
                                          </p:val>
                                        </p:tav>
                                        <p:tav tm="100000">
                                          <p:val>
                                            <p:strVal val="#ppt_x"/>
                                          </p:val>
                                        </p:tav>
                                      </p:tavLst>
                                    </p:anim>
                                    <p:anim calcmode="lin" valueType="num">
                                      <p:cBhvr additive="base">
                                        <p:cTn id="35" dur="10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2" fill="hold" grpId="0" nodeType="clickEffect">
                                  <p:stCondLst>
                                    <p:cond delay="0"/>
                                  </p:stCondLst>
                                  <p:childTnLst>
                                    <p:set>
                                      <p:cBhvr>
                                        <p:cTn id="39" dur="1" fill="hold">
                                          <p:stCondLst>
                                            <p:cond delay="0"/>
                                          </p:stCondLst>
                                        </p:cTn>
                                        <p:tgtEl>
                                          <p:spTgt spid="3">
                                            <p:txEl>
                                              <p:pRg st="0" end="0"/>
                                            </p:txEl>
                                          </p:spTgt>
                                        </p:tgtEl>
                                        <p:attrNameLst>
                                          <p:attrName>style.visibility</p:attrName>
                                        </p:attrNameLst>
                                      </p:cBhvr>
                                      <p:to>
                                        <p:strVal val="visible"/>
                                      </p:to>
                                    </p:set>
                                    <p:anim calcmode="lin" valueType="num">
                                      <p:cBhvr additive="base">
                                        <p:cTn id="40"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41"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2" fill="hold" grpId="0" nodeType="clickEffect">
                                  <p:stCondLst>
                                    <p:cond delay="0"/>
                                  </p:stCondLst>
                                  <p:childTnLst>
                                    <p:set>
                                      <p:cBhvr>
                                        <p:cTn id="45" dur="1" fill="hold">
                                          <p:stCondLst>
                                            <p:cond delay="0"/>
                                          </p:stCondLst>
                                        </p:cTn>
                                        <p:tgtEl>
                                          <p:spTgt spid="3">
                                            <p:txEl>
                                              <p:pRg st="1" end="1"/>
                                            </p:txEl>
                                          </p:spTgt>
                                        </p:tgtEl>
                                        <p:attrNameLst>
                                          <p:attrName>style.visibility</p:attrName>
                                        </p:attrNameLst>
                                      </p:cBhvr>
                                      <p:to>
                                        <p:strVal val="visible"/>
                                      </p:to>
                                    </p:set>
                                    <p:anim calcmode="lin" valueType="num">
                                      <p:cBhvr additive="base">
                                        <p:cTn id="46"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47"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2" fill="hold" grpId="0" nodeType="clickEffect">
                                  <p:stCondLst>
                                    <p:cond delay="0"/>
                                  </p:stCondLst>
                                  <p:childTnLst>
                                    <p:set>
                                      <p:cBhvr>
                                        <p:cTn id="51" dur="1" fill="hold">
                                          <p:stCondLst>
                                            <p:cond delay="0"/>
                                          </p:stCondLst>
                                        </p:cTn>
                                        <p:tgtEl>
                                          <p:spTgt spid="3">
                                            <p:txEl>
                                              <p:pRg st="2" end="2"/>
                                            </p:txEl>
                                          </p:spTgt>
                                        </p:tgtEl>
                                        <p:attrNameLst>
                                          <p:attrName>style.visibility</p:attrName>
                                        </p:attrNameLst>
                                      </p:cBhvr>
                                      <p:to>
                                        <p:strVal val="visible"/>
                                      </p:to>
                                    </p:set>
                                    <p:anim calcmode="lin" valueType="num">
                                      <p:cBhvr additive="base">
                                        <p:cTn id="52"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53"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2" fill="hold" grpId="0" nodeType="clickEffect">
                                  <p:stCondLst>
                                    <p:cond delay="0"/>
                                  </p:stCondLst>
                                  <p:childTnLst>
                                    <p:set>
                                      <p:cBhvr>
                                        <p:cTn id="57" dur="1" fill="hold">
                                          <p:stCondLst>
                                            <p:cond delay="0"/>
                                          </p:stCondLst>
                                        </p:cTn>
                                        <p:tgtEl>
                                          <p:spTgt spid="3">
                                            <p:txEl>
                                              <p:pRg st="3" end="3"/>
                                            </p:txEl>
                                          </p:spTgt>
                                        </p:tgtEl>
                                        <p:attrNameLst>
                                          <p:attrName>style.visibility</p:attrName>
                                        </p:attrNameLst>
                                      </p:cBhvr>
                                      <p:to>
                                        <p:strVal val="visible"/>
                                      </p:to>
                                    </p:set>
                                    <p:anim calcmode="lin" valueType="num">
                                      <p:cBhvr additive="base">
                                        <p:cTn id="58"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59"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2" fill="hold" grpId="0" nodeType="clickEffect">
                                  <p:stCondLst>
                                    <p:cond delay="0"/>
                                  </p:stCondLst>
                                  <p:childTnLst>
                                    <p:set>
                                      <p:cBhvr>
                                        <p:cTn id="63" dur="1" fill="hold">
                                          <p:stCondLst>
                                            <p:cond delay="0"/>
                                          </p:stCondLst>
                                        </p:cTn>
                                        <p:tgtEl>
                                          <p:spTgt spid="3">
                                            <p:txEl>
                                              <p:pRg st="4" end="4"/>
                                            </p:txEl>
                                          </p:spTgt>
                                        </p:tgtEl>
                                        <p:attrNameLst>
                                          <p:attrName>style.visibility</p:attrName>
                                        </p:attrNameLst>
                                      </p:cBhvr>
                                      <p:to>
                                        <p:strVal val="visible"/>
                                      </p:to>
                                    </p:set>
                                    <p:anim calcmode="lin" valueType="num">
                                      <p:cBhvr additive="base">
                                        <p:cTn id="64" dur="1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65"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1" presetClass="entr" presetSubtype="1" fill="hold" grpId="0" nodeType="clickEffect">
                                  <p:stCondLst>
                                    <p:cond delay="0"/>
                                  </p:stCondLst>
                                  <p:childTnLst>
                                    <p:set>
                                      <p:cBhvr>
                                        <p:cTn id="69" dur="1" fill="hold">
                                          <p:stCondLst>
                                            <p:cond delay="0"/>
                                          </p:stCondLst>
                                        </p:cTn>
                                        <p:tgtEl>
                                          <p:spTgt spid="4"/>
                                        </p:tgtEl>
                                        <p:attrNameLst>
                                          <p:attrName>style.visibility</p:attrName>
                                        </p:attrNameLst>
                                      </p:cBhvr>
                                      <p:to>
                                        <p:strVal val="visible"/>
                                      </p:to>
                                    </p:set>
                                    <p:animEffect transition="in" filter="wheel(1)">
                                      <p:cBhvr>
                                        <p:cTn id="70" dur="1000"/>
                                        <p:tgtEl>
                                          <p:spTgt spid="4"/>
                                        </p:tgtEl>
                                      </p:cBhvr>
                                    </p:animEffect>
                                  </p:childTnLst>
                                </p:cTn>
                              </p:par>
                            </p:childTnLst>
                          </p:cTn>
                        </p:par>
                      </p:childTnLst>
                    </p:cTn>
                  </p:par>
                  <p:par>
                    <p:cTn id="71" fill="hold">
                      <p:stCondLst>
                        <p:cond delay="indefinite"/>
                      </p:stCondLst>
                      <p:childTnLst>
                        <p:par>
                          <p:cTn id="72" fill="hold">
                            <p:stCondLst>
                              <p:cond delay="0"/>
                            </p:stCondLst>
                            <p:childTnLst>
                              <p:par>
                                <p:cTn id="73" presetID="2" presetClass="entr" presetSubtype="2" fill="hold" grpId="0" nodeType="clickEffect">
                                  <p:stCondLst>
                                    <p:cond delay="0"/>
                                  </p:stCondLst>
                                  <p:childTnLst>
                                    <p:set>
                                      <p:cBhvr>
                                        <p:cTn id="74" dur="1" fill="hold">
                                          <p:stCondLst>
                                            <p:cond delay="0"/>
                                          </p:stCondLst>
                                        </p:cTn>
                                        <p:tgtEl>
                                          <p:spTgt spid="5"/>
                                        </p:tgtEl>
                                        <p:attrNameLst>
                                          <p:attrName>style.visibility</p:attrName>
                                        </p:attrNameLst>
                                      </p:cBhvr>
                                      <p:to>
                                        <p:strVal val="visible"/>
                                      </p:to>
                                    </p:set>
                                    <p:anim calcmode="lin" valueType="num">
                                      <p:cBhvr additive="base">
                                        <p:cTn id="75" dur="1000" fill="hold"/>
                                        <p:tgtEl>
                                          <p:spTgt spid="5"/>
                                        </p:tgtEl>
                                        <p:attrNameLst>
                                          <p:attrName>ppt_x</p:attrName>
                                        </p:attrNameLst>
                                      </p:cBhvr>
                                      <p:tavLst>
                                        <p:tav tm="0">
                                          <p:val>
                                            <p:strVal val="1+#ppt_w/2"/>
                                          </p:val>
                                        </p:tav>
                                        <p:tav tm="100000">
                                          <p:val>
                                            <p:strVal val="#ppt_x"/>
                                          </p:val>
                                        </p:tav>
                                      </p:tavLst>
                                    </p:anim>
                                    <p:anim calcmode="lin" valueType="num">
                                      <p:cBhvr additive="base">
                                        <p:cTn id="76"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059832" y="260648"/>
            <a:ext cx="288032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latin typeface="29LT Bukra Bold Italic" pitchFamily="34" charset="-78"/>
                <a:cs typeface="29LT Bukra Bold Italic" pitchFamily="34" charset="-78"/>
              </a:rPr>
              <a:t>التعلم باللعب</a:t>
            </a:r>
            <a:endParaRPr lang="en-US" sz="2800" b="1" dirty="0">
              <a:latin typeface="29LT Bukra Bold Italic" pitchFamily="34" charset="-78"/>
              <a:cs typeface="29LT Bukra Bold Italic" pitchFamily="34" charset="-78"/>
            </a:endParaRPr>
          </a:p>
        </p:txBody>
      </p:sp>
      <p:sp>
        <p:nvSpPr>
          <p:cNvPr id="4" name="Rectangle 3"/>
          <p:cNvSpPr/>
          <p:nvPr/>
        </p:nvSpPr>
        <p:spPr>
          <a:xfrm>
            <a:off x="683568" y="1340768"/>
            <a:ext cx="7812360" cy="1015663"/>
          </a:xfrm>
          <a:prstGeom prst="rect">
            <a:avLst/>
          </a:prstGeom>
          <a:solidFill>
            <a:schemeClr val="bg1">
              <a:lumMod val="95000"/>
            </a:schemeClr>
          </a:solidFill>
        </p:spPr>
        <p:txBody>
          <a:bodyPr wrap="square">
            <a:spAutoFit/>
          </a:bodyPr>
          <a:lstStyle/>
          <a:p>
            <a:pPr algn="justLow"/>
            <a:r>
              <a:rPr lang="ar-SA" sz="2000" b="1" dirty="0">
                <a:solidFill>
                  <a:schemeClr val="accent6">
                    <a:lumMod val="75000"/>
                  </a:schemeClr>
                </a:solidFill>
              </a:rPr>
              <a:t>أكدت البحوث التربوية أن الأطفال كثيراً ما يخبروننا بما يفكرون فيه وما يشعرون به من خلال لعبهم التمثيلي الحر واستعمالهم للدمى والمكعبات والألوان والصلصال وغيرها ، ويعتبر اللعب وسيطاً تربويا يعمل بدرجة كبيرة على تشكيل شخصية الطفل بأبعادها المختلفة </a:t>
            </a:r>
            <a:endParaRPr lang="ar-IQ" sz="2000" b="1" dirty="0">
              <a:solidFill>
                <a:schemeClr val="accent6">
                  <a:lumMod val="75000"/>
                </a:schemeClr>
              </a:solidFill>
            </a:endParaRPr>
          </a:p>
        </p:txBody>
      </p:sp>
      <p:sp>
        <p:nvSpPr>
          <p:cNvPr id="5" name="Rectangle 4"/>
          <p:cNvSpPr/>
          <p:nvPr/>
        </p:nvSpPr>
        <p:spPr>
          <a:xfrm>
            <a:off x="5940153" y="2492896"/>
            <a:ext cx="2555776" cy="400110"/>
          </a:xfrm>
          <a:prstGeom prst="rect">
            <a:avLst/>
          </a:prstGeom>
          <a:solidFill>
            <a:schemeClr val="accent6">
              <a:lumMod val="60000"/>
              <a:lumOff val="40000"/>
            </a:schemeClr>
          </a:solidFill>
        </p:spPr>
        <p:txBody>
          <a:bodyPr wrap="square">
            <a:spAutoFit/>
          </a:bodyPr>
          <a:lstStyle/>
          <a:p>
            <a:r>
              <a:rPr lang="ar-SA" sz="2000" b="1" dirty="0"/>
              <a:t>أهمية اللعب في التعلم </a:t>
            </a:r>
            <a:r>
              <a:rPr lang="ar-SA" sz="2000" b="1" dirty="0" smtClean="0"/>
              <a:t>:</a:t>
            </a:r>
            <a:r>
              <a:rPr lang="ar-IQ" sz="2000" b="1" dirty="0" smtClean="0"/>
              <a:t>-</a:t>
            </a:r>
            <a:endParaRPr lang="en-US" sz="2000" b="1" dirty="0"/>
          </a:p>
        </p:txBody>
      </p:sp>
      <p:sp>
        <p:nvSpPr>
          <p:cNvPr id="6" name="Rectangle 5"/>
          <p:cNvSpPr/>
          <p:nvPr/>
        </p:nvSpPr>
        <p:spPr>
          <a:xfrm>
            <a:off x="755576" y="2996952"/>
            <a:ext cx="7740353" cy="2862322"/>
          </a:xfrm>
          <a:prstGeom prst="rect">
            <a:avLst/>
          </a:prstGeom>
          <a:solidFill>
            <a:schemeClr val="bg1">
              <a:lumMod val="95000"/>
            </a:schemeClr>
          </a:solidFill>
        </p:spPr>
        <p:txBody>
          <a:bodyPr wrap="square">
            <a:spAutoFit/>
          </a:bodyPr>
          <a:lstStyle/>
          <a:p>
            <a:r>
              <a:rPr lang="ar-IQ" sz="2000" b="1" dirty="0" smtClean="0"/>
              <a:t>1</a:t>
            </a:r>
            <a:r>
              <a:rPr lang="ar-SA" sz="2000" b="1" dirty="0" smtClean="0"/>
              <a:t>-</a:t>
            </a:r>
            <a:r>
              <a:rPr lang="ar-IQ" sz="2000" b="1" dirty="0" smtClean="0"/>
              <a:t> </a:t>
            </a:r>
            <a:r>
              <a:rPr lang="ar-SA" sz="2000" b="1" dirty="0" smtClean="0"/>
              <a:t>إن </a:t>
            </a:r>
            <a:r>
              <a:rPr lang="ar-SA" sz="2000" b="1" dirty="0"/>
              <a:t>اللعب أداة تربوية تساعد في إحداث تفاعل الفرد مع عناصر البيئة لغرض التعلم وإنماء الشخصية والسلوك</a:t>
            </a:r>
            <a:endParaRPr lang="en-US" sz="2000" b="1" dirty="0"/>
          </a:p>
          <a:p>
            <a:r>
              <a:rPr lang="ar-SA" sz="2000" b="1" dirty="0" smtClean="0"/>
              <a:t>2-</a:t>
            </a:r>
            <a:r>
              <a:rPr lang="ar-IQ" sz="2000" b="1" dirty="0" smtClean="0"/>
              <a:t> </a:t>
            </a:r>
            <a:r>
              <a:rPr lang="ar-SA" sz="2000" b="1" dirty="0" smtClean="0"/>
              <a:t>يمثل </a:t>
            </a:r>
            <a:r>
              <a:rPr lang="ar-SA" sz="2000" b="1" dirty="0"/>
              <a:t>اللعب وسيلة تعليمية تقرب المفاهيم وتساعد في إدراك معاني الأشياء .</a:t>
            </a:r>
            <a:endParaRPr lang="en-US" sz="2000" b="1" dirty="0"/>
          </a:p>
          <a:p>
            <a:r>
              <a:rPr lang="ar-SA" sz="2000" b="1" dirty="0" smtClean="0"/>
              <a:t>3-</a:t>
            </a:r>
            <a:r>
              <a:rPr lang="ar-IQ" sz="2000" b="1" dirty="0" smtClean="0"/>
              <a:t> </a:t>
            </a:r>
            <a:r>
              <a:rPr lang="ar-SA" sz="2000" b="1" dirty="0" smtClean="0"/>
              <a:t>يعتبر </a:t>
            </a:r>
            <a:r>
              <a:rPr lang="ar-SA" sz="2000" b="1" dirty="0"/>
              <a:t>أداة فعالة في تفريد التعلم وتنظيمه لمواجهة الفروق الفردية وتعليم الأطفال وفقاً لإمكاناتهم وقدراتهم .</a:t>
            </a:r>
            <a:endParaRPr lang="en-US" sz="2000" b="1" dirty="0"/>
          </a:p>
          <a:p>
            <a:r>
              <a:rPr lang="ar-SA" sz="2000" b="1" dirty="0" smtClean="0"/>
              <a:t>4-</a:t>
            </a:r>
            <a:r>
              <a:rPr lang="ar-IQ" sz="2000" b="1" dirty="0" smtClean="0"/>
              <a:t> </a:t>
            </a:r>
            <a:r>
              <a:rPr lang="ar-SA" sz="2000" b="1" dirty="0" smtClean="0"/>
              <a:t>يعتبر </a:t>
            </a:r>
            <a:r>
              <a:rPr lang="ar-SA" sz="2000" b="1" dirty="0"/>
              <a:t>اللعب طريقة علاجية يلجأ إليها المربون لمساعدتهم في حل بعض المشكلات والاضطرابات التي يعاني منها بعض الأطفال .</a:t>
            </a:r>
            <a:endParaRPr lang="en-US" sz="2000" b="1" dirty="0"/>
          </a:p>
          <a:p>
            <a:r>
              <a:rPr lang="ar-SA" sz="2000" b="1" dirty="0" smtClean="0"/>
              <a:t>5-</a:t>
            </a:r>
            <a:r>
              <a:rPr lang="ar-IQ" sz="2000" b="1" dirty="0" smtClean="0"/>
              <a:t> </a:t>
            </a:r>
            <a:r>
              <a:rPr lang="ar-SA" sz="2000" b="1" dirty="0" smtClean="0"/>
              <a:t>يشكل </a:t>
            </a:r>
            <a:r>
              <a:rPr lang="ar-SA" sz="2000" b="1" dirty="0"/>
              <a:t>اللعب أداة تعبير وتواصل بين الأطفال .</a:t>
            </a:r>
            <a:endParaRPr lang="en-US" sz="2000" b="1" dirty="0"/>
          </a:p>
          <a:p>
            <a:r>
              <a:rPr lang="ar-SA" sz="2000" b="1" dirty="0" smtClean="0"/>
              <a:t>6-</a:t>
            </a:r>
            <a:r>
              <a:rPr lang="ar-IQ" sz="2000" b="1" dirty="0" smtClean="0"/>
              <a:t> </a:t>
            </a:r>
            <a:r>
              <a:rPr lang="ar-SA" sz="2000" b="1" dirty="0" smtClean="0"/>
              <a:t>تعمل </a:t>
            </a:r>
            <a:r>
              <a:rPr lang="ar-SA" sz="2000" b="1" dirty="0"/>
              <a:t>الألعاب على تنشيط القدرات العقلية وتحسن الموهبة الإبداعية لدى الأطفال .</a:t>
            </a:r>
            <a:endParaRPr lang="ar-IQ" sz="2000" b="1" dirty="0"/>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67545" y="116632"/>
            <a:ext cx="1152128" cy="1097026"/>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90903" y="74595"/>
            <a:ext cx="2105025" cy="1181100"/>
          </a:xfrm>
          <a:prstGeom prst="rect">
            <a:avLst/>
          </a:prstGeom>
        </p:spPr>
      </p:pic>
    </p:spTree>
    <p:extLst>
      <p:ext uri="{BB962C8B-B14F-4D97-AF65-F5344CB8AC3E}">
        <p14:creationId xmlns:p14="http://schemas.microsoft.com/office/powerpoint/2010/main" xmlns="" val="2182201632"/>
      </p:ext>
    </p:extLst>
  </p:cSld>
  <p:clrMapOvr>
    <a:masterClrMapping/>
  </p:clrMapOvr>
  <mc:AlternateContent xmlns:mc="http://schemas.openxmlformats.org/markup-compatibility/2006">
    <mc:Choice xmlns:p14="http://schemas.microsoft.com/office/powerpoint/2010/main" xmlns="" Requires="p14">
      <p:transition spd="slow" p14:dur="4000">
        <p14:vortex/>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000"/>
                            </p:stCondLst>
                            <p:childTnLst>
                              <p:par>
                                <p:cTn id="12" presetID="16" presetClass="entr" presetSubtype="21"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arn(inVertical)">
                                      <p:cBhvr>
                                        <p:cTn id="14" dur="500"/>
                                        <p:tgtEl>
                                          <p:spTgt spid="8"/>
                                        </p:tgtEl>
                                      </p:cBhvr>
                                    </p:animEffect>
                                  </p:childTnLst>
                                </p:cTn>
                              </p:par>
                            </p:childTnLst>
                          </p:cTn>
                        </p:par>
                        <p:par>
                          <p:cTn id="15" fill="hold">
                            <p:stCondLst>
                              <p:cond delay="1500"/>
                            </p:stCondLst>
                            <p:childTnLst>
                              <p:par>
                                <p:cTn id="16" presetID="14" presetClass="entr" presetSubtype="10"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randombar(horizontal)">
                                      <p:cBhvr>
                                        <p:cTn id="18" dur="1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fltVal val="0"/>
                                          </p:val>
                                        </p:tav>
                                        <p:tav tm="100000">
                                          <p:val>
                                            <p:strVal val="#ppt_h"/>
                                          </p:val>
                                        </p:tav>
                                      </p:tavLst>
                                    </p:anim>
                                    <p:animEffect transition="in" filter="fade">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randombar(horizontal)">
                                      <p:cBhvr>
                                        <p:cTn id="30" dur="10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bg/>
                                          </p:spTgt>
                                        </p:tgtEl>
                                        <p:attrNameLst>
                                          <p:attrName>style.visibility</p:attrName>
                                        </p:attrNameLst>
                                      </p:cBhvr>
                                      <p:to>
                                        <p:strVal val="visible"/>
                                      </p:to>
                                    </p:set>
                                    <p:anim calcmode="lin" valueType="num">
                                      <p:cBhvr additive="base">
                                        <p:cTn id="35" dur="750" fill="hold"/>
                                        <p:tgtEl>
                                          <p:spTgt spid="6">
                                            <p:bg/>
                                          </p:spTgt>
                                        </p:tgtEl>
                                        <p:attrNameLst>
                                          <p:attrName>ppt_x</p:attrName>
                                        </p:attrNameLst>
                                      </p:cBhvr>
                                      <p:tavLst>
                                        <p:tav tm="0">
                                          <p:val>
                                            <p:strVal val="#ppt_x"/>
                                          </p:val>
                                        </p:tav>
                                        <p:tav tm="100000">
                                          <p:val>
                                            <p:strVal val="#ppt_x"/>
                                          </p:val>
                                        </p:tav>
                                      </p:tavLst>
                                    </p:anim>
                                    <p:anim calcmode="lin" valueType="num">
                                      <p:cBhvr additive="base">
                                        <p:cTn id="36" dur="75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anim calcmode="lin" valueType="num">
                                      <p:cBhvr additive="base">
                                        <p:cTn id="41" dur="75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2" dur="75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anim calcmode="lin" valueType="num">
                                      <p:cBhvr additive="base">
                                        <p:cTn id="47" dur="75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8" dur="75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6">
                                            <p:txEl>
                                              <p:pRg st="2" end="2"/>
                                            </p:txEl>
                                          </p:spTgt>
                                        </p:tgtEl>
                                        <p:attrNameLst>
                                          <p:attrName>style.visibility</p:attrName>
                                        </p:attrNameLst>
                                      </p:cBhvr>
                                      <p:to>
                                        <p:strVal val="visible"/>
                                      </p:to>
                                    </p:set>
                                    <p:anim calcmode="lin" valueType="num">
                                      <p:cBhvr additive="base">
                                        <p:cTn id="53" dur="75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4" dur="75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6">
                                            <p:txEl>
                                              <p:pRg st="3" end="3"/>
                                            </p:txEl>
                                          </p:spTgt>
                                        </p:tgtEl>
                                        <p:attrNameLst>
                                          <p:attrName>style.visibility</p:attrName>
                                        </p:attrNameLst>
                                      </p:cBhvr>
                                      <p:to>
                                        <p:strVal val="visible"/>
                                      </p:to>
                                    </p:set>
                                    <p:anim calcmode="lin" valueType="num">
                                      <p:cBhvr additive="base">
                                        <p:cTn id="59" dur="75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0" dur="75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6">
                                            <p:txEl>
                                              <p:pRg st="4" end="4"/>
                                            </p:txEl>
                                          </p:spTgt>
                                        </p:tgtEl>
                                        <p:attrNameLst>
                                          <p:attrName>style.visibility</p:attrName>
                                        </p:attrNameLst>
                                      </p:cBhvr>
                                      <p:to>
                                        <p:strVal val="visible"/>
                                      </p:to>
                                    </p:set>
                                    <p:anim calcmode="lin" valueType="num">
                                      <p:cBhvr additive="base">
                                        <p:cTn id="65" dur="75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66" dur="75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6">
                                            <p:txEl>
                                              <p:pRg st="5" end="5"/>
                                            </p:txEl>
                                          </p:spTgt>
                                        </p:tgtEl>
                                        <p:attrNameLst>
                                          <p:attrName>style.visibility</p:attrName>
                                        </p:attrNameLst>
                                      </p:cBhvr>
                                      <p:to>
                                        <p:strVal val="visible"/>
                                      </p:to>
                                    </p:set>
                                    <p:anim calcmode="lin" valueType="num">
                                      <p:cBhvr additive="base">
                                        <p:cTn id="71" dur="75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72" dur="75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339752" y="238908"/>
            <a:ext cx="44644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a:latin typeface="29LT Bukra Bold Italic" pitchFamily="34" charset="-78"/>
                <a:cs typeface="29LT Bukra Bold Italic" pitchFamily="34" charset="-78"/>
              </a:rPr>
              <a:t>فوائد أسلوب التعلم </a:t>
            </a:r>
            <a:r>
              <a:rPr lang="ar-SA" sz="2400" dirty="0" smtClean="0">
                <a:latin typeface="29LT Bukra Bold Italic" pitchFamily="34" charset="-78"/>
                <a:cs typeface="29LT Bukra Bold Italic" pitchFamily="34" charset="-78"/>
              </a:rPr>
              <a:t>باللعب</a:t>
            </a:r>
            <a:endParaRPr lang="en-US" sz="2400" dirty="0">
              <a:latin typeface="29LT Bukra Bold Italic" pitchFamily="34" charset="-78"/>
              <a:cs typeface="29LT Bukra Bold Italic" pitchFamily="34" charset="-78"/>
            </a:endParaRPr>
          </a:p>
        </p:txBody>
      </p:sp>
      <p:sp>
        <p:nvSpPr>
          <p:cNvPr id="4" name="Rectangle 3"/>
          <p:cNvSpPr/>
          <p:nvPr/>
        </p:nvSpPr>
        <p:spPr>
          <a:xfrm>
            <a:off x="2339752" y="1118933"/>
            <a:ext cx="6156176" cy="1938992"/>
          </a:xfrm>
          <a:prstGeom prst="rect">
            <a:avLst/>
          </a:prstGeom>
          <a:solidFill>
            <a:schemeClr val="bg2">
              <a:lumMod val="60000"/>
              <a:lumOff val="40000"/>
            </a:schemeClr>
          </a:solidFill>
        </p:spPr>
        <p:txBody>
          <a:bodyPr wrap="square">
            <a:spAutoFit/>
          </a:bodyPr>
          <a:lstStyle/>
          <a:p>
            <a:pPr algn="justLow"/>
            <a:r>
              <a:rPr lang="ar-IQ" sz="2000" b="1" dirty="0" smtClean="0"/>
              <a:t>1</a:t>
            </a:r>
            <a:r>
              <a:rPr lang="ar-SA" sz="2000" b="1" dirty="0" smtClean="0"/>
              <a:t>-</a:t>
            </a:r>
            <a:r>
              <a:rPr lang="ar-SA" sz="2000" b="1" dirty="0"/>
              <a:t> </a:t>
            </a:r>
            <a:r>
              <a:rPr lang="ar-SA" sz="2000" b="1" dirty="0" smtClean="0"/>
              <a:t>يؤكد </a:t>
            </a:r>
            <a:r>
              <a:rPr lang="ar-SA" sz="2000" b="1" dirty="0"/>
              <a:t>ذاته من خلال التفوق على الآخرين فردياً وجماعيا    </a:t>
            </a:r>
            <a:endParaRPr lang="en-US" sz="2000" b="1" dirty="0"/>
          </a:p>
          <a:p>
            <a:pPr algn="justLow"/>
            <a:r>
              <a:rPr lang="ar-SA" sz="2000" b="1" dirty="0"/>
              <a:t>2- </a:t>
            </a:r>
            <a:r>
              <a:rPr lang="ar-SA" sz="2000" b="1" dirty="0" smtClean="0"/>
              <a:t>يتعلم </a:t>
            </a:r>
            <a:r>
              <a:rPr lang="ar-SA" sz="2000" b="1" dirty="0"/>
              <a:t>التعاون واحترام حقوق </a:t>
            </a:r>
            <a:r>
              <a:rPr lang="ar-SA" sz="2000" b="1" dirty="0" smtClean="0"/>
              <a:t>الآخرين</a:t>
            </a:r>
            <a:endParaRPr lang="en-US" sz="2000" b="1" dirty="0"/>
          </a:p>
          <a:p>
            <a:pPr algn="justLow"/>
            <a:r>
              <a:rPr lang="ar-SA" sz="2000" b="1" dirty="0"/>
              <a:t>3- </a:t>
            </a:r>
            <a:r>
              <a:rPr lang="ar-SA" sz="2000" b="1" dirty="0" smtClean="0"/>
              <a:t>يتعلم </a:t>
            </a:r>
            <a:r>
              <a:rPr lang="ar-SA" sz="2000" b="1" dirty="0"/>
              <a:t>احترام القوانين والقواعد ويلتزم </a:t>
            </a:r>
            <a:r>
              <a:rPr lang="ar-SA" sz="2000" b="1" dirty="0" smtClean="0"/>
              <a:t>بها</a:t>
            </a:r>
            <a:endParaRPr lang="en-US" sz="2000" b="1" dirty="0"/>
          </a:p>
          <a:p>
            <a:pPr algn="justLow"/>
            <a:r>
              <a:rPr lang="ar-SA" sz="2000" b="1" dirty="0" smtClean="0"/>
              <a:t>4-</a:t>
            </a:r>
            <a:r>
              <a:rPr lang="ar-IQ" sz="2000" b="1" dirty="0" smtClean="0"/>
              <a:t> </a:t>
            </a:r>
            <a:r>
              <a:rPr lang="ar-SA" sz="2000" b="1" dirty="0" smtClean="0"/>
              <a:t>يعزز </a:t>
            </a:r>
            <a:r>
              <a:rPr lang="ar-SA" sz="2000" b="1" dirty="0"/>
              <a:t>انتمائه </a:t>
            </a:r>
            <a:r>
              <a:rPr lang="ar-SA" sz="2000" b="1" dirty="0" smtClean="0"/>
              <a:t>للجماعة</a:t>
            </a:r>
            <a:endParaRPr lang="en-US" sz="2000" b="1" dirty="0"/>
          </a:p>
          <a:p>
            <a:pPr algn="justLow"/>
            <a:r>
              <a:rPr lang="ar-SA" sz="2000" b="1" dirty="0" smtClean="0"/>
              <a:t>5-</a:t>
            </a:r>
            <a:r>
              <a:rPr lang="ar-IQ" sz="2000" b="1" dirty="0" smtClean="0"/>
              <a:t> </a:t>
            </a:r>
            <a:r>
              <a:rPr lang="ar-SA" sz="2000" b="1" dirty="0" smtClean="0"/>
              <a:t>يساعد </a:t>
            </a:r>
            <a:r>
              <a:rPr lang="ar-SA" sz="2000" b="1" dirty="0"/>
              <a:t>في نمو الذاكرة والتفكير والإدراك </a:t>
            </a:r>
            <a:r>
              <a:rPr lang="ar-SA" sz="2000" b="1" dirty="0" smtClean="0"/>
              <a:t>والتخيل</a:t>
            </a:r>
            <a:endParaRPr lang="en-US" sz="2000" b="1" dirty="0"/>
          </a:p>
          <a:p>
            <a:pPr algn="justLow"/>
            <a:r>
              <a:rPr lang="ar-SA" sz="2000" b="1" dirty="0" smtClean="0"/>
              <a:t>6-</a:t>
            </a:r>
            <a:r>
              <a:rPr lang="ar-IQ" sz="2000" b="1" dirty="0" smtClean="0"/>
              <a:t> </a:t>
            </a:r>
            <a:r>
              <a:rPr lang="ar-SA" sz="2000" b="1" dirty="0" smtClean="0"/>
              <a:t>يكتسب </a:t>
            </a:r>
            <a:r>
              <a:rPr lang="ar-SA" sz="2000" b="1" dirty="0"/>
              <a:t>الثقة بالنفس والاعتماد عليها ويسهل اكتشاف قدراته واختبارها </a:t>
            </a:r>
            <a:endParaRPr lang="en-US" sz="2000" b="1" dirty="0"/>
          </a:p>
        </p:txBody>
      </p:sp>
      <p:sp>
        <p:nvSpPr>
          <p:cNvPr id="5" name="Rounded Rectangle 4"/>
          <p:cNvSpPr/>
          <p:nvPr/>
        </p:nvSpPr>
        <p:spPr>
          <a:xfrm>
            <a:off x="2483768" y="3212976"/>
            <a:ext cx="417646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a:latin typeface="29LT Bukra Bold Italic" pitchFamily="34" charset="-78"/>
                <a:cs typeface="29LT Bukra Bold Italic" pitchFamily="34" charset="-78"/>
              </a:rPr>
              <a:t>نماذج من الألعاب التربوية </a:t>
            </a:r>
            <a:endParaRPr lang="en-US" sz="2400" b="1" dirty="0">
              <a:latin typeface="29LT Bukra Bold Italic" pitchFamily="34" charset="-78"/>
              <a:cs typeface="29LT Bukra Bold Italic" pitchFamily="34" charset="-78"/>
            </a:endParaRPr>
          </a:p>
        </p:txBody>
      </p:sp>
      <p:sp>
        <p:nvSpPr>
          <p:cNvPr id="6" name="Rectangle 5"/>
          <p:cNvSpPr/>
          <p:nvPr/>
        </p:nvSpPr>
        <p:spPr>
          <a:xfrm>
            <a:off x="6458191" y="4077072"/>
            <a:ext cx="2037737" cy="400110"/>
          </a:xfrm>
          <a:prstGeom prst="rect">
            <a:avLst/>
          </a:prstGeom>
          <a:solidFill>
            <a:schemeClr val="accent3"/>
          </a:solidFill>
        </p:spPr>
        <p:txBody>
          <a:bodyPr wrap="none">
            <a:spAutoFit/>
          </a:bodyPr>
          <a:lstStyle/>
          <a:p>
            <a:r>
              <a:rPr lang="ar-SA" sz="2000" b="1" dirty="0"/>
              <a:t>لعبة الأعداد بالمكعبات</a:t>
            </a:r>
            <a:r>
              <a:rPr lang="ar-SA" sz="2000" dirty="0"/>
              <a:t> </a:t>
            </a:r>
            <a:endParaRPr lang="ar-IQ" sz="2000" dirty="0"/>
          </a:p>
        </p:txBody>
      </p:sp>
      <p:sp>
        <p:nvSpPr>
          <p:cNvPr id="7" name="Rectangle 6"/>
          <p:cNvSpPr/>
          <p:nvPr/>
        </p:nvSpPr>
        <p:spPr>
          <a:xfrm>
            <a:off x="4427984" y="4077072"/>
            <a:ext cx="1854486" cy="400110"/>
          </a:xfrm>
          <a:prstGeom prst="rect">
            <a:avLst/>
          </a:prstGeom>
          <a:solidFill>
            <a:schemeClr val="accent3">
              <a:lumMod val="50000"/>
            </a:schemeClr>
          </a:solidFill>
        </p:spPr>
        <p:txBody>
          <a:bodyPr wrap="square">
            <a:spAutoFit/>
          </a:bodyPr>
          <a:lstStyle/>
          <a:p>
            <a:pPr algn="ctr"/>
            <a:r>
              <a:rPr lang="ar-SA" sz="2000" b="1" dirty="0">
                <a:solidFill>
                  <a:schemeClr val="bg1"/>
                </a:solidFill>
              </a:rPr>
              <a:t>لعبة قطع الدومينو </a:t>
            </a:r>
            <a:endParaRPr lang="ar-IQ" sz="2000" dirty="0">
              <a:solidFill>
                <a:schemeClr val="bg1"/>
              </a:solidFill>
            </a:endParaRPr>
          </a:p>
        </p:txBody>
      </p:sp>
      <p:sp>
        <p:nvSpPr>
          <p:cNvPr id="8" name="Rectangle 7"/>
          <p:cNvSpPr/>
          <p:nvPr/>
        </p:nvSpPr>
        <p:spPr>
          <a:xfrm>
            <a:off x="977609" y="4077072"/>
            <a:ext cx="3023585" cy="400110"/>
          </a:xfrm>
          <a:prstGeom prst="rect">
            <a:avLst/>
          </a:prstGeom>
          <a:solidFill>
            <a:srgbClr val="FFFF00"/>
          </a:solidFill>
        </p:spPr>
        <p:txBody>
          <a:bodyPr wrap="none">
            <a:spAutoFit/>
          </a:bodyPr>
          <a:lstStyle/>
          <a:p>
            <a:r>
              <a:rPr lang="ar-SA" sz="2000" b="1" dirty="0"/>
              <a:t>لعبة ( البحث عن الكلمة الضائعة ) </a:t>
            </a:r>
            <a:endParaRPr lang="ar-IQ" sz="2000" b="1" dirty="0"/>
          </a:p>
        </p:txBody>
      </p:sp>
      <p:sp>
        <p:nvSpPr>
          <p:cNvPr id="9" name="Rectangle 8"/>
          <p:cNvSpPr/>
          <p:nvPr/>
        </p:nvSpPr>
        <p:spPr>
          <a:xfrm>
            <a:off x="6458191" y="4725144"/>
            <a:ext cx="2037737" cy="400110"/>
          </a:xfrm>
          <a:prstGeom prst="rect">
            <a:avLst/>
          </a:prstGeom>
          <a:solidFill>
            <a:srgbClr val="00B050"/>
          </a:solidFill>
        </p:spPr>
        <p:txBody>
          <a:bodyPr wrap="square">
            <a:spAutoFit/>
          </a:bodyPr>
          <a:lstStyle/>
          <a:p>
            <a:r>
              <a:rPr lang="ar-SA" sz="2000" b="1" dirty="0"/>
              <a:t>لعبة صيد الأسماك </a:t>
            </a:r>
            <a:endParaRPr lang="ar-IQ" sz="2000" b="1" dirty="0"/>
          </a:p>
        </p:txBody>
      </p:sp>
      <p:sp>
        <p:nvSpPr>
          <p:cNvPr id="10" name="Rectangle 9"/>
          <p:cNvSpPr/>
          <p:nvPr/>
        </p:nvSpPr>
        <p:spPr>
          <a:xfrm>
            <a:off x="4427985" y="4755922"/>
            <a:ext cx="1854486" cy="400110"/>
          </a:xfrm>
          <a:prstGeom prst="rect">
            <a:avLst/>
          </a:prstGeom>
          <a:solidFill>
            <a:srgbClr val="FF0000"/>
          </a:solidFill>
        </p:spPr>
        <p:txBody>
          <a:bodyPr wrap="square">
            <a:spAutoFit/>
          </a:bodyPr>
          <a:lstStyle/>
          <a:p>
            <a:r>
              <a:rPr lang="ar-SA" sz="2000" b="1" dirty="0">
                <a:solidFill>
                  <a:schemeClr val="bg1"/>
                </a:solidFill>
              </a:rPr>
              <a:t>لعبة ( من أنــا ) </a:t>
            </a:r>
            <a:endParaRPr lang="ar-IQ" sz="2000" dirty="0">
              <a:solidFill>
                <a:schemeClr val="bg1"/>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28983" y="201394"/>
            <a:ext cx="2181225" cy="1600200"/>
          </a:xfrm>
          <a:prstGeom prst="rect">
            <a:avLst/>
          </a:prstGeom>
        </p:spPr>
      </p:pic>
      <p:pic>
        <p:nvPicPr>
          <p:cNvPr id="13" name="Picture 1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77460" y="4592538"/>
            <a:ext cx="1932806" cy="1932806"/>
          </a:xfrm>
          <a:prstGeom prst="rect">
            <a:avLst/>
          </a:prstGeom>
        </p:spPr>
      </p:pic>
    </p:spTree>
    <p:extLst>
      <p:ext uri="{BB962C8B-B14F-4D97-AF65-F5344CB8AC3E}">
        <p14:creationId xmlns:p14="http://schemas.microsoft.com/office/powerpoint/2010/main" xmlns="" val="59225770"/>
      </p:ext>
    </p:extLst>
  </p:cSld>
  <p:clrMapOvr>
    <a:masterClrMapping/>
  </p:clrMapOvr>
  <mc:AlternateContent xmlns:mc="http://schemas.openxmlformats.org/markup-compatibility/2006">
    <mc:Choice xmlns:p14="http://schemas.microsoft.com/office/powerpoint/2010/main" xmlns="" Requires="p14">
      <p:transition spd="slow" p14:dur="2000">
        <p14:ferris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000"/>
                            </p:stCondLst>
                            <p:childTnLst>
                              <p:par>
                                <p:cTn id="12" presetID="6" presetClass="entr" presetSubtype="16" fill="hold"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circle(in)">
                                      <p:cBhvr>
                                        <p:cTn id="14" dur="1000"/>
                                        <p:tgtEl>
                                          <p:spTgt spid="11"/>
                                        </p:tgtEl>
                                      </p:cBhvr>
                                    </p:animEffect>
                                  </p:childTnLst>
                                </p:cTn>
                              </p:par>
                            </p:childTnLst>
                          </p:cTn>
                        </p:par>
                        <p:par>
                          <p:cTn id="15" fill="hold">
                            <p:stCondLst>
                              <p:cond delay="2000"/>
                            </p:stCondLst>
                            <p:childTnLst>
                              <p:par>
                                <p:cTn id="16" presetID="45" presetClass="entr" presetSubtype="0" fill="hold"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2000"/>
                                        <p:tgtEl>
                                          <p:spTgt spid="13"/>
                                        </p:tgtEl>
                                      </p:cBhvr>
                                    </p:animEffect>
                                    <p:anim calcmode="lin" valueType="num">
                                      <p:cBhvr>
                                        <p:cTn id="19" dur="2000" fill="hold"/>
                                        <p:tgtEl>
                                          <p:spTgt spid="13"/>
                                        </p:tgtEl>
                                        <p:attrNameLst>
                                          <p:attrName>ppt_w</p:attrName>
                                        </p:attrNameLst>
                                      </p:cBhvr>
                                      <p:tavLst>
                                        <p:tav tm="0" fmla="#ppt_w*sin(2.5*pi*$)">
                                          <p:val>
                                            <p:fltVal val="0"/>
                                          </p:val>
                                        </p:tav>
                                        <p:tav tm="100000">
                                          <p:val>
                                            <p:fltVal val="1"/>
                                          </p:val>
                                        </p:tav>
                                      </p:tavLst>
                                    </p:anim>
                                    <p:anim calcmode="lin" valueType="num">
                                      <p:cBhvr>
                                        <p:cTn id="20" dur="20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0" fill="hold"/>
                                        <p:tgtEl>
                                          <p:spTgt spid="5"/>
                                        </p:tgtEl>
                                        <p:attrNameLst>
                                          <p:attrName>ppt_w</p:attrName>
                                        </p:attrNameLst>
                                      </p:cBhvr>
                                      <p:tavLst>
                                        <p:tav tm="0">
                                          <p:val>
                                            <p:fltVal val="0"/>
                                          </p:val>
                                        </p:tav>
                                        <p:tav tm="100000">
                                          <p:val>
                                            <p:strVal val="#ppt_w"/>
                                          </p:val>
                                        </p:tav>
                                      </p:tavLst>
                                    </p:anim>
                                    <p:anim calcmode="lin" valueType="num">
                                      <p:cBhvr>
                                        <p:cTn id="26" dur="1000" fill="hold"/>
                                        <p:tgtEl>
                                          <p:spTgt spid="5"/>
                                        </p:tgtEl>
                                        <p:attrNameLst>
                                          <p:attrName>ppt_h</p:attrName>
                                        </p:attrNameLst>
                                      </p:cBhvr>
                                      <p:tavLst>
                                        <p:tav tm="0">
                                          <p:val>
                                            <p:fltVal val="0"/>
                                          </p:val>
                                        </p:tav>
                                        <p:tav tm="100000">
                                          <p:val>
                                            <p:strVal val="#ppt_h"/>
                                          </p:val>
                                        </p:tav>
                                      </p:tavLst>
                                    </p:anim>
                                    <p:anim calcmode="lin" valueType="num">
                                      <p:cBhvr>
                                        <p:cTn id="27" dur="1000" fill="hold"/>
                                        <p:tgtEl>
                                          <p:spTgt spid="5"/>
                                        </p:tgtEl>
                                        <p:attrNameLst>
                                          <p:attrName>style.rotation</p:attrName>
                                        </p:attrNameLst>
                                      </p:cBhvr>
                                      <p:tavLst>
                                        <p:tav tm="0">
                                          <p:val>
                                            <p:fltVal val="90"/>
                                          </p:val>
                                        </p:tav>
                                        <p:tav tm="100000">
                                          <p:val>
                                            <p:fltVal val="0"/>
                                          </p:val>
                                        </p:tav>
                                      </p:tavLst>
                                    </p:anim>
                                    <p:animEffect transition="in" filter="fade">
                                      <p:cBhvr>
                                        <p:cTn id="28" dur="10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1"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ppt_x"/>
                                          </p:val>
                                        </p:tav>
                                        <p:tav tm="100000">
                                          <p:val>
                                            <p:strVal val="#ppt_x"/>
                                          </p:val>
                                        </p:tav>
                                      </p:tavLst>
                                    </p:anim>
                                    <p:anim calcmode="lin" valueType="num">
                                      <p:cBhvr additive="base">
                                        <p:cTn id="34"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1"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additive="base">
                                        <p:cTn id="39" dur="500" fill="hold"/>
                                        <p:tgtEl>
                                          <p:spTgt spid="7"/>
                                        </p:tgtEl>
                                        <p:attrNameLst>
                                          <p:attrName>ppt_x</p:attrName>
                                        </p:attrNameLst>
                                      </p:cBhvr>
                                      <p:tavLst>
                                        <p:tav tm="0">
                                          <p:val>
                                            <p:strVal val="#ppt_x"/>
                                          </p:val>
                                        </p:tav>
                                        <p:tav tm="100000">
                                          <p:val>
                                            <p:strVal val="#ppt_x"/>
                                          </p:val>
                                        </p:tav>
                                      </p:tavLst>
                                    </p:anim>
                                    <p:anim calcmode="lin" valueType="num">
                                      <p:cBhvr additive="base">
                                        <p:cTn id="40"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additive="base">
                                        <p:cTn id="45" dur="500" fill="hold"/>
                                        <p:tgtEl>
                                          <p:spTgt spid="8"/>
                                        </p:tgtEl>
                                        <p:attrNameLst>
                                          <p:attrName>ppt_x</p:attrName>
                                        </p:attrNameLst>
                                      </p:cBhvr>
                                      <p:tavLst>
                                        <p:tav tm="0">
                                          <p:val>
                                            <p:strVal val="0-#ppt_w/2"/>
                                          </p:val>
                                        </p:tav>
                                        <p:tav tm="100000">
                                          <p:val>
                                            <p:strVal val="#ppt_x"/>
                                          </p:val>
                                        </p:tav>
                                      </p:tavLst>
                                    </p:anim>
                                    <p:anim calcmode="lin" valueType="num">
                                      <p:cBhvr additive="base">
                                        <p:cTn id="46"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additive="base">
                                        <p:cTn id="51" dur="500" fill="hold"/>
                                        <p:tgtEl>
                                          <p:spTgt spid="9"/>
                                        </p:tgtEl>
                                        <p:attrNameLst>
                                          <p:attrName>ppt_x</p:attrName>
                                        </p:attrNameLst>
                                      </p:cBhvr>
                                      <p:tavLst>
                                        <p:tav tm="0">
                                          <p:val>
                                            <p:strVal val="1+#ppt_w/2"/>
                                          </p:val>
                                        </p:tav>
                                        <p:tav tm="100000">
                                          <p:val>
                                            <p:strVal val="#ppt_x"/>
                                          </p:val>
                                        </p:tav>
                                      </p:tavLst>
                                    </p:anim>
                                    <p:anim calcmode="lin" valueType="num">
                                      <p:cBhvr additive="base">
                                        <p:cTn id="5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12"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additive="base">
                                        <p:cTn id="57" dur="500" fill="hold"/>
                                        <p:tgtEl>
                                          <p:spTgt spid="10"/>
                                        </p:tgtEl>
                                        <p:attrNameLst>
                                          <p:attrName>ppt_x</p:attrName>
                                        </p:attrNameLst>
                                      </p:cBhvr>
                                      <p:tavLst>
                                        <p:tav tm="0">
                                          <p:val>
                                            <p:strVal val="0-#ppt_w/2"/>
                                          </p:val>
                                        </p:tav>
                                        <p:tav tm="100000">
                                          <p:val>
                                            <p:strVal val="#ppt_x"/>
                                          </p:val>
                                        </p:tav>
                                      </p:tavLst>
                                    </p:anim>
                                    <p:anim calcmode="lin" valueType="num">
                                      <p:cBhvr additive="base">
                                        <p:cTn id="5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9"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3808" y="692696"/>
            <a:ext cx="3384376" cy="523220"/>
          </a:xfrm>
          <a:prstGeom prst="rect">
            <a:avLst/>
          </a:prstGeom>
          <a:noFill/>
        </p:spPr>
        <p:txBody>
          <a:bodyPr wrap="square" rtlCol="1">
            <a:spAutoFit/>
          </a:bodyPr>
          <a:lstStyle/>
          <a:p>
            <a:pPr algn="ctr"/>
            <a:r>
              <a:rPr lang="ar-IQ" sz="2800" b="1" dirty="0" smtClean="0">
                <a:solidFill>
                  <a:srgbClr val="FF0000"/>
                </a:solidFill>
                <a:latin typeface="29LT Bukra Bold Italic" pitchFamily="34" charset="-78"/>
                <a:cs typeface="29LT Bukra Bold Italic" pitchFamily="34" charset="-78"/>
              </a:rPr>
              <a:t>شكراً لمتابعتكم</a:t>
            </a:r>
            <a:endParaRPr lang="ar-IQ" sz="2800" b="1" dirty="0">
              <a:solidFill>
                <a:srgbClr val="FF0000"/>
              </a:solidFill>
              <a:latin typeface="29LT Bukra Bold Italic" pitchFamily="34" charset="-78"/>
              <a:cs typeface="29LT Bukra Bold Italic" pitchFamily="34" charset="-78"/>
            </a:endParaRPr>
          </a:p>
        </p:txBody>
      </p:sp>
      <p:sp>
        <p:nvSpPr>
          <p:cNvPr id="3" name="TextBox 2"/>
          <p:cNvSpPr txBox="1"/>
          <p:nvPr/>
        </p:nvSpPr>
        <p:spPr>
          <a:xfrm>
            <a:off x="3599892" y="1700808"/>
            <a:ext cx="1872208" cy="523220"/>
          </a:xfrm>
          <a:prstGeom prst="rect">
            <a:avLst/>
          </a:prstGeom>
          <a:noFill/>
        </p:spPr>
        <p:txBody>
          <a:bodyPr wrap="square" rtlCol="1">
            <a:spAutoFit/>
          </a:bodyPr>
          <a:lstStyle/>
          <a:p>
            <a:pPr algn="ctr"/>
            <a:r>
              <a:rPr lang="ar-IQ" sz="2800" dirty="0" smtClean="0">
                <a:latin typeface="29LT Bukra Bold Italic" pitchFamily="34" charset="-78"/>
                <a:cs typeface="29LT Bukra Bold Italic" pitchFamily="34" charset="-78"/>
              </a:rPr>
              <a:t>اعداد</a:t>
            </a:r>
            <a:endParaRPr lang="ar-IQ" sz="2800" dirty="0">
              <a:latin typeface="29LT Bukra Bold Italic" pitchFamily="34" charset="-78"/>
              <a:cs typeface="29LT Bukra Bold Italic" pitchFamily="34" charset="-78"/>
            </a:endParaRPr>
          </a:p>
        </p:txBody>
      </p:sp>
      <p:sp>
        <p:nvSpPr>
          <p:cNvPr id="4" name="TextBox 3"/>
          <p:cNvSpPr txBox="1"/>
          <p:nvPr/>
        </p:nvSpPr>
        <p:spPr>
          <a:xfrm>
            <a:off x="2821687" y="2564904"/>
            <a:ext cx="3384376" cy="461665"/>
          </a:xfrm>
          <a:prstGeom prst="rect">
            <a:avLst/>
          </a:prstGeom>
          <a:noFill/>
        </p:spPr>
        <p:txBody>
          <a:bodyPr wrap="square" rtlCol="1">
            <a:spAutoFit/>
          </a:bodyPr>
          <a:lstStyle/>
          <a:p>
            <a:pPr algn="ctr"/>
            <a:r>
              <a:rPr lang="ar-IQ" sz="2400" b="1" dirty="0" smtClean="0">
                <a:latin typeface="29LT Bukra Bold Italic" pitchFamily="34" charset="-78"/>
                <a:cs typeface="29LT Bukra Bold Italic" pitchFamily="34" charset="-78"/>
              </a:rPr>
              <a:t>علي عيسى حسين</a:t>
            </a:r>
            <a:endParaRPr lang="ar-IQ" sz="2400" b="1" dirty="0">
              <a:latin typeface="29LT Bukra Bold Italic" pitchFamily="34" charset="-78"/>
              <a:cs typeface="29LT Bukra Bold Italic" pitchFamily="34" charset="-78"/>
            </a:endParaRPr>
          </a:p>
        </p:txBody>
      </p:sp>
      <p:sp>
        <p:nvSpPr>
          <p:cNvPr id="5" name="TextBox 4"/>
          <p:cNvSpPr txBox="1"/>
          <p:nvPr/>
        </p:nvSpPr>
        <p:spPr>
          <a:xfrm>
            <a:off x="3253735" y="3402106"/>
            <a:ext cx="2520280" cy="461665"/>
          </a:xfrm>
          <a:prstGeom prst="rect">
            <a:avLst/>
          </a:prstGeom>
          <a:noFill/>
        </p:spPr>
        <p:txBody>
          <a:bodyPr wrap="square" rtlCol="1">
            <a:spAutoFit/>
          </a:bodyPr>
          <a:lstStyle/>
          <a:p>
            <a:pPr algn="ctr"/>
            <a:r>
              <a:rPr lang="ar-IQ" sz="2400" b="1" dirty="0" smtClean="0">
                <a:latin typeface="29LT Bukra Bold Italic" pitchFamily="34" charset="-78"/>
                <a:cs typeface="29LT Bukra Bold Italic" pitchFamily="34" charset="-78"/>
              </a:rPr>
              <a:t>اشراف</a:t>
            </a:r>
            <a:endParaRPr lang="ar-IQ" b="1" dirty="0">
              <a:latin typeface="29LT Bukra Bold Italic" pitchFamily="34" charset="-78"/>
              <a:cs typeface="29LT Bukra Bold Italic" pitchFamily="34" charset="-78"/>
            </a:endParaRPr>
          </a:p>
        </p:txBody>
      </p:sp>
      <p:sp>
        <p:nvSpPr>
          <p:cNvPr id="6" name="TextBox 5"/>
          <p:cNvSpPr txBox="1"/>
          <p:nvPr/>
        </p:nvSpPr>
        <p:spPr>
          <a:xfrm>
            <a:off x="2483768" y="4320115"/>
            <a:ext cx="4032448" cy="400110"/>
          </a:xfrm>
          <a:prstGeom prst="rect">
            <a:avLst/>
          </a:prstGeom>
          <a:noFill/>
        </p:spPr>
        <p:txBody>
          <a:bodyPr wrap="square" rtlCol="1">
            <a:spAutoFit/>
          </a:bodyPr>
          <a:lstStyle/>
          <a:p>
            <a:pPr algn="ctr"/>
            <a:r>
              <a:rPr lang="ar-IQ" sz="2000" b="1" dirty="0" smtClean="0">
                <a:latin typeface="29LT Bukra Bold Italic" pitchFamily="34" charset="-78"/>
                <a:cs typeface="29LT Bukra Bold Italic" pitchFamily="34" charset="-78"/>
              </a:rPr>
              <a:t>أ.م ميادة خالد جاسم الدليمي</a:t>
            </a:r>
            <a:endParaRPr lang="ar-IQ" sz="2000" b="1" dirty="0">
              <a:latin typeface="29LT Bukra Bold Italic" pitchFamily="34" charset="-78"/>
              <a:cs typeface="29LT Bukra Bold Italic" pitchFamily="34" charset="-78"/>
            </a:endParaRPr>
          </a:p>
        </p:txBody>
      </p:sp>
    </p:spTree>
    <p:extLst>
      <p:ext uri="{BB962C8B-B14F-4D97-AF65-F5344CB8AC3E}">
        <p14:creationId xmlns:p14="http://schemas.microsoft.com/office/powerpoint/2010/main" xmlns="" val="3121931317"/>
      </p:ext>
    </p:extLst>
  </p:cSld>
  <p:clrMapOvr>
    <a:masterClrMapping/>
  </p:clrMapOvr>
  <mc:AlternateContent xmlns:mc="http://schemas.openxmlformats.org/markup-compatibility/2006">
    <mc:Choice xmlns:p14="http://schemas.microsoft.com/office/powerpoint/2010/main" xmlns="" Requires="p14">
      <p:transition spd="slow" p14:dur="40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Effect transition="in" filter="fade">
                                      <p:cBhvr>
                                        <p:cTn id="9" dur="3000"/>
                                        <p:tgtEl>
                                          <p:spTgt spid="2"/>
                                        </p:tgtEl>
                                      </p:cBhvr>
                                    </p:animEffect>
                                  </p:childTnLst>
                                </p:cTn>
                              </p:par>
                            </p:childTnLst>
                          </p:cTn>
                        </p:par>
                        <p:par>
                          <p:cTn id="10" fill="hold">
                            <p:stCondLst>
                              <p:cond delay="3000"/>
                            </p:stCondLst>
                            <p:childTnLst>
                              <p:par>
                                <p:cTn id="11" presetID="31"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250" fill="hold"/>
                                        <p:tgtEl>
                                          <p:spTgt spid="3"/>
                                        </p:tgtEl>
                                        <p:attrNameLst>
                                          <p:attrName>ppt_w</p:attrName>
                                        </p:attrNameLst>
                                      </p:cBhvr>
                                      <p:tavLst>
                                        <p:tav tm="0">
                                          <p:val>
                                            <p:fltVal val="0"/>
                                          </p:val>
                                        </p:tav>
                                        <p:tav tm="100000">
                                          <p:val>
                                            <p:strVal val="#ppt_w"/>
                                          </p:val>
                                        </p:tav>
                                      </p:tavLst>
                                    </p:anim>
                                    <p:anim calcmode="lin" valueType="num">
                                      <p:cBhvr>
                                        <p:cTn id="14" dur="1250" fill="hold"/>
                                        <p:tgtEl>
                                          <p:spTgt spid="3"/>
                                        </p:tgtEl>
                                        <p:attrNameLst>
                                          <p:attrName>ppt_h</p:attrName>
                                        </p:attrNameLst>
                                      </p:cBhvr>
                                      <p:tavLst>
                                        <p:tav tm="0">
                                          <p:val>
                                            <p:fltVal val="0"/>
                                          </p:val>
                                        </p:tav>
                                        <p:tav tm="100000">
                                          <p:val>
                                            <p:strVal val="#ppt_h"/>
                                          </p:val>
                                        </p:tav>
                                      </p:tavLst>
                                    </p:anim>
                                    <p:anim calcmode="lin" valueType="num">
                                      <p:cBhvr>
                                        <p:cTn id="15" dur="1250" fill="hold"/>
                                        <p:tgtEl>
                                          <p:spTgt spid="3"/>
                                        </p:tgtEl>
                                        <p:attrNameLst>
                                          <p:attrName>style.rotation</p:attrName>
                                        </p:attrNameLst>
                                      </p:cBhvr>
                                      <p:tavLst>
                                        <p:tav tm="0">
                                          <p:val>
                                            <p:fltVal val="90"/>
                                          </p:val>
                                        </p:tav>
                                        <p:tav tm="100000">
                                          <p:val>
                                            <p:fltVal val="0"/>
                                          </p:val>
                                        </p:tav>
                                      </p:tavLst>
                                    </p:anim>
                                    <p:animEffect transition="in" filter="fade">
                                      <p:cBhvr>
                                        <p:cTn id="16" dur="1250"/>
                                        <p:tgtEl>
                                          <p:spTgt spid="3"/>
                                        </p:tgtEl>
                                      </p:cBhvr>
                                    </p:animEffect>
                                  </p:childTnLst>
                                </p:cTn>
                              </p:par>
                            </p:childTnLst>
                          </p:cTn>
                        </p:par>
                        <p:par>
                          <p:cTn id="17" fill="hold">
                            <p:stCondLst>
                              <p:cond delay="4250"/>
                            </p:stCondLst>
                            <p:childTnLst>
                              <p:par>
                                <p:cTn id="18" presetID="31" presetClass="entr" presetSubtype="0"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1250" fill="hold"/>
                                        <p:tgtEl>
                                          <p:spTgt spid="4"/>
                                        </p:tgtEl>
                                        <p:attrNameLst>
                                          <p:attrName>ppt_w</p:attrName>
                                        </p:attrNameLst>
                                      </p:cBhvr>
                                      <p:tavLst>
                                        <p:tav tm="0">
                                          <p:val>
                                            <p:fltVal val="0"/>
                                          </p:val>
                                        </p:tav>
                                        <p:tav tm="100000">
                                          <p:val>
                                            <p:strVal val="#ppt_w"/>
                                          </p:val>
                                        </p:tav>
                                      </p:tavLst>
                                    </p:anim>
                                    <p:anim calcmode="lin" valueType="num">
                                      <p:cBhvr>
                                        <p:cTn id="21" dur="1250" fill="hold"/>
                                        <p:tgtEl>
                                          <p:spTgt spid="4"/>
                                        </p:tgtEl>
                                        <p:attrNameLst>
                                          <p:attrName>ppt_h</p:attrName>
                                        </p:attrNameLst>
                                      </p:cBhvr>
                                      <p:tavLst>
                                        <p:tav tm="0">
                                          <p:val>
                                            <p:fltVal val="0"/>
                                          </p:val>
                                        </p:tav>
                                        <p:tav tm="100000">
                                          <p:val>
                                            <p:strVal val="#ppt_h"/>
                                          </p:val>
                                        </p:tav>
                                      </p:tavLst>
                                    </p:anim>
                                    <p:anim calcmode="lin" valueType="num">
                                      <p:cBhvr>
                                        <p:cTn id="22" dur="1250" fill="hold"/>
                                        <p:tgtEl>
                                          <p:spTgt spid="4"/>
                                        </p:tgtEl>
                                        <p:attrNameLst>
                                          <p:attrName>style.rotation</p:attrName>
                                        </p:attrNameLst>
                                      </p:cBhvr>
                                      <p:tavLst>
                                        <p:tav tm="0">
                                          <p:val>
                                            <p:fltVal val="90"/>
                                          </p:val>
                                        </p:tav>
                                        <p:tav tm="100000">
                                          <p:val>
                                            <p:fltVal val="0"/>
                                          </p:val>
                                        </p:tav>
                                      </p:tavLst>
                                    </p:anim>
                                    <p:animEffect transition="in" filter="fade">
                                      <p:cBhvr>
                                        <p:cTn id="23" dur="125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xit" presetSubtype="0" fill="hold" grpId="1" nodeType="clickEffect">
                                  <p:stCondLst>
                                    <p:cond delay="0"/>
                                  </p:stCondLst>
                                  <p:childTnLst>
                                    <p:anim calcmode="lin" valueType="num">
                                      <p:cBhvr>
                                        <p:cTn id="27" dur="1000"/>
                                        <p:tgtEl>
                                          <p:spTgt spid="3"/>
                                        </p:tgtEl>
                                        <p:attrNameLst>
                                          <p:attrName>ppt_w</p:attrName>
                                        </p:attrNameLst>
                                      </p:cBhvr>
                                      <p:tavLst>
                                        <p:tav tm="0">
                                          <p:val>
                                            <p:strVal val="ppt_w"/>
                                          </p:val>
                                        </p:tav>
                                        <p:tav tm="100000">
                                          <p:val>
                                            <p:fltVal val="0"/>
                                          </p:val>
                                        </p:tav>
                                      </p:tavLst>
                                    </p:anim>
                                    <p:anim calcmode="lin" valueType="num">
                                      <p:cBhvr>
                                        <p:cTn id="28" dur="1000"/>
                                        <p:tgtEl>
                                          <p:spTgt spid="3"/>
                                        </p:tgtEl>
                                        <p:attrNameLst>
                                          <p:attrName>ppt_h</p:attrName>
                                        </p:attrNameLst>
                                      </p:cBhvr>
                                      <p:tavLst>
                                        <p:tav tm="0">
                                          <p:val>
                                            <p:strVal val="ppt_h"/>
                                          </p:val>
                                        </p:tav>
                                        <p:tav tm="100000">
                                          <p:val>
                                            <p:fltVal val="0"/>
                                          </p:val>
                                        </p:tav>
                                      </p:tavLst>
                                    </p:anim>
                                    <p:anim calcmode="lin" valueType="num">
                                      <p:cBhvr>
                                        <p:cTn id="29" dur="1000"/>
                                        <p:tgtEl>
                                          <p:spTgt spid="3"/>
                                        </p:tgtEl>
                                        <p:attrNameLst>
                                          <p:attrName>style.rotation</p:attrName>
                                        </p:attrNameLst>
                                      </p:cBhvr>
                                      <p:tavLst>
                                        <p:tav tm="0">
                                          <p:val>
                                            <p:fltVal val="0"/>
                                          </p:val>
                                        </p:tav>
                                        <p:tav tm="100000">
                                          <p:val>
                                            <p:fltVal val="90"/>
                                          </p:val>
                                        </p:tav>
                                      </p:tavLst>
                                    </p:anim>
                                    <p:animEffect transition="out" filter="fade">
                                      <p:cBhvr>
                                        <p:cTn id="30" dur="1000"/>
                                        <p:tgtEl>
                                          <p:spTgt spid="3"/>
                                        </p:tgtEl>
                                      </p:cBhvr>
                                    </p:animEffect>
                                    <p:set>
                                      <p:cBhvr>
                                        <p:cTn id="31" dur="1" fill="hold">
                                          <p:stCondLst>
                                            <p:cond delay="999"/>
                                          </p:stCondLst>
                                        </p:cTn>
                                        <p:tgtEl>
                                          <p:spTgt spid="3"/>
                                        </p:tgtEl>
                                        <p:attrNameLst>
                                          <p:attrName>style.visibility</p:attrName>
                                        </p:attrNameLst>
                                      </p:cBhvr>
                                      <p:to>
                                        <p:strVal val="hidden"/>
                                      </p:to>
                                    </p:set>
                                  </p:childTnLst>
                                </p:cTn>
                              </p:par>
                              <p:par>
                                <p:cTn id="32" presetID="31" presetClass="exit" presetSubtype="0" fill="hold" grpId="1" nodeType="withEffect">
                                  <p:stCondLst>
                                    <p:cond delay="0"/>
                                  </p:stCondLst>
                                  <p:childTnLst>
                                    <p:anim calcmode="lin" valueType="num">
                                      <p:cBhvr>
                                        <p:cTn id="33" dur="1000"/>
                                        <p:tgtEl>
                                          <p:spTgt spid="4"/>
                                        </p:tgtEl>
                                        <p:attrNameLst>
                                          <p:attrName>ppt_w</p:attrName>
                                        </p:attrNameLst>
                                      </p:cBhvr>
                                      <p:tavLst>
                                        <p:tav tm="0">
                                          <p:val>
                                            <p:strVal val="ppt_w"/>
                                          </p:val>
                                        </p:tav>
                                        <p:tav tm="100000">
                                          <p:val>
                                            <p:fltVal val="0"/>
                                          </p:val>
                                        </p:tav>
                                      </p:tavLst>
                                    </p:anim>
                                    <p:anim calcmode="lin" valueType="num">
                                      <p:cBhvr>
                                        <p:cTn id="34" dur="1000"/>
                                        <p:tgtEl>
                                          <p:spTgt spid="4"/>
                                        </p:tgtEl>
                                        <p:attrNameLst>
                                          <p:attrName>ppt_h</p:attrName>
                                        </p:attrNameLst>
                                      </p:cBhvr>
                                      <p:tavLst>
                                        <p:tav tm="0">
                                          <p:val>
                                            <p:strVal val="ppt_h"/>
                                          </p:val>
                                        </p:tav>
                                        <p:tav tm="100000">
                                          <p:val>
                                            <p:fltVal val="0"/>
                                          </p:val>
                                        </p:tav>
                                      </p:tavLst>
                                    </p:anim>
                                    <p:anim calcmode="lin" valueType="num">
                                      <p:cBhvr>
                                        <p:cTn id="35" dur="1000"/>
                                        <p:tgtEl>
                                          <p:spTgt spid="4"/>
                                        </p:tgtEl>
                                        <p:attrNameLst>
                                          <p:attrName>style.rotation</p:attrName>
                                        </p:attrNameLst>
                                      </p:cBhvr>
                                      <p:tavLst>
                                        <p:tav tm="0">
                                          <p:val>
                                            <p:fltVal val="0"/>
                                          </p:val>
                                        </p:tav>
                                        <p:tav tm="100000">
                                          <p:val>
                                            <p:fltVal val="90"/>
                                          </p:val>
                                        </p:tav>
                                      </p:tavLst>
                                    </p:anim>
                                    <p:animEffect transition="out" filter="fade">
                                      <p:cBhvr>
                                        <p:cTn id="36" dur="1000"/>
                                        <p:tgtEl>
                                          <p:spTgt spid="4"/>
                                        </p:tgtEl>
                                      </p:cBhvr>
                                    </p:animEffect>
                                    <p:set>
                                      <p:cBhvr>
                                        <p:cTn id="37" dur="1" fill="hold">
                                          <p:stCondLst>
                                            <p:cond delay="999"/>
                                          </p:stCondLst>
                                        </p:cTn>
                                        <p:tgtEl>
                                          <p:spTgt spid="4"/>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 calcmode="lin" valueType="num">
                                      <p:cBhvr>
                                        <p:cTn id="42" dur="1250" fill="hold"/>
                                        <p:tgtEl>
                                          <p:spTgt spid="5"/>
                                        </p:tgtEl>
                                        <p:attrNameLst>
                                          <p:attrName>ppt_w</p:attrName>
                                        </p:attrNameLst>
                                      </p:cBhvr>
                                      <p:tavLst>
                                        <p:tav tm="0">
                                          <p:val>
                                            <p:fltVal val="0"/>
                                          </p:val>
                                        </p:tav>
                                        <p:tav tm="100000">
                                          <p:val>
                                            <p:strVal val="#ppt_w"/>
                                          </p:val>
                                        </p:tav>
                                      </p:tavLst>
                                    </p:anim>
                                    <p:anim calcmode="lin" valueType="num">
                                      <p:cBhvr>
                                        <p:cTn id="43" dur="1250" fill="hold"/>
                                        <p:tgtEl>
                                          <p:spTgt spid="5"/>
                                        </p:tgtEl>
                                        <p:attrNameLst>
                                          <p:attrName>ppt_h</p:attrName>
                                        </p:attrNameLst>
                                      </p:cBhvr>
                                      <p:tavLst>
                                        <p:tav tm="0">
                                          <p:val>
                                            <p:fltVal val="0"/>
                                          </p:val>
                                        </p:tav>
                                        <p:tav tm="100000">
                                          <p:val>
                                            <p:strVal val="#ppt_h"/>
                                          </p:val>
                                        </p:tav>
                                      </p:tavLst>
                                    </p:anim>
                                    <p:animEffect transition="in" filter="fade">
                                      <p:cBhvr>
                                        <p:cTn id="44" dur="1250"/>
                                        <p:tgtEl>
                                          <p:spTgt spid="5"/>
                                        </p:tgtEl>
                                      </p:cBhvr>
                                    </p:animEffect>
                                  </p:childTnLst>
                                </p:cTn>
                              </p:par>
                            </p:childTnLst>
                          </p:cTn>
                        </p:par>
                        <p:par>
                          <p:cTn id="45" fill="hold">
                            <p:stCondLst>
                              <p:cond delay="1250"/>
                            </p:stCondLst>
                            <p:childTnLst>
                              <p:par>
                                <p:cTn id="46" presetID="53" presetClass="entr" presetSubtype="16" fill="hold" grpId="0" nodeType="after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p:cTn id="48" dur="1250" fill="hold"/>
                                        <p:tgtEl>
                                          <p:spTgt spid="6"/>
                                        </p:tgtEl>
                                        <p:attrNameLst>
                                          <p:attrName>ppt_w</p:attrName>
                                        </p:attrNameLst>
                                      </p:cBhvr>
                                      <p:tavLst>
                                        <p:tav tm="0">
                                          <p:val>
                                            <p:fltVal val="0"/>
                                          </p:val>
                                        </p:tav>
                                        <p:tav tm="100000">
                                          <p:val>
                                            <p:strVal val="#ppt_w"/>
                                          </p:val>
                                        </p:tav>
                                      </p:tavLst>
                                    </p:anim>
                                    <p:anim calcmode="lin" valueType="num">
                                      <p:cBhvr>
                                        <p:cTn id="49" dur="1250" fill="hold"/>
                                        <p:tgtEl>
                                          <p:spTgt spid="6"/>
                                        </p:tgtEl>
                                        <p:attrNameLst>
                                          <p:attrName>ppt_h</p:attrName>
                                        </p:attrNameLst>
                                      </p:cBhvr>
                                      <p:tavLst>
                                        <p:tav tm="0">
                                          <p:val>
                                            <p:fltVal val="0"/>
                                          </p:val>
                                        </p:tav>
                                        <p:tav tm="100000">
                                          <p:val>
                                            <p:strVal val="#ppt_h"/>
                                          </p:val>
                                        </p:tav>
                                      </p:tavLst>
                                    </p:anim>
                                    <p:animEffect transition="in" filter="fade">
                                      <p:cBhvr>
                                        <p:cTn id="50"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P spid="4" grpId="1"/>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339752" y="188640"/>
            <a:ext cx="4536504"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a:latin typeface="29LT Bukra Bold Italic" pitchFamily="34" charset="-78"/>
                <a:cs typeface="29LT Bukra Bold Italic" pitchFamily="34" charset="-78"/>
              </a:rPr>
              <a:t>استراتيجيه كورت للتعليم المبنية على التفكير</a:t>
            </a:r>
            <a:endParaRPr lang="en-US" sz="2000" dirty="0">
              <a:latin typeface="29LT Bukra Bold Italic" pitchFamily="34" charset="-78"/>
              <a:cs typeface="29LT Bukra Bold Italic" pitchFamily="34" charset="-78"/>
            </a:endParaRPr>
          </a:p>
        </p:txBody>
      </p:sp>
      <p:sp>
        <p:nvSpPr>
          <p:cNvPr id="3" name="Rectangle 2"/>
          <p:cNvSpPr/>
          <p:nvPr/>
        </p:nvSpPr>
        <p:spPr>
          <a:xfrm>
            <a:off x="1691680" y="1484784"/>
            <a:ext cx="5670376" cy="707886"/>
          </a:xfrm>
          <a:prstGeom prst="rect">
            <a:avLst/>
          </a:prstGeom>
          <a:solidFill>
            <a:schemeClr val="bg1">
              <a:lumMod val="95000"/>
            </a:schemeClr>
          </a:solidFill>
        </p:spPr>
        <p:txBody>
          <a:bodyPr wrap="square">
            <a:spAutoFit/>
          </a:bodyPr>
          <a:lstStyle/>
          <a:p>
            <a:pPr algn="ctr"/>
            <a:r>
              <a:rPr lang="ar-IQ" sz="2000" b="1" dirty="0">
                <a:solidFill>
                  <a:schemeClr val="accent3"/>
                </a:solidFill>
              </a:rPr>
              <a:t>يرتبط موضوع التفكير بالعديد من المصطلحات ومن تلك المصطلحات </a:t>
            </a:r>
            <a:r>
              <a:rPr lang="ar-IQ" sz="2000" b="1" dirty="0"/>
              <a:t>المتفوقين</a:t>
            </a:r>
            <a:r>
              <a:rPr lang="ar-IQ" sz="2000" b="1" dirty="0">
                <a:solidFill>
                  <a:schemeClr val="accent3"/>
                </a:solidFill>
              </a:rPr>
              <a:t> </a:t>
            </a:r>
            <a:r>
              <a:rPr lang="ar-IQ" sz="2000" b="1" dirty="0">
                <a:solidFill>
                  <a:srgbClr val="00B050"/>
                </a:solidFill>
              </a:rPr>
              <a:t>والمبتكرين</a:t>
            </a:r>
            <a:r>
              <a:rPr lang="ar-IQ" sz="2000" b="1" dirty="0">
                <a:solidFill>
                  <a:schemeClr val="accent3"/>
                </a:solidFill>
              </a:rPr>
              <a:t> </a:t>
            </a:r>
            <a:r>
              <a:rPr lang="ar-IQ" sz="2000" b="1" dirty="0">
                <a:solidFill>
                  <a:srgbClr val="0070C0"/>
                </a:solidFill>
              </a:rPr>
              <a:t>والموهوبين</a:t>
            </a:r>
            <a:r>
              <a:rPr lang="ar-IQ" sz="2000" b="1" dirty="0">
                <a:solidFill>
                  <a:schemeClr val="accent3"/>
                </a:solidFill>
              </a:rPr>
              <a:t> </a:t>
            </a:r>
            <a:r>
              <a:rPr lang="ar-IQ" sz="2000" b="1" dirty="0">
                <a:solidFill>
                  <a:srgbClr val="7030A0"/>
                </a:solidFill>
              </a:rPr>
              <a:t>والإبداع </a:t>
            </a:r>
          </a:p>
        </p:txBody>
      </p:sp>
      <p:sp>
        <p:nvSpPr>
          <p:cNvPr id="4" name="Rectangle 3"/>
          <p:cNvSpPr/>
          <p:nvPr/>
        </p:nvSpPr>
        <p:spPr>
          <a:xfrm>
            <a:off x="6732240" y="4509120"/>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000" b="1" dirty="0"/>
              <a:t>المتفوقين</a:t>
            </a:r>
            <a:r>
              <a:rPr lang="ar-IQ" sz="2000" dirty="0"/>
              <a:t> </a:t>
            </a:r>
          </a:p>
        </p:txBody>
      </p:sp>
      <p:sp>
        <p:nvSpPr>
          <p:cNvPr id="5" name="Rectangle 4"/>
          <p:cNvSpPr/>
          <p:nvPr/>
        </p:nvSpPr>
        <p:spPr>
          <a:xfrm>
            <a:off x="899592" y="2924944"/>
            <a:ext cx="7488832" cy="1477328"/>
          </a:xfrm>
          <a:prstGeom prst="rect">
            <a:avLst/>
          </a:prstGeom>
          <a:solidFill>
            <a:schemeClr val="bg1">
              <a:lumMod val="95000"/>
            </a:schemeClr>
          </a:solidFill>
        </p:spPr>
        <p:txBody>
          <a:bodyPr wrap="square">
            <a:spAutoFit/>
          </a:bodyPr>
          <a:lstStyle/>
          <a:p>
            <a:pPr algn="just"/>
            <a:r>
              <a:rPr lang="ar-IQ" b="1" dirty="0">
                <a:solidFill>
                  <a:schemeClr val="accent3"/>
                </a:solidFill>
              </a:rPr>
              <a:t>يعرف التفكير بأنه العملية الذهنية التي يتفاعل فيها الإدراك الحسي مع الخبرة والذكاء لتحقيق هدف معين ويحصل بدوافع وفي غياب الموانع ويقصد به أيضا تجربة عقلية ذهنية تتضمن كل الفعاليات العقلية التي تستخدم رموزاً كالصورة الذهنية والمعاني والألفاظ والأرقام والذكريات والإشارات والتعبيرات والأبحاث التي تحل محل الأشياء والأشخاص والمواقف والإحداث المختلفة التي يفكر فيها الفرد من اجل فهم موقف محدد</a:t>
            </a:r>
          </a:p>
        </p:txBody>
      </p:sp>
      <p:sp>
        <p:nvSpPr>
          <p:cNvPr id="7" name="Rectangle 6"/>
          <p:cNvSpPr/>
          <p:nvPr/>
        </p:nvSpPr>
        <p:spPr>
          <a:xfrm>
            <a:off x="6732240" y="2403993"/>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000" b="1" dirty="0" smtClean="0"/>
              <a:t>التفكير</a:t>
            </a:r>
            <a:r>
              <a:rPr lang="ar-IQ" sz="2000" dirty="0" smtClean="0"/>
              <a:t> </a:t>
            </a:r>
            <a:endParaRPr lang="ar-IQ" sz="2000" dirty="0"/>
          </a:p>
        </p:txBody>
      </p:sp>
      <p:sp>
        <p:nvSpPr>
          <p:cNvPr id="8" name="Rectangle 7"/>
          <p:cNvSpPr/>
          <p:nvPr/>
        </p:nvSpPr>
        <p:spPr>
          <a:xfrm>
            <a:off x="899592" y="5085184"/>
            <a:ext cx="7488832" cy="1015663"/>
          </a:xfrm>
          <a:prstGeom prst="rect">
            <a:avLst/>
          </a:prstGeom>
          <a:solidFill>
            <a:schemeClr val="bg1">
              <a:lumMod val="95000"/>
            </a:schemeClr>
          </a:solidFill>
        </p:spPr>
        <p:txBody>
          <a:bodyPr wrap="square">
            <a:spAutoFit/>
          </a:bodyPr>
          <a:lstStyle/>
          <a:p>
            <a:pPr algn="justLow"/>
            <a:r>
              <a:rPr lang="ar-IQ" sz="2000" b="1" dirty="0"/>
              <a:t>وهي العبقرية والموهبة والتفوق العقلي ورجح الأخذ بمفهوم التفوق العقلي في دراسته إذ يشير إلى أنها مفهوم ثقافي يقصد به ارتفاع في مستوى الأداء في مجال من المجالات العقلية </a:t>
            </a:r>
          </a:p>
        </p:txBody>
      </p:sp>
      <p:pic>
        <p:nvPicPr>
          <p:cNvPr id="9" name="Picture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78591" y="131332"/>
            <a:ext cx="1413089" cy="1413089"/>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62056" y="188640"/>
            <a:ext cx="1359337" cy="1359337"/>
          </a:xfrm>
          <a:prstGeom prst="rect">
            <a:avLst/>
          </a:prstGeom>
        </p:spPr>
      </p:pic>
    </p:spTree>
    <p:extLst>
      <p:ext uri="{BB962C8B-B14F-4D97-AF65-F5344CB8AC3E}">
        <p14:creationId xmlns:p14="http://schemas.microsoft.com/office/powerpoint/2010/main" xmlns="" val="3864836556"/>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53" presetClass="entr" presetSubtype="16"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1500" fill="hold"/>
                                        <p:tgtEl>
                                          <p:spTgt spid="10"/>
                                        </p:tgtEl>
                                        <p:attrNameLst>
                                          <p:attrName>ppt_w</p:attrName>
                                        </p:attrNameLst>
                                      </p:cBhvr>
                                      <p:tavLst>
                                        <p:tav tm="0">
                                          <p:val>
                                            <p:fltVal val="0"/>
                                          </p:val>
                                        </p:tav>
                                        <p:tav tm="100000">
                                          <p:val>
                                            <p:strVal val="#ppt_w"/>
                                          </p:val>
                                        </p:tav>
                                      </p:tavLst>
                                    </p:anim>
                                    <p:anim calcmode="lin" valueType="num">
                                      <p:cBhvr>
                                        <p:cTn id="12" dur="1500" fill="hold"/>
                                        <p:tgtEl>
                                          <p:spTgt spid="10"/>
                                        </p:tgtEl>
                                        <p:attrNameLst>
                                          <p:attrName>ppt_h</p:attrName>
                                        </p:attrNameLst>
                                      </p:cBhvr>
                                      <p:tavLst>
                                        <p:tav tm="0">
                                          <p:val>
                                            <p:fltVal val="0"/>
                                          </p:val>
                                        </p:tav>
                                        <p:tav tm="100000">
                                          <p:val>
                                            <p:strVal val="#ppt_h"/>
                                          </p:val>
                                        </p:tav>
                                      </p:tavLst>
                                    </p:anim>
                                    <p:animEffect transition="in" filter="fade">
                                      <p:cBhvr>
                                        <p:cTn id="13" dur="1500"/>
                                        <p:tgtEl>
                                          <p:spTgt spid="10"/>
                                        </p:tgtEl>
                                      </p:cBhvr>
                                    </p:animEffect>
                                  </p:childTnLst>
                                </p:cTn>
                              </p:par>
                            </p:childTnLst>
                          </p:cTn>
                        </p:par>
                        <p:par>
                          <p:cTn id="14" fill="hold">
                            <p:stCondLst>
                              <p:cond delay="3500"/>
                            </p:stCondLst>
                            <p:childTnLst>
                              <p:par>
                                <p:cTn id="15" presetID="45" presetClass="entr" presetSubtype="0" fill="hold"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2000"/>
                                        <p:tgtEl>
                                          <p:spTgt spid="9"/>
                                        </p:tgtEl>
                                      </p:cBhvr>
                                    </p:animEffect>
                                    <p:anim calcmode="lin" valueType="num">
                                      <p:cBhvr>
                                        <p:cTn id="18" dur="2000" fill="hold"/>
                                        <p:tgtEl>
                                          <p:spTgt spid="9"/>
                                        </p:tgtEl>
                                        <p:attrNameLst>
                                          <p:attrName>ppt_w</p:attrName>
                                        </p:attrNameLst>
                                      </p:cBhvr>
                                      <p:tavLst>
                                        <p:tav tm="0" fmla="#ppt_w*sin(2.5*pi*$)">
                                          <p:val>
                                            <p:fltVal val="0"/>
                                          </p:val>
                                        </p:tav>
                                        <p:tav tm="100000">
                                          <p:val>
                                            <p:fltVal val="1"/>
                                          </p:val>
                                        </p:tav>
                                      </p:tavLst>
                                    </p:anim>
                                    <p:anim calcmode="lin" valueType="num">
                                      <p:cBhvr>
                                        <p:cTn id="19"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barn(inVertical)">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1000" fill="hold"/>
                                        <p:tgtEl>
                                          <p:spTgt spid="7"/>
                                        </p:tgtEl>
                                        <p:attrNameLst>
                                          <p:attrName>ppt_w</p:attrName>
                                        </p:attrNameLst>
                                      </p:cBhvr>
                                      <p:tavLst>
                                        <p:tav tm="0">
                                          <p:val>
                                            <p:fltVal val="0"/>
                                          </p:val>
                                        </p:tav>
                                        <p:tav tm="100000">
                                          <p:val>
                                            <p:strVal val="#ppt_w"/>
                                          </p:val>
                                        </p:tav>
                                      </p:tavLst>
                                    </p:anim>
                                    <p:anim calcmode="lin" valueType="num">
                                      <p:cBhvr>
                                        <p:cTn id="30" dur="1000" fill="hold"/>
                                        <p:tgtEl>
                                          <p:spTgt spid="7"/>
                                        </p:tgtEl>
                                        <p:attrNameLst>
                                          <p:attrName>ppt_h</p:attrName>
                                        </p:attrNameLst>
                                      </p:cBhvr>
                                      <p:tavLst>
                                        <p:tav tm="0">
                                          <p:val>
                                            <p:fltVal val="0"/>
                                          </p:val>
                                        </p:tav>
                                        <p:tav tm="100000">
                                          <p:val>
                                            <p:strVal val="#ppt_h"/>
                                          </p:val>
                                        </p:tav>
                                      </p:tavLst>
                                    </p:anim>
                                    <p:anim calcmode="lin" valueType="num">
                                      <p:cBhvr>
                                        <p:cTn id="31" dur="1000" fill="hold"/>
                                        <p:tgtEl>
                                          <p:spTgt spid="7"/>
                                        </p:tgtEl>
                                        <p:attrNameLst>
                                          <p:attrName>style.rotation</p:attrName>
                                        </p:attrNameLst>
                                      </p:cBhvr>
                                      <p:tavLst>
                                        <p:tav tm="0">
                                          <p:val>
                                            <p:fltVal val="90"/>
                                          </p:val>
                                        </p:tav>
                                        <p:tav tm="100000">
                                          <p:val>
                                            <p:fltVal val="0"/>
                                          </p:val>
                                        </p:tav>
                                      </p:tavLst>
                                    </p:anim>
                                    <p:animEffect transition="in" filter="fade">
                                      <p:cBhvr>
                                        <p:cTn id="32" dur="1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randombar(horizontal)">
                                      <p:cBhvr>
                                        <p:cTn id="37" dur="125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p:cTn id="42" dur="1000" fill="hold"/>
                                        <p:tgtEl>
                                          <p:spTgt spid="4"/>
                                        </p:tgtEl>
                                        <p:attrNameLst>
                                          <p:attrName>ppt_w</p:attrName>
                                        </p:attrNameLst>
                                      </p:cBhvr>
                                      <p:tavLst>
                                        <p:tav tm="0">
                                          <p:val>
                                            <p:fltVal val="0"/>
                                          </p:val>
                                        </p:tav>
                                        <p:tav tm="100000">
                                          <p:val>
                                            <p:strVal val="#ppt_w"/>
                                          </p:val>
                                        </p:tav>
                                      </p:tavLst>
                                    </p:anim>
                                    <p:anim calcmode="lin" valueType="num">
                                      <p:cBhvr>
                                        <p:cTn id="43" dur="1000" fill="hold"/>
                                        <p:tgtEl>
                                          <p:spTgt spid="4"/>
                                        </p:tgtEl>
                                        <p:attrNameLst>
                                          <p:attrName>ppt_h</p:attrName>
                                        </p:attrNameLst>
                                      </p:cBhvr>
                                      <p:tavLst>
                                        <p:tav tm="0">
                                          <p:val>
                                            <p:fltVal val="0"/>
                                          </p:val>
                                        </p:tav>
                                        <p:tav tm="100000">
                                          <p:val>
                                            <p:strVal val="#ppt_h"/>
                                          </p:val>
                                        </p:tav>
                                      </p:tavLst>
                                    </p:anim>
                                    <p:anim calcmode="lin" valueType="num">
                                      <p:cBhvr>
                                        <p:cTn id="44" dur="1000" fill="hold"/>
                                        <p:tgtEl>
                                          <p:spTgt spid="4"/>
                                        </p:tgtEl>
                                        <p:attrNameLst>
                                          <p:attrName>style.rotation</p:attrName>
                                        </p:attrNameLst>
                                      </p:cBhvr>
                                      <p:tavLst>
                                        <p:tav tm="0">
                                          <p:val>
                                            <p:fltVal val="90"/>
                                          </p:val>
                                        </p:tav>
                                        <p:tav tm="100000">
                                          <p:val>
                                            <p:fltVal val="0"/>
                                          </p:val>
                                        </p:tav>
                                      </p:tavLst>
                                    </p:anim>
                                    <p:animEffect transition="in" filter="fade">
                                      <p:cBhvr>
                                        <p:cTn id="45" dur="1000"/>
                                        <p:tgtEl>
                                          <p:spTgt spid="4"/>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barn(inVertical)">
                                      <p:cBhvr>
                                        <p:cTn id="5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20272" y="260648"/>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000" b="1" dirty="0"/>
              <a:t>الموهوبين</a:t>
            </a:r>
            <a:r>
              <a:rPr lang="ar-IQ" sz="2000" dirty="0"/>
              <a:t> </a:t>
            </a:r>
          </a:p>
        </p:txBody>
      </p:sp>
      <p:sp>
        <p:nvSpPr>
          <p:cNvPr id="3" name="Rectangle 2"/>
          <p:cNvSpPr/>
          <p:nvPr/>
        </p:nvSpPr>
        <p:spPr>
          <a:xfrm>
            <a:off x="611560" y="836712"/>
            <a:ext cx="8064896" cy="1015663"/>
          </a:xfrm>
          <a:prstGeom prst="rect">
            <a:avLst/>
          </a:prstGeom>
          <a:solidFill>
            <a:schemeClr val="bg1">
              <a:lumMod val="95000"/>
            </a:schemeClr>
          </a:solidFill>
        </p:spPr>
        <p:txBody>
          <a:bodyPr wrap="square">
            <a:spAutoFit/>
          </a:bodyPr>
          <a:lstStyle/>
          <a:p>
            <a:pPr algn="justLow"/>
            <a:r>
              <a:rPr lang="ar-IQ" sz="2000" b="1" dirty="0">
                <a:solidFill>
                  <a:srgbClr val="7030A0"/>
                </a:solidFill>
              </a:rPr>
              <a:t>يقصد به الفرد المتميز في ذكاءه أو تحصيله الدراسي ومصطلح الموهوب يصف الفرد الذي يظهر أداء أو استعداد متميز في المجالات التي تحتاج إلى قدرات خاصة كالمجالات العلمية أو </a:t>
            </a:r>
            <a:r>
              <a:rPr lang="ar-IQ" sz="2000" b="1" dirty="0" smtClean="0">
                <a:solidFill>
                  <a:srgbClr val="7030A0"/>
                </a:solidFill>
              </a:rPr>
              <a:t>الفنية </a:t>
            </a:r>
            <a:r>
              <a:rPr lang="ar-IQ" sz="2000" b="1" dirty="0">
                <a:solidFill>
                  <a:srgbClr val="7030A0"/>
                </a:solidFill>
              </a:rPr>
              <a:t>او العملية وقد يكون متوسط الذكاء كما لا يشترط إن يتميز في تحصيله الدراسي</a:t>
            </a:r>
          </a:p>
        </p:txBody>
      </p:sp>
      <p:sp>
        <p:nvSpPr>
          <p:cNvPr id="4" name="Rectangle 3"/>
          <p:cNvSpPr/>
          <p:nvPr/>
        </p:nvSpPr>
        <p:spPr>
          <a:xfrm>
            <a:off x="7020272" y="1988840"/>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000" b="1" dirty="0"/>
              <a:t>الابتكار</a:t>
            </a:r>
            <a:r>
              <a:rPr lang="ar-IQ" sz="2000" dirty="0"/>
              <a:t> </a:t>
            </a:r>
          </a:p>
        </p:txBody>
      </p:sp>
      <p:sp>
        <p:nvSpPr>
          <p:cNvPr id="5" name="Rectangle 4"/>
          <p:cNvSpPr/>
          <p:nvPr/>
        </p:nvSpPr>
        <p:spPr>
          <a:xfrm>
            <a:off x="611560" y="2557353"/>
            <a:ext cx="8035425" cy="707886"/>
          </a:xfrm>
          <a:prstGeom prst="rect">
            <a:avLst/>
          </a:prstGeom>
          <a:solidFill>
            <a:schemeClr val="bg1">
              <a:lumMod val="95000"/>
            </a:schemeClr>
          </a:solidFill>
        </p:spPr>
        <p:txBody>
          <a:bodyPr wrap="square">
            <a:spAutoFit/>
          </a:bodyPr>
          <a:lstStyle/>
          <a:p>
            <a:pPr algn="justLow"/>
            <a:r>
              <a:rPr lang="ar-IQ" sz="2000" b="1" dirty="0">
                <a:solidFill>
                  <a:schemeClr val="accent3">
                    <a:lumMod val="50000"/>
                  </a:schemeClr>
                </a:solidFill>
              </a:rPr>
              <a:t>ظاهرة إنسانية معقدة متعددة الجوانب ينتج عنها ناتج جديد إذا الإنتاج ألابتكاري نتاج لهذه العملية والاتجاه يكون ملازما لهذه العملية والعملية الابتكارية هي ما يحدث إثناء هذا النشاط الإنساني</a:t>
            </a:r>
          </a:p>
        </p:txBody>
      </p:sp>
      <p:sp>
        <p:nvSpPr>
          <p:cNvPr id="6" name="Rectangle 5"/>
          <p:cNvSpPr/>
          <p:nvPr/>
        </p:nvSpPr>
        <p:spPr>
          <a:xfrm>
            <a:off x="7020272" y="3356992"/>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000" b="1" dirty="0"/>
              <a:t>الإبداع</a:t>
            </a:r>
            <a:r>
              <a:rPr lang="ar-IQ" sz="2000" dirty="0"/>
              <a:t> </a:t>
            </a:r>
          </a:p>
        </p:txBody>
      </p:sp>
      <p:sp>
        <p:nvSpPr>
          <p:cNvPr id="7" name="Rectangle 6"/>
          <p:cNvSpPr/>
          <p:nvPr/>
        </p:nvSpPr>
        <p:spPr>
          <a:xfrm>
            <a:off x="611560" y="3933056"/>
            <a:ext cx="8035425" cy="1323439"/>
          </a:xfrm>
          <a:prstGeom prst="rect">
            <a:avLst/>
          </a:prstGeom>
          <a:solidFill>
            <a:schemeClr val="bg1">
              <a:lumMod val="95000"/>
            </a:schemeClr>
          </a:solidFill>
        </p:spPr>
        <p:txBody>
          <a:bodyPr wrap="square">
            <a:spAutoFit/>
          </a:bodyPr>
          <a:lstStyle/>
          <a:p>
            <a:pPr algn="just"/>
            <a:r>
              <a:rPr lang="ar-IQ" sz="2000" b="1" dirty="0"/>
              <a:t>هو المبادرة التي يبذلها المرء بقدراته على الخروج والانشقاق من التسلسل العادي في التفكير بتفكير مخالف كليا وأيضا يعتبر ثمرة جهد عقلية بارزة تتسم بالجد والابتكار والبعد عن المألوف وينتهي في الغالب بتحقيق النفع الشامل في جمهور الناس وغالباً ما يكون متسما في المغامرة في الإنتاج</a:t>
            </a:r>
          </a:p>
        </p:txBody>
      </p:sp>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31032" y="5239183"/>
            <a:ext cx="1161026" cy="116102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08304" y="5364318"/>
            <a:ext cx="1161026" cy="1161026"/>
          </a:xfrm>
          <a:prstGeom prst="rect">
            <a:avLst/>
          </a:prstGeom>
        </p:spPr>
      </p:pic>
    </p:spTree>
    <p:extLst>
      <p:ext uri="{BB962C8B-B14F-4D97-AF65-F5344CB8AC3E}">
        <p14:creationId xmlns:p14="http://schemas.microsoft.com/office/powerpoint/2010/main" xmlns="" val="1847102975"/>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par>
                          <p:cTn id="21" fill="hold">
                            <p:stCondLst>
                              <p:cond delay="2000"/>
                            </p:stCondLst>
                            <p:childTnLst>
                              <p:par>
                                <p:cTn id="22" presetID="2" presetClass="entr" presetSubtype="1"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1000" fill="hold"/>
                                        <p:tgtEl>
                                          <p:spTgt spid="8"/>
                                        </p:tgtEl>
                                        <p:attrNameLst>
                                          <p:attrName>ppt_x</p:attrName>
                                        </p:attrNameLst>
                                      </p:cBhvr>
                                      <p:tavLst>
                                        <p:tav tm="0">
                                          <p:val>
                                            <p:strVal val="#ppt_x"/>
                                          </p:val>
                                        </p:tav>
                                        <p:tav tm="100000">
                                          <p:val>
                                            <p:strVal val="#ppt_x"/>
                                          </p:val>
                                        </p:tav>
                                      </p:tavLst>
                                    </p:anim>
                                    <p:anim calcmode="lin" valueType="num">
                                      <p:cBhvr additive="base">
                                        <p:cTn id="25" dur="1000" fill="hold"/>
                                        <p:tgtEl>
                                          <p:spTgt spid="8"/>
                                        </p:tgtEl>
                                        <p:attrNameLst>
                                          <p:attrName>ppt_y</p:attrName>
                                        </p:attrNameLst>
                                      </p:cBhvr>
                                      <p:tavLst>
                                        <p:tav tm="0">
                                          <p:val>
                                            <p:strVal val="0-#ppt_h/2"/>
                                          </p:val>
                                        </p:tav>
                                        <p:tav tm="100000">
                                          <p:val>
                                            <p:strVal val="#ppt_y"/>
                                          </p:val>
                                        </p:tav>
                                      </p:tavLst>
                                    </p:anim>
                                  </p:childTnLst>
                                </p:cTn>
                              </p:par>
                            </p:childTnLst>
                          </p:cTn>
                        </p:par>
                        <p:par>
                          <p:cTn id="26" fill="hold">
                            <p:stCondLst>
                              <p:cond delay="3000"/>
                            </p:stCondLst>
                            <p:childTnLst>
                              <p:par>
                                <p:cTn id="27" presetID="31" presetClass="entr" presetSubtype="0"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p:cTn id="29" dur="1000" fill="hold"/>
                                        <p:tgtEl>
                                          <p:spTgt spid="2"/>
                                        </p:tgtEl>
                                        <p:attrNameLst>
                                          <p:attrName>ppt_w</p:attrName>
                                        </p:attrNameLst>
                                      </p:cBhvr>
                                      <p:tavLst>
                                        <p:tav tm="0">
                                          <p:val>
                                            <p:fltVal val="0"/>
                                          </p:val>
                                        </p:tav>
                                        <p:tav tm="100000">
                                          <p:val>
                                            <p:strVal val="#ppt_w"/>
                                          </p:val>
                                        </p:tav>
                                      </p:tavLst>
                                    </p:anim>
                                    <p:anim calcmode="lin" valueType="num">
                                      <p:cBhvr>
                                        <p:cTn id="30" dur="1000" fill="hold"/>
                                        <p:tgtEl>
                                          <p:spTgt spid="2"/>
                                        </p:tgtEl>
                                        <p:attrNameLst>
                                          <p:attrName>ppt_h</p:attrName>
                                        </p:attrNameLst>
                                      </p:cBhvr>
                                      <p:tavLst>
                                        <p:tav tm="0">
                                          <p:val>
                                            <p:fltVal val="0"/>
                                          </p:val>
                                        </p:tav>
                                        <p:tav tm="100000">
                                          <p:val>
                                            <p:strVal val="#ppt_h"/>
                                          </p:val>
                                        </p:tav>
                                      </p:tavLst>
                                    </p:anim>
                                    <p:anim calcmode="lin" valueType="num">
                                      <p:cBhvr>
                                        <p:cTn id="31" dur="1000" fill="hold"/>
                                        <p:tgtEl>
                                          <p:spTgt spid="2"/>
                                        </p:tgtEl>
                                        <p:attrNameLst>
                                          <p:attrName>style.rotation</p:attrName>
                                        </p:attrNameLst>
                                      </p:cBhvr>
                                      <p:tavLst>
                                        <p:tav tm="0">
                                          <p:val>
                                            <p:fltVal val="90"/>
                                          </p:val>
                                        </p:tav>
                                        <p:tav tm="100000">
                                          <p:val>
                                            <p:fltVal val="0"/>
                                          </p:val>
                                        </p:tav>
                                      </p:tavLst>
                                    </p:anim>
                                    <p:animEffect transition="in" filter="fade">
                                      <p:cBhvr>
                                        <p:cTn id="32" dur="10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p:cTn id="37" dur="1000" fill="hold"/>
                                        <p:tgtEl>
                                          <p:spTgt spid="4"/>
                                        </p:tgtEl>
                                        <p:attrNameLst>
                                          <p:attrName>ppt_w</p:attrName>
                                        </p:attrNameLst>
                                      </p:cBhvr>
                                      <p:tavLst>
                                        <p:tav tm="0">
                                          <p:val>
                                            <p:fltVal val="0"/>
                                          </p:val>
                                        </p:tav>
                                        <p:tav tm="100000">
                                          <p:val>
                                            <p:strVal val="#ppt_w"/>
                                          </p:val>
                                        </p:tav>
                                      </p:tavLst>
                                    </p:anim>
                                    <p:anim calcmode="lin" valueType="num">
                                      <p:cBhvr>
                                        <p:cTn id="38" dur="1000" fill="hold"/>
                                        <p:tgtEl>
                                          <p:spTgt spid="4"/>
                                        </p:tgtEl>
                                        <p:attrNameLst>
                                          <p:attrName>ppt_h</p:attrName>
                                        </p:attrNameLst>
                                      </p:cBhvr>
                                      <p:tavLst>
                                        <p:tav tm="0">
                                          <p:val>
                                            <p:fltVal val="0"/>
                                          </p:val>
                                        </p:tav>
                                        <p:tav tm="100000">
                                          <p:val>
                                            <p:strVal val="#ppt_h"/>
                                          </p:val>
                                        </p:tav>
                                      </p:tavLst>
                                    </p:anim>
                                    <p:anim calcmode="lin" valueType="num">
                                      <p:cBhvr>
                                        <p:cTn id="39" dur="1000" fill="hold"/>
                                        <p:tgtEl>
                                          <p:spTgt spid="4"/>
                                        </p:tgtEl>
                                        <p:attrNameLst>
                                          <p:attrName>style.rotation</p:attrName>
                                        </p:attrNameLst>
                                      </p:cBhvr>
                                      <p:tavLst>
                                        <p:tav tm="0">
                                          <p:val>
                                            <p:fltVal val="90"/>
                                          </p:val>
                                        </p:tav>
                                        <p:tav tm="100000">
                                          <p:val>
                                            <p:fltVal val="0"/>
                                          </p:val>
                                        </p:tav>
                                      </p:tavLst>
                                    </p:anim>
                                    <p:animEffect transition="in" filter="fade">
                                      <p:cBhvr>
                                        <p:cTn id="40" dur="1000"/>
                                        <p:tgtEl>
                                          <p:spTgt spid="4"/>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wipe(down)">
                                      <p:cBhvr>
                                        <p:cTn id="45" dur="500"/>
                                        <p:tgtEl>
                                          <p:spTgt spid="5"/>
                                        </p:tgtEl>
                                      </p:cBhvr>
                                    </p:animEffect>
                                  </p:childTnLst>
                                </p:cTn>
                              </p:par>
                            </p:childTnLst>
                          </p:cTn>
                        </p:par>
                      </p:childTnLst>
                    </p:cTn>
                  </p:par>
                  <p:par>
                    <p:cTn id="46" fill="hold">
                      <p:stCondLst>
                        <p:cond delay="indefinite"/>
                      </p:stCondLst>
                      <p:childTnLst>
                        <p:par>
                          <p:cTn id="47" fill="hold">
                            <p:stCondLst>
                              <p:cond delay="0"/>
                            </p:stCondLst>
                            <p:childTnLst>
                              <p:par>
                                <p:cTn id="48" presetID="31" presetClass="entr" presetSubtype="0" fill="hold" grpId="0" nodeType="clickEffect">
                                  <p:stCondLst>
                                    <p:cond delay="0"/>
                                  </p:stCondLst>
                                  <p:childTnLst>
                                    <p:set>
                                      <p:cBhvr>
                                        <p:cTn id="49" dur="1" fill="hold">
                                          <p:stCondLst>
                                            <p:cond delay="0"/>
                                          </p:stCondLst>
                                        </p:cTn>
                                        <p:tgtEl>
                                          <p:spTgt spid="6"/>
                                        </p:tgtEl>
                                        <p:attrNameLst>
                                          <p:attrName>style.visibility</p:attrName>
                                        </p:attrNameLst>
                                      </p:cBhvr>
                                      <p:to>
                                        <p:strVal val="visible"/>
                                      </p:to>
                                    </p:set>
                                    <p:anim calcmode="lin" valueType="num">
                                      <p:cBhvr>
                                        <p:cTn id="50" dur="1000" fill="hold"/>
                                        <p:tgtEl>
                                          <p:spTgt spid="6"/>
                                        </p:tgtEl>
                                        <p:attrNameLst>
                                          <p:attrName>ppt_w</p:attrName>
                                        </p:attrNameLst>
                                      </p:cBhvr>
                                      <p:tavLst>
                                        <p:tav tm="0">
                                          <p:val>
                                            <p:fltVal val="0"/>
                                          </p:val>
                                        </p:tav>
                                        <p:tav tm="100000">
                                          <p:val>
                                            <p:strVal val="#ppt_w"/>
                                          </p:val>
                                        </p:tav>
                                      </p:tavLst>
                                    </p:anim>
                                    <p:anim calcmode="lin" valueType="num">
                                      <p:cBhvr>
                                        <p:cTn id="51" dur="1000" fill="hold"/>
                                        <p:tgtEl>
                                          <p:spTgt spid="6"/>
                                        </p:tgtEl>
                                        <p:attrNameLst>
                                          <p:attrName>ppt_h</p:attrName>
                                        </p:attrNameLst>
                                      </p:cBhvr>
                                      <p:tavLst>
                                        <p:tav tm="0">
                                          <p:val>
                                            <p:fltVal val="0"/>
                                          </p:val>
                                        </p:tav>
                                        <p:tav tm="100000">
                                          <p:val>
                                            <p:strVal val="#ppt_h"/>
                                          </p:val>
                                        </p:tav>
                                      </p:tavLst>
                                    </p:anim>
                                    <p:anim calcmode="lin" valueType="num">
                                      <p:cBhvr>
                                        <p:cTn id="52" dur="1000" fill="hold"/>
                                        <p:tgtEl>
                                          <p:spTgt spid="6"/>
                                        </p:tgtEl>
                                        <p:attrNameLst>
                                          <p:attrName>style.rotation</p:attrName>
                                        </p:attrNameLst>
                                      </p:cBhvr>
                                      <p:tavLst>
                                        <p:tav tm="0">
                                          <p:val>
                                            <p:fltVal val="90"/>
                                          </p:val>
                                        </p:tav>
                                        <p:tav tm="100000">
                                          <p:val>
                                            <p:fltVal val="0"/>
                                          </p:val>
                                        </p:tav>
                                      </p:tavLst>
                                    </p:anim>
                                    <p:animEffect transition="in" filter="fade">
                                      <p:cBhvr>
                                        <p:cTn id="53" dur="1000"/>
                                        <p:tgtEl>
                                          <p:spTgt spid="6"/>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7"/>
                                        </p:tgtEl>
                                        <p:attrNameLst>
                                          <p:attrName>style.visibility</p:attrName>
                                        </p:attrNameLst>
                                      </p:cBhvr>
                                      <p:to>
                                        <p:strVal val="visible"/>
                                      </p:to>
                                    </p:set>
                                    <p:animEffect transition="in" filter="barn(inVertical)">
                                      <p:cBhvr>
                                        <p:cTn id="5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763997" y="188640"/>
            <a:ext cx="3888432"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latin typeface="29LT Bukra Bold Italic" pitchFamily="34" charset="-78"/>
                <a:cs typeface="29LT Bukra Bold Italic" pitchFamily="34" charset="-78"/>
              </a:rPr>
              <a:t>أساليب الكشف عن المبتكرين</a:t>
            </a:r>
            <a:endParaRPr lang="ar-IQ" dirty="0">
              <a:latin typeface="29LT Bukra Bold Italic" pitchFamily="34" charset="-78"/>
              <a:cs typeface="29LT Bukra Bold Italic" pitchFamily="34" charset="-78"/>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23528" y="268635"/>
            <a:ext cx="1633726" cy="1072133"/>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80312" y="201180"/>
            <a:ext cx="1285968" cy="1285968"/>
          </a:xfrm>
          <a:prstGeom prst="rect">
            <a:avLst/>
          </a:prstGeom>
        </p:spPr>
      </p:pic>
      <p:sp>
        <p:nvSpPr>
          <p:cNvPr id="5" name="Rectangle 4"/>
          <p:cNvSpPr/>
          <p:nvPr/>
        </p:nvSpPr>
        <p:spPr>
          <a:xfrm>
            <a:off x="323528" y="1537245"/>
            <a:ext cx="8342752" cy="707886"/>
          </a:xfrm>
          <a:prstGeom prst="rect">
            <a:avLst/>
          </a:prstGeom>
          <a:solidFill>
            <a:schemeClr val="bg1">
              <a:lumMod val="95000"/>
            </a:schemeClr>
          </a:solidFill>
        </p:spPr>
        <p:txBody>
          <a:bodyPr wrap="square">
            <a:spAutoFit/>
          </a:bodyPr>
          <a:lstStyle/>
          <a:p>
            <a:pPr algn="justLow"/>
            <a:r>
              <a:rPr lang="ar-IQ" sz="2000" b="1" dirty="0">
                <a:solidFill>
                  <a:schemeClr val="accent5">
                    <a:lumMod val="50000"/>
                  </a:schemeClr>
                </a:solidFill>
              </a:rPr>
              <a:t>تنوعت أساليب الكشف عن المبتكرين واشتملت بعض الدراسات على العديد منها وقد يجملها آخرون في بضع خصائص وبناءاً عليه فان تلك الدراسات كانت بين النقيضين بين الإسهاب أو الاختصار </a:t>
            </a:r>
          </a:p>
        </p:txBody>
      </p:sp>
      <p:sp>
        <p:nvSpPr>
          <p:cNvPr id="6" name="Rectangle 5"/>
          <p:cNvSpPr/>
          <p:nvPr/>
        </p:nvSpPr>
        <p:spPr>
          <a:xfrm>
            <a:off x="3401333" y="2348880"/>
            <a:ext cx="5235729" cy="400110"/>
          </a:xfrm>
          <a:prstGeom prst="rect">
            <a:avLst/>
          </a:prstGeom>
          <a:solidFill>
            <a:schemeClr val="bg1">
              <a:lumMod val="95000"/>
            </a:schemeClr>
          </a:solidFill>
        </p:spPr>
        <p:txBody>
          <a:bodyPr wrap="none">
            <a:spAutoFit/>
          </a:bodyPr>
          <a:lstStyle/>
          <a:p>
            <a:r>
              <a:rPr lang="ar-IQ" sz="2000" b="1" dirty="0">
                <a:solidFill>
                  <a:srgbClr val="0070C0"/>
                </a:solidFill>
              </a:rPr>
              <a:t>وبعد تحليل محتواها يمكن ترتيب أهميتها تبعا للتسلسل التالي :</a:t>
            </a:r>
            <a:endParaRPr lang="en-US" sz="2000" b="1" dirty="0">
              <a:solidFill>
                <a:srgbClr val="0070C0"/>
              </a:solidFill>
            </a:endParaRPr>
          </a:p>
        </p:txBody>
      </p:sp>
      <p:sp>
        <p:nvSpPr>
          <p:cNvPr id="7" name="Rectangle 6"/>
          <p:cNvSpPr/>
          <p:nvPr/>
        </p:nvSpPr>
        <p:spPr>
          <a:xfrm>
            <a:off x="6549031" y="2924944"/>
            <a:ext cx="2088232"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b="1" dirty="0"/>
              <a:t>أولا: الذكاء </a:t>
            </a:r>
            <a:endParaRPr lang="en-US" dirty="0"/>
          </a:p>
        </p:txBody>
      </p:sp>
      <p:sp>
        <p:nvSpPr>
          <p:cNvPr id="8" name="Rectangle 7"/>
          <p:cNvSpPr/>
          <p:nvPr/>
        </p:nvSpPr>
        <p:spPr>
          <a:xfrm>
            <a:off x="323528" y="3501008"/>
            <a:ext cx="8342752" cy="1015663"/>
          </a:xfrm>
          <a:prstGeom prst="rect">
            <a:avLst/>
          </a:prstGeom>
          <a:solidFill>
            <a:schemeClr val="bg1">
              <a:lumMod val="95000"/>
            </a:schemeClr>
          </a:solidFill>
        </p:spPr>
        <p:txBody>
          <a:bodyPr wrap="square">
            <a:spAutoFit/>
          </a:bodyPr>
          <a:lstStyle/>
          <a:p>
            <a:pPr algn="justLow"/>
            <a:r>
              <a:rPr lang="ar-IQ" sz="2000" b="1" dirty="0">
                <a:solidFill>
                  <a:schemeClr val="accent6">
                    <a:lumMod val="75000"/>
                  </a:schemeClr>
                </a:solidFill>
              </a:rPr>
              <a:t>تعد اختبارات الذكاء احد المؤشرات الهامة للتعرف على الموهوبين ويعد إن يحصل على (130) أو أكثر في اختبارات الذكاء يعدونه من المتفوقين  ومن اختبارات الذكاء ما أشارت إليه السرور (1422 هـ ) ص 126 إلى </a:t>
            </a:r>
            <a:r>
              <a:rPr lang="ar-IQ" sz="2000" b="1" dirty="0" smtClean="0">
                <a:solidFill>
                  <a:schemeClr val="accent6">
                    <a:lumMod val="75000"/>
                  </a:schemeClr>
                </a:solidFill>
              </a:rPr>
              <a:t>129وتتمثل فيما يلي :-</a:t>
            </a:r>
            <a:endParaRPr lang="ar-IQ" sz="2000" b="1" dirty="0">
              <a:solidFill>
                <a:schemeClr val="accent6">
                  <a:lumMod val="75000"/>
                </a:schemeClr>
              </a:solidFill>
            </a:endParaRPr>
          </a:p>
        </p:txBody>
      </p:sp>
      <p:sp>
        <p:nvSpPr>
          <p:cNvPr id="9" name="Rectangle 8"/>
          <p:cNvSpPr/>
          <p:nvPr/>
        </p:nvSpPr>
        <p:spPr>
          <a:xfrm>
            <a:off x="323528" y="4516671"/>
            <a:ext cx="8313534" cy="1814464"/>
          </a:xfrm>
          <a:prstGeom prst="rect">
            <a:avLst/>
          </a:prstGeom>
          <a:solidFill>
            <a:schemeClr val="bg1">
              <a:lumMod val="95000"/>
            </a:schemeClr>
          </a:solidFill>
        </p:spPr>
        <p:txBody>
          <a:bodyPr wrap="square">
            <a:spAutoFit/>
          </a:bodyPr>
          <a:lstStyle/>
          <a:p>
            <a:r>
              <a:rPr lang="ar-IQ" b="1" dirty="0">
                <a:solidFill>
                  <a:srgbClr val="7030A0"/>
                </a:solidFill>
              </a:rPr>
              <a:t>أ – الاختبارات الفردية : ومن أشهرها اختبار ( ستام فورد ) بينيه الكون من ثلاثين فقرة تقيس الاستيعاب والتفكير الاستدلالي ومدى تطبيقه في الساعة والنصف </a:t>
            </a:r>
            <a:endParaRPr lang="en-US" b="1" dirty="0">
              <a:solidFill>
                <a:srgbClr val="7030A0"/>
              </a:solidFill>
            </a:endParaRPr>
          </a:p>
          <a:p>
            <a:r>
              <a:rPr lang="ar-IQ" b="1" dirty="0">
                <a:solidFill>
                  <a:srgbClr val="FF0000"/>
                </a:solidFill>
              </a:rPr>
              <a:t>ب – اختبارات الذكاء الجمعية ومن أشهرها اختبار ( رينفين ) للمصفوفات ويتكون من 60 فقرة مقسمة على خمس مجموعات تعتمد على الإشكال وخالية من العبارات اللفظية </a:t>
            </a:r>
            <a:r>
              <a:rPr lang="ar-IQ" b="1" dirty="0" smtClean="0">
                <a:solidFill>
                  <a:srgbClr val="FF0000"/>
                </a:solidFill>
              </a:rPr>
              <a:t>.</a:t>
            </a:r>
          </a:p>
          <a:p>
            <a:r>
              <a:rPr lang="ar-IQ" b="1" dirty="0" smtClean="0"/>
              <a:t>ثانياً : الاستعداد الأكاديمي أو التفوق الدراسي يستشعر الاستعداد الاكاديمي من خلال تميز الطالب في مجال من المجالات الدراسية او اكثر وذلك من خلال متابعته الجادة لما يناقش او يعرض داخل القاعة الدراسية .</a:t>
            </a:r>
            <a:endParaRPr lang="ar-IQ" b="1" dirty="0"/>
          </a:p>
        </p:txBody>
      </p:sp>
    </p:spTree>
    <p:extLst>
      <p:ext uri="{BB962C8B-B14F-4D97-AF65-F5344CB8AC3E}">
        <p14:creationId xmlns:p14="http://schemas.microsoft.com/office/powerpoint/2010/main" xmlns="" val="67905540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500"/>
                                        <p:tgtEl>
                                          <p:spTgt spid="2"/>
                                        </p:tgtEl>
                                      </p:cBhvr>
                                    </p:animEffect>
                                  </p:childTnLst>
                                </p:cTn>
                              </p:par>
                            </p:childTnLst>
                          </p:cTn>
                        </p:par>
                        <p:par>
                          <p:cTn id="8" fill="hold">
                            <p:stCondLst>
                              <p:cond delay="1500"/>
                            </p:stCondLst>
                            <p:childTnLst>
                              <p:par>
                                <p:cTn id="9" presetID="42"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p:stCondLst>
                              <p:cond delay="2500"/>
                            </p:stCondLst>
                            <p:childTnLst>
                              <p:par>
                                <p:cTn id="15" presetID="45"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2000"/>
                                        <p:tgtEl>
                                          <p:spTgt spid="3"/>
                                        </p:tgtEl>
                                      </p:cBhvr>
                                    </p:animEffect>
                                    <p:anim calcmode="lin" valueType="num">
                                      <p:cBhvr>
                                        <p:cTn id="18" dur="2000" fill="hold"/>
                                        <p:tgtEl>
                                          <p:spTgt spid="3"/>
                                        </p:tgtEl>
                                        <p:attrNameLst>
                                          <p:attrName>ppt_w</p:attrName>
                                        </p:attrNameLst>
                                      </p:cBhvr>
                                      <p:tavLst>
                                        <p:tav tm="0" fmla="#ppt_w*sin(2.5*pi*$)">
                                          <p:val>
                                            <p:fltVal val="0"/>
                                          </p:val>
                                        </p:tav>
                                        <p:tav tm="100000">
                                          <p:val>
                                            <p:fltVal val="1"/>
                                          </p:val>
                                        </p:tav>
                                      </p:tavLst>
                                    </p:anim>
                                    <p:anim calcmode="lin" valueType="num">
                                      <p:cBhvr>
                                        <p:cTn id="1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1250" fill="hold"/>
                                        <p:tgtEl>
                                          <p:spTgt spid="5"/>
                                        </p:tgtEl>
                                        <p:attrNameLst>
                                          <p:attrName>ppt_w</p:attrName>
                                        </p:attrNameLst>
                                      </p:cBhvr>
                                      <p:tavLst>
                                        <p:tav tm="0">
                                          <p:val>
                                            <p:fltVal val="0"/>
                                          </p:val>
                                        </p:tav>
                                        <p:tav tm="100000">
                                          <p:val>
                                            <p:strVal val="#ppt_w"/>
                                          </p:val>
                                        </p:tav>
                                      </p:tavLst>
                                    </p:anim>
                                    <p:anim calcmode="lin" valueType="num">
                                      <p:cBhvr>
                                        <p:cTn id="25" dur="1250" fill="hold"/>
                                        <p:tgtEl>
                                          <p:spTgt spid="5"/>
                                        </p:tgtEl>
                                        <p:attrNameLst>
                                          <p:attrName>ppt_h</p:attrName>
                                        </p:attrNameLst>
                                      </p:cBhvr>
                                      <p:tavLst>
                                        <p:tav tm="0">
                                          <p:val>
                                            <p:fltVal val="0"/>
                                          </p:val>
                                        </p:tav>
                                        <p:tav tm="100000">
                                          <p:val>
                                            <p:strVal val="#ppt_h"/>
                                          </p:val>
                                        </p:tav>
                                      </p:tavLst>
                                    </p:anim>
                                    <p:animEffect transition="in" filter="fade">
                                      <p:cBhvr>
                                        <p:cTn id="26" dur="125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circle(in)">
                                      <p:cBhvr>
                                        <p:cTn id="31" dur="20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1000" fill="hold"/>
                                        <p:tgtEl>
                                          <p:spTgt spid="7"/>
                                        </p:tgtEl>
                                        <p:attrNameLst>
                                          <p:attrName>ppt_x</p:attrName>
                                        </p:attrNameLst>
                                      </p:cBhvr>
                                      <p:tavLst>
                                        <p:tav tm="0">
                                          <p:val>
                                            <p:strVal val="1+#ppt_w/2"/>
                                          </p:val>
                                        </p:tav>
                                        <p:tav tm="100000">
                                          <p:val>
                                            <p:strVal val="#ppt_x"/>
                                          </p:val>
                                        </p:tav>
                                      </p:tavLst>
                                    </p:anim>
                                    <p:anim calcmode="lin" valueType="num">
                                      <p:cBhvr additive="base">
                                        <p:cTn id="37"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9">
                                            <p:bg/>
                                          </p:spTgt>
                                        </p:tgtEl>
                                        <p:attrNameLst>
                                          <p:attrName>style.visibility</p:attrName>
                                        </p:attrNameLst>
                                      </p:cBhvr>
                                      <p:to>
                                        <p:strVal val="visible"/>
                                      </p:to>
                                    </p:set>
                                    <p:anim calcmode="lin" valueType="num">
                                      <p:cBhvr additive="base">
                                        <p:cTn id="49" dur="1750" fill="hold"/>
                                        <p:tgtEl>
                                          <p:spTgt spid="9">
                                            <p:bg/>
                                          </p:spTgt>
                                        </p:tgtEl>
                                        <p:attrNameLst>
                                          <p:attrName>ppt_x</p:attrName>
                                        </p:attrNameLst>
                                      </p:cBhvr>
                                      <p:tavLst>
                                        <p:tav tm="0">
                                          <p:val>
                                            <p:strVal val="1+#ppt_w/2"/>
                                          </p:val>
                                        </p:tav>
                                        <p:tav tm="100000">
                                          <p:val>
                                            <p:strVal val="#ppt_x"/>
                                          </p:val>
                                        </p:tav>
                                      </p:tavLst>
                                    </p:anim>
                                    <p:anim calcmode="lin" valueType="num">
                                      <p:cBhvr additive="base">
                                        <p:cTn id="50" dur="1750" fill="hold"/>
                                        <p:tgtEl>
                                          <p:spTgt spid="9">
                                            <p:bg/>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9">
                                            <p:txEl>
                                              <p:pRg st="0" end="0"/>
                                            </p:txEl>
                                          </p:spTgt>
                                        </p:tgtEl>
                                        <p:attrNameLst>
                                          <p:attrName>style.visibility</p:attrName>
                                        </p:attrNameLst>
                                      </p:cBhvr>
                                      <p:to>
                                        <p:strVal val="visible"/>
                                      </p:to>
                                    </p:set>
                                    <p:anim calcmode="lin" valueType="num">
                                      <p:cBhvr additive="base">
                                        <p:cTn id="55" dur="1750" fill="hold"/>
                                        <p:tgtEl>
                                          <p:spTgt spid="9">
                                            <p:txEl>
                                              <p:pRg st="0" end="0"/>
                                            </p:txEl>
                                          </p:spTgt>
                                        </p:tgtEl>
                                        <p:attrNameLst>
                                          <p:attrName>ppt_x</p:attrName>
                                        </p:attrNameLst>
                                      </p:cBhvr>
                                      <p:tavLst>
                                        <p:tav tm="0">
                                          <p:val>
                                            <p:strVal val="1+#ppt_w/2"/>
                                          </p:val>
                                        </p:tav>
                                        <p:tav tm="100000">
                                          <p:val>
                                            <p:strVal val="#ppt_x"/>
                                          </p:val>
                                        </p:tav>
                                      </p:tavLst>
                                    </p:anim>
                                    <p:anim calcmode="lin" valueType="num">
                                      <p:cBhvr additive="base">
                                        <p:cTn id="56" dur="175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9">
                                            <p:txEl>
                                              <p:pRg st="1" end="1"/>
                                            </p:txEl>
                                          </p:spTgt>
                                        </p:tgtEl>
                                        <p:attrNameLst>
                                          <p:attrName>style.visibility</p:attrName>
                                        </p:attrNameLst>
                                      </p:cBhvr>
                                      <p:to>
                                        <p:strVal val="visible"/>
                                      </p:to>
                                    </p:set>
                                    <p:anim calcmode="lin" valueType="num">
                                      <p:cBhvr additive="base">
                                        <p:cTn id="61" dur="1750" fill="hold"/>
                                        <p:tgtEl>
                                          <p:spTgt spid="9">
                                            <p:txEl>
                                              <p:pRg st="1" end="1"/>
                                            </p:txEl>
                                          </p:spTgt>
                                        </p:tgtEl>
                                        <p:attrNameLst>
                                          <p:attrName>ppt_x</p:attrName>
                                        </p:attrNameLst>
                                      </p:cBhvr>
                                      <p:tavLst>
                                        <p:tav tm="0">
                                          <p:val>
                                            <p:strVal val="1+#ppt_w/2"/>
                                          </p:val>
                                        </p:tav>
                                        <p:tav tm="100000">
                                          <p:val>
                                            <p:strVal val="#ppt_x"/>
                                          </p:val>
                                        </p:tav>
                                      </p:tavLst>
                                    </p:anim>
                                    <p:anim calcmode="lin" valueType="num">
                                      <p:cBhvr additive="base">
                                        <p:cTn id="62" dur="1750" fill="hold"/>
                                        <p:tgtEl>
                                          <p:spTgt spid="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9">
                                            <p:txEl>
                                              <p:pRg st="2" end="2"/>
                                            </p:txEl>
                                          </p:spTgt>
                                        </p:tgtEl>
                                        <p:attrNameLst>
                                          <p:attrName>style.visibility</p:attrName>
                                        </p:attrNameLst>
                                      </p:cBhvr>
                                      <p:to>
                                        <p:strVal val="visible"/>
                                      </p:to>
                                    </p:set>
                                    <p:anim calcmode="lin" valueType="num">
                                      <p:cBhvr additive="base">
                                        <p:cTn id="67" dur="1750" fill="hold"/>
                                        <p:tgtEl>
                                          <p:spTgt spid="9">
                                            <p:txEl>
                                              <p:pRg st="2" end="2"/>
                                            </p:txEl>
                                          </p:spTgt>
                                        </p:tgtEl>
                                        <p:attrNameLst>
                                          <p:attrName>ppt_x</p:attrName>
                                        </p:attrNameLst>
                                      </p:cBhvr>
                                      <p:tavLst>
                                        <p:tav tm="0">
                                          <p:val>
                                            <p:strVal val="1+#ppt_w/2"/>
                                          </p:val>
                                        </p:tav>
                                        <p:tav tm="100000">
                                          <p:val>
                                            <p:strVal val="#ppt_x"/>
                                          </p:val>
                                        </p:tav>
                                      </p:tavLst>
                                    </p:anim>
                                    <p:anim calcmode="lin" valueType="num">
                                      <p:cBhvr additive="base">
                                        <p:cTn id="68" dur="1750" fill="hold"/>
                                        <p:tgtEl>
                                          <p:spTgt spid="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P spid="9"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283659" y="2780928"/>
            <a:ext cx="280831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latin typeface="29LT Bukra Bold Italic" pitchFamily="34" charset="-78"/>
                <a:cs typeface="29LT Bukra Bold Italic" pitchFamily="34" charset="-78"/>
              </a:rPr>
              <a:t>تقديرات الوالدين </a:t>
            </a:r>
            <a:endParaRPr lang="en-US" sz="2000" dirty="0">
              <a:latin typeface="29LT Bukra Bold Italic" pitchFamily="34" charset="-78"/>
              <a:cs typeface="29LT Bukra Bold Italic" pitchFamily="34" charset="-78"/>
            </a:endParaRPr>
          </a:p>
        </p:txBody>
      </p:sp>
      <p:sp>
        <p:nvSpPr>
          <p:cNvPr id="3" name="Rectangle 2"/>
          <p:cNvSpPr/>
          <p:nvPr/>
        </p:nvSpPr>
        <p:spPr>
          <a:xfrm>
            <a:off x="605045" y="1412776"/>
            <a:ext cx="7848872" cy="1015663"/>
          </a:xfrm>
          <a:prstGeom prst="rect">
            <a:avLst/>
          </a:prstGeom>
          <a:solidFill>
            <a:schemeClr val="bg1">
              <a:lumMod val="95000"/>
            </a:schemeClr>
          </a:solidFill>
        </p:spPr>
        <p:txBody>
          <a:bodyPr wrap="square">
            <a:spAutoFit/>
          </a:bodyPr>
          <a:lstStyle/>
          <a:p>
            <a:pPr algn="justLow"/>
            <a:r>
              <a:rPr lang="ar-IQ" sz="2000" b="1" dirty="0"/>
              <a:t>وتعد هذه الطريقة كما اوضحت السرور ( 1422 هـ ) صــ 132ــــ انها كانت الطريقة الوحيدة في التعرف على الطلاب الموهوبين في الولايات المتحدة الامريكية وما زالت تعد من اهم الوسائل حتى الوقت الحاضر وتزداد اهمية هذه الطريقة ومصداقيتها بقدر تدريب المعلمين عليها </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308304" y="75002"/>
            <a:ext cx="1231003" cy="1231003"/>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95536" y="133493"/>
            <a:ext cx="1231003" cy="1231003"/>
          </a:xfrm>
          <a:prstGeom prst="rect">
            <a:avLst/>
          </a:prstGeom>
        </p:spPr>
      </p:pic>
      <p:sp>
        <p:nvSpPr>
          <p:cNvPr id="8" name="Rounded Rectangle 7"/>
          <p:cNvSpPr/>
          <p:nvPr/>
        </p:nvSpPr>
        <p:spPr>
          <a:xfrm>
            <a:off x="3283659" y="330463"/>
            <a:ext cx="280831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a:latin typeface="29LT Bukra Bold Italic" pitchFamily="34" charset="-78"/>
                <a:cs typeface="29LT Bukra Bold Italic" pitchFamily="34" charset="-78"/>
              </a:rPr>
              <a:t>تقديرات </a:t>
            </a:r>
            <a:r>
              <a:rPr lang="ar-IQ" sz="2000" b="1" dirty="0" smtClean="0">
                <a:latin typeface="29LT Bukra Bold Italic" pitchFamily="34" charset="-78"/>
                <a:cs typeface="29LT Bukra Bold Italic" pitchFamily="34" charset="-78"/>
              </a:rPr>
              <a:t>المعلمين</a:t>
            </a:r>
            <a:endParaRPr lang="en-US" sz="2000" dirty="0">
              <a:latin typeface="29LT Bukra Bold Italic" pitchFamily="34" charset="-78"/>
              <a:cs typeface="29LT Bukra Bold Italic" pitchFamily="34" charset="-78"/>
            </a:endParaRPr>
          </a:p>
        </p:txBody>
      </p:sp>
      <p:sp>
        <p:nvSpPr>
          <p:cNvPr id="9" name="Rectangle 8"/>
          <p:cNvSpPr/>
          <p:nvPr/>
        </p:nvSpPr>
        <p:spPr>
          <a:xfrm>
            <a:off x="605045" y="3717032"/>
            <a:ext cx="7848872" cy="1015663"/>
          </a:xfrm>
          <a:prstGeom prst="rect">
            <a:avLst/>
          </a:prstGeom>
          <a:solidFill>
            <a:schemeClr val="bg1">
              <a:lumMod val="95000"/>
            </a:schemeClr>
          </a:solidFill>
        </p:spPr>
        <p:txBody>
          <a:bodyPr wrap="square">
            <a:spAutoFit/>
          </a:bodyPr>
          <a:lstStyle/>
          <a:p>
            <a:r>
              <a:rPr lang="ar-IQ" sz="2000" b="1" dirty="0">
                <a:solidFill>
                  <a:srgbClr val="FF0000"/>
                </a:solidFill>
              </a:rPr>
              <a:t>يعتبر الاباء والامهات ومتابعتهم القريبة لابناءهم منذ الطفولة من اقوى واصدق المرشحين لابناءهم على تميزهم من عدمه وذلك لقضاءهم اكثر وقت معهم مقرنة بغيرهم ممن يصدرون ترشحيهم كالمعلمين او المشرفين في المؤسسات الاجتماعية الاخرى </a:t>
            </a:r>
          </a:p>
        </p:txBody>
      </p:sp>
    </p:spTree>
    <p:extLst>
      <p:ext uri="{BB962C8B-B14F-4D97-AF65-F5344CB8AC3E}">
        <p14:creationId xmlns:p14="http://schemas.microsoft.com/office/powerpoint/2010/main" xmlns="" val="1781379005"/>
      </p:ext>
    </p:extLst>
  </p:cSld>
  <p:clrMapOvr>
    <a:masterClrMapping/>
  </p:clrMapOvr>
  <mc:AlternateContent xmlns:mc="http://schemas.openxmlformats.org/markup-compatibility/2006">
    <mc:Choice xmlns:p14="http://schemas.microsoft.com/office/powerpoint/2010/main" xmlns="" Requires="p14">
      <p:transition spd="slow" p14:dur="125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fltVal val="0"/>
                                          </p:val>
                                        </p:tav>
                                        <p:tav tm="100000">
                                          <p:val>
                                            <p:strVal val="#ppt_w"/>
                                          </p:val>
                                        </p:tav>
                                      </p:tavLst>
                                    </p:anim>
                                    <p:anim calcmode="lin" valueType="num">
                                      <p:cBhvr>
                                        <p:cTn id="12" dur="1000" fill="hold"/>
                                        <p:tgtEl>
                                          <p:spTgt spid="4"/>
                                        </p:tgtEl>
                                        <p:attrNameLst>
                                          <p:attrName>ppt_h</p:attrName>
                                        </p:attrNameLst>
                                      </p:cBhvr>
                                      <p:tavLst>
                                        <p:tav tm="0">
                                          <p:val>
                                            <p:fltVal val="0"/>
                                          </p:val>
                                        </p:tav>
                                        <p:tav tm="100000">
                                          <p:val>
                                            <p:strVal val="#ppt_h"/>
                                          </p:val>
                                        </p:tav>
                                      </p:tavLst>
                                    </p:anim>
                                    <p:anim calcmode="lin" valueType="num">
                                      <p:cBhvr>
                                        <p:cTn id="13" dur="1000" fill="hold"/>
                                        <p:tgtEl>
                                          <p:spTgt spid="4"/>
                                        </p:tgtEl>
                                        <p:attrNameLst>
                                          <p:attrName>style.rotation</p:attrName>
                                        </p:attrNameLst>
                                      </p:cBhvr>
                                      <p:tavLst>
                                        <p:tav tm="0">
                                          <p:val>
                                            <p:fltVal val="90"/>
                                          </p:val>
                                        </p:tav>
                                        <p:tav tm="100000">
                                          <p:val>
                                            <p:fltVal val="0"/>
                                          </p:val>
                                        </p:tav>
                                      </p:tavLst>
                                    </p:anim>
                                    <p:animEffect transition="in" filter="fade">
                                      <p:cBhvr>
                                        <p:cTn id="14" dur="1000"/>
                                        <p:tgtEl>
                                          <p:spTgt spid="4"/>
                                        </p:tgtEl>
                                      </p:cBhvr>
                                    </p:animEffect>
                                  </p:childTnLst>
                                </p:cTn>
                              </p:par>
                            </p:childTnLst>
                          </p:cTn>
                        </p:par>
                        <p:par>
                          <p:cTn id="15" fill="hold">
                            <p:stCondLst>
                              <p:cond delay="1500"/>
                            </p:stCondLst>
                            <p:childTnLst>
                              <p:par>
                                <p:cTn id="16" presetID="26" presetClass="entr" presetSubtype="0"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80">
                                          <p:stCondLst>
                                            <p:cond delay="0"/>
                                          </p:stCondLst>
                                        </p:cTn>
                                        <p:tgtEl>
                                          <p:spTgt spid="6"/>
                                        </p:tgtEl>
                                      </p:cBhvr>
                                    </p:animEffect>
                                    <p:anim calcmode="lin" valueType="num">
                                      <p:cBhvr>
                                        <p:cTn id="19"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4" dur="26">
                                          <p:stCondLst>
                                            <p:cond delay="650"/>
                                          </p:stCondLst>
                                        </p:cTn>
                                        <p:tgtEl>
                                          <p:spTgt spid="6"/>
                                        </p:tgtEl>
                                      </p:cBhvr>
                                      <p:to x="100000" y="60000"/>
                                    </p:animScale>
                                    <p:animScale>
                                      <p:cBhvr>
                                        <p:cTn id="25" dur="166" decel="50000">
                                          <p:stCondLst>
                                            <p:cond delay="676"/>
                                          </p:stCondLst>
                                        </p:cTn>
                                        <p:tgtEl>
                                          <p:spTgt spid="6"/>
                                        </p:tgtEl>
                                      </p:cBhvr>
                                      <p:to x="100000" y="100000"/>
                                    </p:animScale>
                                    <p:animScale>
                                      <p:cBhvr>
                                        <p:cTn id="26" dur="26">
                                          <p:stCondLst>
                                            <p:cond delay="1312"/>
                                          </p:stCondLst>
                                        </p:cTn>
                                        <p:tgtEl>
                                          <p:spTgt spid="6"/>
                                        </p:tgtEl>
                                      </p:cBhvr>
                                      <p:to x="100000" y="80000"/>
                                    </p:animScale>
                                    <p:animScale>
                                      <p:cBhvr>
                                        <p:cTn id="27" dur="166" decel="50000">
                                          <p:stCondLst>
                                            <p:cond delay="1338"/>
                                          </p:stCondLst>
                                        </p:cTn>
                                        <p:tgtEl>
                                          <p:spTgt spid="6"/>
                                        </p:tgtEl>
                                      </p:cBhvr>
                                      <p:to x="100000" y="100000"/>
                                    </p:animScale>
                                    <p:animScale>
                                      <p:cBhvr>
                                        <p:cTn id="28" dur="26">
                                          <p:stCondLst>
                                            <p:cond delay="1642"/>
                                          </p:stCondLst>
                                        </p:cTn>
                                        <p:tgtEl>
                                          <p:spTgt spid="6"/>
                                        </p:tgtEl>
                                      </p:cBhvr>
                                      <p:to x="100000" y="90000"/>
                                    </p:animScale>
                                    <p:animScale>
                                      <p:cBhvr>
                                        <p:cTn id="29" dur="166" decel="50000">
                                          <p:stCondLst>
                                            <p:cond delay="1668"/>
                                          </p:stCondLst>
                                        </p:cTn>
                                        <p:tgtEl>
                                          <p:spTgt spid="6"/>
                                        </p:tgtEl>
                                      </p:cBhvr>
                                      <p:to x="100000" y="100000"/>
                                    </p:animScale>
                                    <p:animScale>
                                      <p:cBhvr>
                                        <p:cTn id="30" dur="26">
                                          <p:stCondLst>
                                            <p:cond delay="1808"/>
                                          </p:stCondLst>
                                        </p:cTn>
                                        <p:tgtEl>
                                          <p:spTgt spid="6"/>
                                        </p:tgtEl>
                                      </p:cBhvr>
                                      <p:to x="100000" y="95000"/>
                                    </p:animScale>
                                    <p:animScale>
                                      <p:cBhvr>
                                        <p:cTn id="31" dur="166" decel="50000">
                                          <p:stCondLst>
                                            <p:cond delay="1834"/>
                                          </p:stCondLst>
                                        </p:cTn>
                                        <p:tgtEl>
                                          <p:spTgt spid="6"/>
                                        </p:tgtEl>
                                      </p:cBhvr>
                                      <p:to x="100000" y="100000"/>
                                    </p:animScale>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wheel(1)">
                                      <p:cBhvr>
                                        <p:cTn id="36" dur="2000"/>
                                        <p:tgtEl>
                                          <p:spTgt spid="3"/>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barn(inVertical)">
                                      <p:cBhvr>
                                        <p:cTn id="41" dur="500"/>
                                        <p:tgtEl>
                                          <p:spTgt spid="2"/>
                                        </p:tgtEl>
                                      </p:cBhvr>
                                    </p:animEffect>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fade">
                                      <p:cBhvr>
                                        <p:cTn id="46" dur="1000"/>
                                        <p:tgtEl>
                                          <p:spTgt spid="9"/>
                                        </p:tgtEl>
                                      </p:cBhvr>
                                    </p:animEffect>
                                    <p:anim calcmode="lin" valueType="num">
                                      <p:cBhvr>
                                        <p:cTn id="47" dur="1000" fill="hold"/>
                                        <p:tgtEl>
                                          <p:spTgt spid="9"/>
                                        </p:tgtEl>
                                        <p:attrNameLst>
                                          <p:attrName>ppt_x</p:attrName>
                                        </p:attrNameLst>
                                      </p:cBhvr>
                                      <p:tavLst>
                                        <p:tav tm="0">
                                          <p:val>
                                            <p:strVal val="#ppt_x"/>
                                          </p:val>
                                        </p:tav>
                                        <p:tav tm="100000">
                                          <p:val>
                                            <p:strVal val="#ppt_x"/>
                                          </p:val>
                                        </p:tav>
                                      </p:tavLst>
                                    </p:anim>
                                    <p:anim calcmode="lin" valueType="num">
                                      <p:cBhvr>
                                        <p:cTn id="4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275856" y="188640"/>
            <a:ext cx="2592288"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a:latin typeface="29LT Bukra Bold Italic" pitchFamily="34" charset="-78"/>
                <a:cs typeface="29LT Bukra Bold Italic" pitchFamily="34" charset="-78"/>
              </a:rPr>
              <a:t>المواهب الخاصة </a:t>
            </a:r>
            <a:endParaRPr lang="en-US" sz="2000" dirty="0">
              <a:latin typeface="29LT Bukra Bold Italic" pitchFamily="34" charset="-78"/>
              <a:cs typeface="29LT Bukra Bold Italic" pitchFamily="34" charset="-78"/>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118738"/>
            <a:ext cx="1234570" cy="123457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80312" y="106198"/>
            <a:ext cx="1234570" cy="1234570"/>
          </a:xfrm>
          <a:prstGeom prst="rect">
            <a:avLst/>
          </a:prstGeom>
        </p:spPr>
      </p:pic>
      <p:sp>
        <p:nvSpPr>
          <p:cNvPr id="5" name="Rectangle 4"/>
          <p:cNvSpPr/>
          <p:nvPr/>
        </p:nvSpPr>
        <p:spPr>
          <a:xfrm>
            <a:off x="2195736" y="980728"/>
            <a:ext cx="4806280" cy="1015663"/>
          </a:xfrm>
          <a:prstGeom prst="rect">
            <a:avLst/>
          </a:prstGeom>
          <a:solidFill>
            <a:schemeClr val="bg1">
              <a:lumMod val="95000"/>
            </a:schemeClr>
          </a:solidFill>
        </p:spPr>
        <p:txBody>
          <a:bodyPr wrap="square">
            <a:spAutoFit/>
          </a:bodyPr>
          <a:lstStyle/>
          <a:p>
            <a:pPr algn="justLow"/>
            <a:r>
              <a:rPr lang="ar-IQ" sz="2000" b="1" dirty="0"/>
              <a:t>ظهور الاستعدادات الفنية التشكيلية او الأدائية على اختلاف إشكالها تعد مؤشراً لامتلاك موهبة ما ويتأكد ذلك بعاملين جودة التعبير الفني او أصالته وكم ذلك التعبير </a:t>
            </a:r>
          </a:p>
        </p:txBody>
      </p:sp>
      <p:sp>
        <p:nvSpPr>
          <p:cNvPr id="6" name="Rounded Rectangle 5"/>
          <p:cNvSpPr/>
          <p:nvPr/>
        </p:nvSpPr>
        <p:spPr>
          <a:xfrm>
            <a:off x="3302732" y="2060848"/>
            <a:ext cx="2592288"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latin typeface="29LT Bukra Bold Italic" pitchFamily="34" charset="-78"/>
                <a:cs typeface="29LT Bukra Bold Italic" pitchFamily="34" charset="-78"/>
              </a:rPr>
              <a:t>الإنتاجية </a:t>
            </a:r>
            <a:endParaRPr lang="en-US" sz="2000" dirty="0">
              <a:latin typeface="29LT Bukra Bold Italic" pitchFamily="34" charset="-78"/>
              <a:cs typeface="29LT Bukra Bold Italic" pitchFamily="34" charset="-78"/>
            </a:endParaRPr>
          </a:p>
        </p:txBody>
      </p:sp>
      <p:sp>
        <p:nvSpPr>
          <p:cNvPr id="7" name="Rectangle 6"/>
          <p:cNvSpPr/>
          <p:nvPr/>
        </p:nvSpPr>
        <p:spPr>
          <a:xfrm>
            <a:off x="395536" y="2852936"/>
            <a:ext cx="8219346" cy="1015663"/>
          </a:xfrm>
          <a:prstGeom prst="rect">
            <a:avLst/>
          </a:prstGeom>
          <a:solidFill>
            <a:schemeClr val="bg1">
              <a:lumMod val="95000"/>
            </a:schemeClr>
          </a:solidFill>
        </p:spPr>
        <p:txBody>
          <a:bodyPr wrap="square">
            <a:spAutoFit/>
          </a:bodyPr>
          <a:lstStyle/>
          <a:p>
            <a:pPr algn="justLow"/>
            <a:r>
              <a:rPr lang="ar-IQ" sz="2000" b="1" dirty="0">
                <a:solidFill>
                  <a:srgbClr val="FF0000"/>
                </a:solidFill>
              </a:rPr>
              <a:t>تعد الإنتاجية المحك الحقيقي للموهبة إما المعايير الأخرى فإنها مؤشرات غير مؤكدة لتحقيق التمييز مستقبلا ويتوقف الإنتاج على المجال الذي يتميز فيه الموهوب وقد يكون في إحدى المجالات او أكثر وقد أشار الأمير خان ان الجوائز العالمية للإبداع هي الترجمة الحقيقية للمبتكرين.</a:t>
            </a:r>
            <a:endParaRPr lang="en-US" sz="2000" b="1" dirty="0">
              <a:solidFill>
                <a:srgbClr val="FF0000"/>
              </a:solidFill>
            </a:endParaRPr>
          </a:p>
        </p:txBody>
      </p:sp>
      <p:sp>
        <p:nvSpPr>
          <p:cNvPr id="8" name="Rounded Rectangle 7"/>
          <p:cNvSpPr/>
          <p:nvPr/>
        </p:nvSpPr>
        <p:spPr>
          <a:xfrm>
            <a:off x="3311860" y="4005064"/>
            <a:ext cx="2592288"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latin typeface="29LT Bukra Bold Italic" pitchFamily="34" charset="-78"/>
                <a:cs typeface="29LT Bukra Bold Italic" pitchFamily="34" charset="-78"/>
              </a:rPr>
              <a:t>الدافعية </a:t>
            </a:r>
            <a:endParaRPr lang="en-US" sz="2000" dirty="0">
              <a:latin typeface="29LT Bukra Bold Italic" pitchFamily="34" charset="-78"/>
              <a:cs typeface="29LT Bukra Bold Italic" pitchFamily="34" charset="-78"/>
            </a:endParaRPr>
          </a:p>
        </p:txBody>
      </p:sp>
      <p:sp>
        <p:nvSpPr>
          <p:cNvPr id="9" name="Rectangle 8"/>
          <p:cNvSpPr/>
          <p:nvPr/>
        </p:nvSpPr>
        <p:spPr>
          <a:xfrm>
            <a:off x="395536" y="4752962"/>
            <a:ext cx="8219346" cy="1631216"/>
          </a:xfrm>
          <a:prstGeom prst="rect">
            <a:avLst/>
          </a:prstGeom>
          <a:solidFill>
            <a:schemeClr val="bg1">
              <a:lumMod val="95000"/>
            </a:schemeClr>
          </a:solidFill>
        </p:spPr>
        <p:txBody>
          <a:bodyPr wrap="square">
            <a:spAutoFit/>
          </a:bodyPr>
          <a:lstStyle/>
          <a:p>
            <a:r>
              <a:rPr lang="ar-IQ" sz="2000" b="1" dirty="0">
                <a:solidFill>
                  <a:schemeClr val="accent6">
                    <a:lumMod val="50000"/>
                  </a:schemeClr>
                </a:solidFill>
              </a:rPr>
              <a:t>هي الإصرار على استكمال الواجبات والإعمال والمعانات من اجل الوصول إلى مستوى أفضل وهناك نوعين من الدافعية :</a:t>
            </a:r>
            <a:endParaRPr lang="en-US" sz="2000" b="1" dirty="0">
              <a:solidFill>
                <a:schemeClr val="accent6">
                  <a:lumMod val="50000"/>
                </a:schemeClr>
              </a:solidFill>
            </a:endParaRPr>
          </a:p>
          <a:p>
            <a:pPr lvl="0"/>
            <a:r>
              <a:rPr lang="ar-IQ" sz="2000" b="1" dirty="0" smtClean="0"/>
              <a:t>1- </a:t>
            </a:r>
            <a:r>
              <a:rPr lang="ar-IQ" sz="2000" b="1" dirty="0" smtClean="0">
                <a:solidFill>
                  <a:schemeClr val="bg2">
                    <a:lumMod val="50000"/>
                  </a:schemeClr>
                </a:solidFill>
              </a:rPr>
              <a:t>الدافعية </a:t>
            </a:r>
            <a:r>
              <a:rPr lang="ar-IQ" sz="2000" b="1" dirty="0">
                <a:solidFill>
                  <a:schemeClr val="bg2">
                    <a:lumMod val="50000"/>
                  </a:schemeClr>
                </a:solidFill>
              </a:rPr>
              <a:t>الداخلية </a:t>
            </a:r>
            <a:r>
              <a:rPr lang="ar-IQ" sz="2000" b="1" dirty="0"/>
              <a:t>: وتتبع من داخل الفرد نفسه .</a:t>
            </a:r>
            <a:endParaRPr lang="en-US" sz="2000" b="1" dirty="0"/>
          </a:p>
          <a:p>
            <a:r>
              <a:rPr lang="ar-IQ" sz="2000" b="1" dirty="0" smtClean="0"/>
              <a:t>2- </a:t>
            </a:r>
            <a:r>
              <a:rPr lang="ar-IQ" sz="2000" b="1" dirty="0" smtClean="0">
                <a:solidFill>
                  <a:srgbClr val="00B0F0"/>
                </a:solidFill>
              </a:rPr>
              <a:t>الدافعية </a:t>
            </a:r>
            <a:r>
              <a:rPr lang="ar-IQ" sz="2000" b="1" dirty="0">
                <a:solidFill>
                  <a:srgbClr val="00B0F0"/>
                </a:solidFill>
              </a:rPr>
              <a:t>الخارجية </a:t>
            </a:r>
            <a:r>
              <a:rPr lang="ar-IQ" sz="2000" b="1" dirty="0"/>
              <a:t>: هنا يكون دور المعلمين والاباء في التقدير والثناء لاستمرارية السلوك الايجابي .</a:t>
            </a:r>
          </a:p>
        </p:txBody>
      </p:sp>
    </p:spTree>
    <p:extLst>
      <p:ext uri="{BB962C8B-B14F-4D97-AF65-F5344CB8AC3E}">
        <p14:creationId xmlns:p14="http://schemas.microsoft.com/office/powerpoint/2010/main" xmlns="" val="24547078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6" presetClass="entr" presetSubtype="16"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circle(in)">
                                      <p:cBhvr>
                                        <p:cTn id="24" dur="2000"/>
                                        <p:tgtEl>
                                          <p:spTgt spid="4"/>
                                        </p:tgtEl>
                                      </p:cBhvr>
                                    </p:animEffect>
                                  </p:childTnLst>
                                </p:cTn>
                              </p:par>
                            </p:childTnLst>
                          </p:cTn>
                        </p:par>
                        <p:par>
                          <p:cTn id="25" fill="hold">
                            <p:stCondLst>
                              <p:cond delay="4000"/>
                            </p:stCondLst>
                            <p:childTnLst>
                              <p:par>
                                <p:cTn id="26" presetID="2" presetClass="entr" presetSubtype="4"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barn(inVertical)">
                                      <p:cBhvr>
                                        <p:cTn id="34" dur="500"/>
                                        <p:tgtEl>
                                          <p:spTgt spid="5"/>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1000" fill="hold"/>
                                        <p:tgtEl>
                                          <p:spTgt spid="6"/>
                                        </p:tgtEl>
                                        <p:attrNameLst>
                                          <p:attrName>ppt_w</p:attrName>
                                        </p:attrNameLst>
                                      </p:cBhvr>
                                      <p:tavLst>
                                        <p:tav tm="0">
                                          <p:val>
                                            <p:fltVal val="0"/>
                                          </p:val>
                                        </p:tav>
                                        <p:tav tm="100000">
                                          <p:val>
                                            <p:strVal val="#ppt_w"/>
                                          </p:val>
                                        </p:tav>
                                      </p:tavLst>
                                    </p:anim>
                                    <p:anim calcmode="lin" valueType="num">
                                      <p:cBhvr>
                                        <p:cTn id="40" dur="1000" fill="hold"/>
                                        <p:tgtEl>
                                          <p:spTgt spid="6"/>
                                        </p:tgtEl>
                                        <p:attrNameLst>
                                          <p:attrName>ppt_h</p:attrName>
                                        </p:attrNameLst>
                                      </p:cBhvr>
                                      <p:tavLst>
                                        <p:tav tm="0">
                                          <p:val>
                                            <p:fltVal val="0"/>
                                          </p:val>
                                        </p:tav>
                                        <p:tav tm="100000">
                                          <p:val>
                                            <p:strVal val="#ppt_h"/>
                                          </p:val>
                                        </p:tav>
                                      </p:tavLst>
                                    </p:anim>
                                    <p:anim calcmode="lin" valueType="num">
                                      <p:cBhvr>
                                        <p:cTn id="41" dur="1000" fill="hold"/>
                                        <p:tgtEl>
                                          <p:spTgt spid="6"/>
                                        </p:tgtEl>
                                        <p:attrNameLst>
                                          <p:attrName>style.rotation</p:attrName>
                                        </p:attrNameLst>
                                      </p:cBhvr>
                                      <p:tavLst>
                                        <p:tav tm="0">
                                          <p:val>
                                            <p:fltVal val="90"/>
                                          </p:val>
                                        </p:tav>
                                        <p:tav tm="100000">
                                          <p:val>
                                            <p:fltVal val="0"/>
                                          </p:val>
                                        </p:tav>
                                      </p:tavLst>
                                    </p:anim>
                                    <p:animEffect transition="in" filter="fade">
                                      <p:cBhvr>
                                        <p:cTn id="42" dur="10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barn(inVertical)">
                                      <p:cBhvr>
                                        <p:cTn id="47" dur="5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45" presetClass="entr" presetSubtype="0"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2000"/>
                                        <p:tgtEl>
                                          <p:spTgt spid="8"/>
                                        </p:tgtEl>
                                      </p:cBhvr>
                                    </p:animEffect>
                                    <p:anim calcmode="lin" valueType="num">
                                      <p:cBhvr>
                                        <p:cTn id="53" dur="2000" fill="hold"/>
                                        <p:tgtEl>
                                          <p:spTgt spid="8"/>
                                        </p:tgtEl>
                                        <p:attrNameLst>
                                          <p:attrName>ppt_w</p:attrName>
                                        </p:attrNameLst>
                                      </p:cBhvr>
                                      <p:tavLst>
                                        <p:tav tm="0" fmla="#ppt_w*sin(2.5*pi*$)">
                                          <p:val>
                                            <p:fltVal val="0"/>
                                          </p:val>
                                        </p:tav>
                                        <p:tav tm="100000">
                                          <p:val>
                                            <p:fltVal val="1"/>
                                          </p:val>
                                        </p:tav>
                                      </p:tavLst>
                                    </p:anim>
                                    <p:anim calcmode="lin" valueType="num">
                                      <p:cBhvr>
                                        <p:cTn id="54"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9">
                                            <p:bg/>
                                          </p:spTgt>
                                        </p:tgtEl>
                                        <p:attrNameLst>
                                          <p:attrName>style.visibility</p:attrName>
                                        </p:attrNameLst>
                                      </p:cBhvr>
                                      <p:to>
                                        <p:strVal val="visible"/>
                                      </p:to>
                                    </p:set>
                                    <p:anim calcmode="lin" valueType="num">
                                      <p:cBhvr additive="base">
                                        <p:cTn id="59" dur="1500" fill="hold"/>
                                        <p:tgtEl>
                                          <p:spTgt spid="9">
                                            <p:bg/>
                                          </p:spTgt>
                                        </p:tgtEl>
                                        <p:attrNameLst>
                                          <p:attrName>ppt_x</p:attrName>
                                        </p:attrNameLst>
                                      </p:cBhvr>
                                      <p:tavLst>
                                        <p:tav tm="0">
                                          <p:val>
                                            <p:strVal val="1+#ppt_w/2"/>
                                          </p:val>
                                        </p:tav>
                                        <p:tav tm="100000">
                                          <p:val>
                                            <p:strVal val="#ppt_x"/>
                                          </p:val>
                                        </p:tav>
                                      </p:tavLst>
                                    </p:anim>
                                    <p:anim calcmode="lin" valueType="num">
                                      <p:cBhvr additive="base">
                                        <p:cTn id="60" dur="1500" fill="hold"/>
                                        <p:tgtEl>
                                          <p:spTgt spid="9">
                                            <p:bg/>
                                          </p:spTgt>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9">
                                            <p:txEl>
                                              <p:pRg st="0" end="0"/>
                                            </p:txEl>
                                          </p:spTgt>
                                        </p:tgtEl>
                                        <p:attrNameLst>
                                          <p:attrName>style.visibility</p:attrName>
                                        </p:attrNameLst>
                                      </p:cBhvr>
                                      <p:to>
                                        <p:strVal val="visible"/>
                                      </p:to>
                                    </p:set>
                                    <p:anim calcmode="lin" valueType="num">
                                      <p:cBhvr additive="base">
                                        <p:cTn id="65" dur="1500" fill="hold"/>
                                        <p:tgtEl>
                                          <p:spTgt spid="9">
                                            <p:txEl>
                                              <p:pRg st="0" end="0"/>
                                            </p:txEl>
                                          </p:spTgt>
                                        </p:tgtEl>
                                        <p:attrNameLst>
                                          <p:attrName>ppt_x</p:attrName>
                                        </p:attrNameLst>
                                      </p:cBhvr>
                                      <p:tavLst>
                                        <p:tav tm="0">
                                          <p:val>
                                            <p:strVal val="1+#ppt_w/2"/>
                                          </p:val>
                                        </p:tav>
                                        <p:tav tm="100000">
                                          <p:val>
                                            <p:strVal val="#ppt_x"/>
                                          </p:val>
                                        </p:tav>
                                      </p:tavLst>
                                    </p:anim>
                                    <p:anim calcmode="lin" valueType="num">
                                      <p:cBhvr additive="base">
                                        <p:cTn id="66" dur="15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2" fill="hold" grpId="0" nodeType="clickEffect">
                                  <p:stCondLst>
                                    <p:cond delay="0"/>
                                  </p:stCondLst>
                                  <p:childTnLst>
                                    <p:set>
                                      <p:cBhvr>
                                        <p:cTn id="70" dur="1" fill="hold">
                                          <p:stCondLst>
                                            <p:cond delay="0"/>
                                          </p:stCondLst>
                                        </p:cTn>
                                        <p:tgtEl>
                                          <p:spTgt spid="9">
                                            <p:txEl>
                                              <p:pRg st="1" end="1"/>
                                            </p:txEl>
                                          </p:spTgt>
                                        </p:tgtEl>
                                        <p:attrNameLst>
                                          <p:attrName>style.visibility</p:attrName>
                                        </p:attrNameLst>
                                      </p:cBhvr>
                                      <p:to>
                                        <p:strVal val="visible"/>
                                      </p:to>
                                    </p:set>
                                    <p:anim calcmode="lin" valueType="num">
                                      <p:cBhvr additive="base">
                                        <p:cTn id="71" dur="1500" fill="hold"/>
                                        <p:tgtEl>
                                          <p:spTgt spid="9">
                                            <p:txEl>
                                              <p:pRg st="1" end="1"/>
                                            </p:txEl>
                                          </p:spTgt>
                                        </p:tgtEl>
                                        <p:attrNameLst>
                                          <p:attrName>ppt_x</p:attrName>
                                        </p:attrNameLst>
                                      </p:cBhvr>
                                      <p:tavLst>
                                        <p:tav tm="0">
                                          <p:val>
                                            <p:strVal val="1+#ppt_w/2"/>
                                          </p:val>
                                        </p:tav>
                                        <p:tav tm="100000">
                                          <p:val>
                                            <p:strVal val="#ppt_x"/>
                                          </p:val>
                                        </p:tav>
                                      </p:tavLst>
                                    </p:anim>
                                    <p:anim calcmode="lin" valueType="num">
                                      <p:cBhvr additive="base">
                                        <p:cTn id="72" dur="1500" fill="hold"/>
                                        <p:tgtEl>
                                          <p:spTgt spid="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2" fill="hold" grpId="0" nodeType="clickEffect">
                                  <p:stCondLst>
                                    <p:cond delay="0"/>
                                  </p:stCondLst>
                                  <p:childTnLst>
                                    <p:set>
                                      <p:cBhvr>
                                        <p:cTn id="76" dur="1" fill="hold">
                                          <p:stCondLst>
                                            <p:cond delay="0"/>
                                          </p:stCondLst>
                                        </p:cTn>
                                        <p:tgtEl>
                                          <p:spTgt spid="9">
                                            <p:txEl>
                                              <p:pRg st="2" end="2"/>
                                            </p:txEl>
                                          </p:spTgt>
                                        </p:tgtEl>
                                        <p:attrNameLst>
                                          <p:attrName>style.visibility</p:attrName>
                                        </p:attrNameLst>
                                      </p:cBhvr>
                                      <p:to>
                                        <p:strVal val="visible"/>
                                      </p:to>
                                    </p:set>
                                    <p:anim calcmode="lin" valueType="num">
                                      <p:cBhvr additive="base">
                                        <p:cTn id="77" dur="1500" fill="hold"/>
                                        <p:tgtEl>
                                          <p:spTgt spid="9">
                                            <p:txEl>
                                              <p:pRg st="2" end="2"/>
                                            </p:txEl>
                                          </p:spTgt>
                                        </p:tgtEl>
                                        <p:attrNameLst>
                                          <p:attrName>ppt_x</p:attrName>
                                        </p:attrNameLst>
                                      </p:cBhvr>
                                      <p:tavLst>
                                        <p:tav tm="0">
                                          <p:val>
                                            <p:strVal val="1+#ppt_w/2"/>
                                          </p:val>
                                        </p:tav>
                                        <p:tav tm="100000">
                                          <p:val>
                                            <p:strVal val="#ppt_x"/>
                                          </p:val>
                                        </p:tav>
                                      </p:tavLst>
                                    </p:anim>
                                    <p:anim calcmode="lin" valueType="num">
                                      <p:cBhvr additive="base">
                                        <p:cTn id="78" dur="1500" fill="hold"/>
                                        <p:tgtEl>
                                          <p:spTgt spid="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P spid="9"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491880" y="404664"/>
            <a:ext cx="208823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000" b="1" dirty="0">
                <a:latin typeface="29LT Bukra Bold Italic" pitchFamily="34" charset="-78"/>
                <a:cs typeface="29LT Bukra Bold Italic" pitchFamily="34" charset="-78"/>
              </a:rPr>
              <a:t>ترشيح الزملاء </a:t>
            </a:r>
            <a:endParaRPr lang="en-US" sz="2000" dirty="0">
              <a:latin typeface="29LT Bukra Bold Italic" pitchFamily="34" charset="-78"/>
              <a:cs typeface="29LT Bukra Bold Italic" pitchFamily="34" charset="-78"/>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7110" y="322222"/>
            <a:ext cx="1162562" cy="1162562"/>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020272" y="332656"/>
            <a:ext cx="1548173" cy="1008112"/>
          </a:xfrm>
          <a:prstGeom prst="rect">
            <a:avLst/>
          </a:prstGeom>
        </p:spPr>
      </p:pic>
      <p:sp>
        <p:nvSpPr>
          <p:cNvPr id="5" name="Rectangle 4"/>
          <p:cNvSpPr/>
          <p:nvPr/>
        </p:nvSpPr>
        <p:spPr>
          <a:xfrm>
            <a:off x="457110" y="1556792"/>
            <a:ext cx="8094857" cy="707886"/>
          </a:xfrm>
          <a:prstGeom prst="rect">
            <a:avLst/>
          </a:prstGeom>
          <a:solidFill>
            <a:schemeClr val="bg1">
              <a:lumMod val="95000"/>
            </a:schemeClr>
          </a:solidFill>
        </p:spPr>
        <p:txBody>
          <a:bodyPr wrap="square">
            <a:spAutoFit/>
          </a:bodyPr>
          <a:lstStyle/>
          <a:p>
            <a:pPr algn="justLow"/>
            <a:r>
              <a:rPr lang="ar-IQ" sz="2000" b="1" dirty="0"/>
              <a:t>ان من الطرائق التي  تسهم في الكشف عن المبتكرين الزملاء وذلك لمكوثهم معا فترات طويلة ولما للأقران من قدرة على الملاحظة الواقعية وبعدها عن التصنع الذي يبديه الملاحظ </a:t>
            </a:r>
          </a:p>
        </p:txBody>
      </p:sp>
      <p:sp>
        <p:nvSpPr>
          <p:cNvPr id="6" name="Rounded Rectangle 5"/>
          <p:cNvSpPr/>
          <p:nvPr/>
        </p:nvSpPr>
        <p:spPr>
          <a:xfrm>
            <a:off x="3491880" y="2348880"/>
            <a:ext cx="208823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000" b="1" dirty="0" smtClean="0">
                <a:latin typeface="29LT Bukra Bold Italic" pitchFamily="34" charset="-78"/>
                <a:cs typeface="29LT Bukra Bold Italic" pitchFamily="34" charset="-78"/>
              </a:rPr>
              <a:t>ترشيح الذاتي </a:t>
            </a:r>
            <a:endParaRPr lang="en-US" sz="2000" dirty="0">
              <a:latin typeface="29LT Bukra Bold Italic" pitchFamily="34" charset="-78"/>
              <a:cs typeface="29LT Bukra Bold Italic" pitchFamily="34" charset="-78"/>
            </a:endParaRPr>
          </a:p>
        </p:txBody>
      </p:sp>
      <p:sp>
        <p:nvSpPr>
          <p:cNvPr id="7" name="Rectangle 6"/>
          <p:cNvSpPr/>
          <p:nvPr/>
        </p:nvSpPr>
        <p:spPr>
          <a:xfrm>
            <a:off x="457110" y="3140968"/>
            <a:ext cx="8111335" cy="1015663"/>
          </a:xfrm>
          <a:prstGeom prst="rect">
            <a:avLst/>
          </a:prstGeom>
          <a:solidFill>
            <a:schemeClr val="bg1">
              <a:lumMod val="95000"/>
            </a:schemeClr>
          </a:solidFill>
        </p:spPr>
        <p:txBody>
          <a:bodyPr wrap="square">
            <a:spAutoFit/>
          </a:bodyPr>
          <a:lstStyle/>
          <a:p>
            <a:pPr algn="justLow"/>
            <a:r>
              <a:rPr lang="ar-IQ" sz="2000" b="1" dirty="0">
                <a:solidFill>
                  <a:srgbClr val="00B0F0"/>
                </a:solidFill>
              </a:rPr>
              <a:t>يعد الترشيح الذاتي احد الأساليب الفعالة للكشف عن المبتكرين خاصة في المراحل الدراسية المتقدمة كالمرحلة الثانوية والجامعية وذلك لما يأنس الطالب من نفسه عند استعراض بعض المواضيع المتطلب فيها قدرا من التفكير ألابتكاري</a:t>
            </a:r>
          </a:p>
        </p:txBody>
      </p:sp>
      <p:sp>
        <p:nvSpPr>
          <p:cNvPr id="8" name="Rounded Rectangle 7"/>
          <p:cNvSpPr/>
          <p:nvPr/>
        </p:nvSpPr>
        <p:spPr>
          <a:xfrm>
            <a:off x="1835696" y="4293096"/>
            <a:ext cx="5400600"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a:latin typeface="29LT Bukra Bold Italic" pitchFamily="34" charset="-78"/>
                <a:cs typeface="29LT Bukra Bold Italic" pitchFamily="34" charset="-78"/>
              </a:rPr>
              <a:t>أمثلة لتطبيق إستراتيجية كورت للتفكير </a:t>
            </a:r>
            <a:endParaRPr lang="en-US" sz="2000" dirty="0">
              <a:latin typeface="29LT Bukra Bold Italic" pitchFamily="34" charset="-78"/>
              <a:cs typeface="29LT Bukra Bold Italic" pitchFamily="34" charset="-78"/>
            </a:endParaRPr>
          </a:p>
        </p:txBody>
      </p:sp>
      <p:sp>
        <p:nvSpPr>
          <p:cNvPr id="9" name="Rectangle 8"/>
          <p:cNvSpPr/>
          <p:nvPr/>
        </p:nvSpPr>
        <p:spPr>
          <a:xfrm>
            <a:off x="457110" y="5229200"/>
            <a:ext cx="8094857" cy="1015663"/>
          </a:xfrm>
          <a:prstGeom prst="rect">
            <a:avLst/>
          </a:prstGeom>
          <a:solidFill>
            <a:schemeClr val="bg1">
              <a:lumMod val="95000"/>
            </a:schemeClr>
          </a:solidFill>
        </p:spPr>
        <p:txBody>
          <a:bodyPr wrap="square">
            <a:spAutoFit/>
          </a:bodyPr>
          <a:lstStyle/>
          <a:p>
            <a:pPr algn="justLow"/>
            <a:r>
              <a:rPr lang="ar-IQ" sz="2000" b="1" dirty="0">
                <a:solidFill>
                  <a:srgbClr val="FF0000"/>
                </a:solidFill>
              </a:rPr>
              <a:t>أشارت العديد من الأدبيات إلى تطبيق برنامج كورت للتفكير في العديد من الدول واثبت البرنامج نجاحه ومن الدول التي طبق فيها الولايات المتحدة الأمريكية عام 1983 وطبقه مقرر العلوم في السنة الأولى ثانوي واثبت البرنامج نجاحه وأثره على تحصيل الطلاب في نهاية المقرر الدراسي</a:t>
            </a:r>
          </a:p>
        </p:txBody>
      </p:sp>
    </p:spTree>
    <p:extLst>
      <p:ext uri="{BB962C8B-B14F-4D97-AF65-F5344CB8AC3E}">
        <p14:creationId xmlns:p14="http://schemas.microsoft.com/office/powerpoint/2010/main" xmlns="" val="3965607177"/>
      </p:ext>
    </p:extLst>
  </p:cSld>
  <p:clrMapOvr>
    <a:masterClrMapping/>
  </p:clrMapOvr>
  <mc:AlternateContent xmlns:mc="http://schemas.openxmlformats.org/markup-compatibility/2006">
    <mc:Choice xmlns:p14="http://schemas.microsoft.com/office/powerpoint/2010/main" xmlns="" Requires="p14">
      <p:transition spd="slow" p14:dur="2000">
        <p14:ferris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1" presetClass="entr" presetSubtype="1"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1250"/>
                                        <p:tgtEl>
                                          <p:spTgt spid="4"/>
                                        </p:tgtEl>
                                      </p:cBhvr>
                                    </p:animEffect>
                                  </p:childTnLst>
                                </p:cTn>
                              </p:par>
                            </p:childTnLst>
                          </p:cTn>
                        </p:par>
                        <p:par>
                          <p:cTn id="13" fill="hold">
                            <p:stCondLst>
                              <p:cond delay="2250"/>
                            </p:stCondLst>
                            <p:childTnLst>
                              <p:par>
                                <p:cTn id="14" presetID="2" presetClass="entr" presetSubtype="9"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500" fill="hold"/>
                                        <p:tgtEl>
                                          <p:spTgt spid="3"/>
                                        </p:tgtEl>
                                        <p:attrNameLst>
                                          <p:attrName>ppt_x</p:attrName>
                                        </p:attrNameLst>
                                      </p:cBhvr>
                                      <p:tavLst>
                                        <p:tav tm="0">
                                          <p:val>
                                            <p:strVal val="0-#ppt_w/2"/>
                                          </p:val>
                                        </p:tav>
                                        <p:tav tm="100000">
                                          <p:val>
                                            <p:strVal val="#ppt_x"/>
                                          </p:val>
                                        </p:tav>
                                      </p:tavLst>
                                    </p:anim>
                                    <p:anim calcmode="lin" valueType="num">
                                      <p:cBhvr additive="base">
                                        <p:cTn id="17"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1)">
                                      <p:cBhvr>
                                        <p:cTn id="22" dur="1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1000" fill="hold"/>
                                        <p:tgtEl>
                                          <p:spTgt spid="6"/>
                                        </p:tgtEl>
                                        <p:attrNameLst>
                                          <p:attrName>ppt_w</p:attrName>
                                        </p:attrNameLst>
                                      </p:cBhvr>
                                      <p:tavLst>
                                        <p:tav tm="0">
                                          <p:val>
                                            <p:fltVal val="0"/>
                                          </p:val>
                                        </p:tav>
                                        <p:tav tm="100000">
                                          <p:val>
                                            <p:strVal val="#ppt_w"/>
                                          </p:val>
                                        </p:tav>
                                      </p:tavLst>
                                    </p:anim>
                                    <p:anim calcmode="lin" valueType="num">
                                      <p:cBhvr>
                                        <p:cTn id="28" dur="1000" fill="hold"/>
                                        <p:tgtEl>
                                          <p:spTgt spid="6"/>
                                        </p:tgtEl>
                                        <p:attrNameLst>
                                          <p:attrName>ppt_h</p:attrName>
                                        </p:attrNameLst>
                                      </p:cBhvr>
                                      <p:tavLst>
                                        <p:tav tm="0">
                                          <p:val>
                                            <p:fltVal val="0"/>
                                          </p:val>
                                        </p:tav>
                                        <p:tav tm="100000">
                                          <p:val>
                                            <p:strVal val="#ppt_h"/>
                                          </p:val>
                                        </p:tav>
                                      </p:tavLst>
                                    </p:anim>
                                    <p:anim calcmode="lin" valueType="num">
                                      <p:cBhvr>
                                        <p:cTn id="29" dur="1000" fill="hold"/>
                                        <p:tgtEl>
                                          <p:spTgt spid="6"/>
                                        </p:tgtEl>
                                        <p:attrNameLst>
                                          <p:attrName>style.rotation</p:attrName>
                                        </p:attrNameLst>
                                      </p:cBhvr>
                                      <p:tavLst>
                                        <p:tav tm="0">
                                          <p:val>
                                            <p:fltVal val="90"/>
                                          </p:val>
                                        </p:tav>
                                        <p:tav tm="100000">
                                          <p:val>
                                            <p:fltVal val="0"/>
                                          </p:val>
                                        </p:tav>
                                      </p:tavLst>
                                    </p:anim>
                                    <p:animEffect transition="in" filter="fade">
                                      <p:cBhvr>
                                        <p:cTn id="30" dur="10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barn(inVertical)">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
                                          </p:val>
                                        </p:tav>
                                        <p:tav tm="100000">
                                          <p:val>
                                            <p:strVal val="#ppt_x"/>
                                          </p:val>
                                        </p:tav>
                                      </p:tavLst>
                                    </p:anim>
                                    <p:anim calcmode="lin" valueType="num">
                                      <p:cBhvr>
                                        <p:cTn id="4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1000" fill="hold"/>
                                        <p:tgtEl>
                                          <p:spTgt spid="9"/>
                                        </p:tgtEl>
                                        <p:attrNameLst>
                                          <p:attrName>ppt_w</p:attrName>
                                        </p:attrNameLst>
                                      </p:cBhvr>
                                      <p:tavLst>
                                        <p:tav tm="0">
                                          <p:val>
                                            <p:fltVal val="0"/>
                                          </p:val>
                                        </p:tav>
                                        <p:tav tm="100000">
                                          <p:val>
                                            <p:strVal val="#ppt_w"/>
                                          </p:val>
                                        </p:tav>
                                      </p:tavLst>
                                    </p:anim>
                                    <p:anim calcmode="lin" valueType="num">
                                      <p:cBhvr>
                                        <p:cTn id="48" dur="1000" fill="hold"/>
                                        <p:tgtEl>
                                          <p:spTgt spid="9"/>
                                        </p:tgtEl>
                                        <p:attrNameLst>
                                          <p:attrName>ppt_h</p:attrName>
                                        </p:attrNameLst>
                                      </p:cBhvr>
                                      <p:tavLst>
                                        <p:tav tm="0">
                                          <p:val>
                                            <p:fltVal val="0"/>
                                          </p:val>
                                        </p:tav>
                                        <p:tav tm="100000">
                                          <p:val>
                                            <p:strVal val="#ppt_h"/>
                                          </p:val>
                                        </p:tav>
                                      </p:tavLst>
                                    </p:anim>
                                    <p:anim calcmode="lin" valueType="num">
                                      <p:cBhvr>
                                        <p:cTn id="49" dur="1000" fill="hold"/>
                                        <p:tgtEl>
                                          <p:spTgt spid="9"/>
                                        </p:tgtEl>
                                        <p:attrNameLst>
                                          <p:attrName>style.rotation</p:attrName>
                                        </p:attrNameLst>
                                      </p:cBhvr>
                                      <p:tavLst>
                                        <p:tav tm="0">
                                          <p:val>
                                            <p:fltVal val="90"/>
                                          </p:val>
                                        </p:tav>
                                        <p:tav tm="100000">
                                          <p:val>
                                            <p:fltVal val="0"/>
                                          </p:val>
                                        </p:tav>
                                      </p:tavLst>
                                    </p:anim>
                                    <p:animEffect transition="in" filter="fade">
                                      <p:cBhvr>
                                        <p:cTn id="5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347864" y="116632"/>
            <a:ext cx="2592288"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a:latin typeface="29LT Bukra Bold Italic" pitchFamily="34" charset="-78"/>
                <a:cs typeface="29LT Bukra Bold Italic" pitchFamily="34" charset="-78"/>
              </a:rPr>
              <a:t>التعلم التعاوني </a:t>
            </a:r>
            <a:endParaRPr lang="en-US" sz="2000" dirty="0">
              <a:latin typeface="29LT Bukra Bold Italic" pitchFamily="34" charset="-78"/>
              <a:cs typeface="29LT Bukra Bold Italic" pitchFamily="34" charset="-78"/>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79042" y="116632"/>
            <a:ext cx="1284646" cy="1284646"/>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020272" y="208082"/>
            <a:ext cx="1606259" cy="1204694"/>
          </a:xfrm>
          <a:prstGeom prst="rect">
            <a:avLst/>
          </a:prstGeom>
          <a:ln>
            <a:noFill/>
          </a:ln>
          <a:effectLst>
            <a:softEdge rad="112500"/>
          </a:effectLst>
        </p:spPr>
      </p:pic>
      <p:sp>
        <p:nvSpPr>
          <p:cNvPr id="5" name="Rectangle 4"/>
          <p:cNvSpPr/>
          <p:nvPr/>
        </p:nvSpPr>
        <p:spPr>
          <a:xfrm>
            <a:off x="755576" y="1562542"/>
            <a:ext cx="7870955" cy="707886"/>
          </a:xfrm>
          <a:prstGeom prst="rect">
            <a:avLst/>
          </a:prstGeom>
          <a:solidFill>
            <a:schemeClr val="bg1">
              <a:lumMod val="95000"/>
            </a:schemeClr>
          </a:solidFill>
        </p:spPr>
        <p:txBody>
          <a:bodyPr wrap="square">
            <a:spAutoFit/>
          </a:bodyPr>
          <a:lstStyle/>
          <a:p>
            <a:pPr algn="justLow"/>
            <a:r>
              <a:rPr lang="ar-SA" sz="2000" dirty="0">
                <a:solidFill>
                  <a:srgbClr val="FF0000"/>
                </a:solidFill>
              </a:rPr>
              <a:t>هو أحد الاستراتيجيات التعليمية والتي يتم فيها تقسيم الطلبة إلى مجموعات صغيرة غير متجانسة </a:t>
            </a:r>
            <a:r>
              <a:rPr lang="ar-IQ" sz="2000" dirty="0" smtClean="0">
                <a:solidFill>
                  <a:srgbClr val="FF0000"/>
                </a:solidFill>
              </a:rPr>
              <a:t> </a:t>
            </a:r>
            <a:r>
              <a:rPr lang="ar-SA" sz="2000" dirty="0" smtClean="0">
                <a:solidFill>
                  <a:srgbClr val="FF0000"/>
                </a:solidFill>
              </a:rPr>
              <a:t>( </a:t>
            </a:r>
            <a:r>
              <a:rPr lang="ar-SA" sz="2000" dirty="0">
                <a:solidFill>
                  <a:schemeClr val="accent3">
                    <a:lumMod val="50000"/>
                  </a:schemeClr>
                </a:solidFill>
              </a:rPr>
              <a:t>تضم مستويات معرفية مختلفة القدرات </a:t>
            </a:r>
            <a:r>
              <a:rPr lang="ar-SA" sz="2000" dirty="0">
                <a:solidFill>
                  <a:srgbClr val="FF0000"/>
                </a:solidFill>
              </a:rPr>
              <a:t>) </a:t>
            </a:r>
            <a:endParaRPr lang="ar-IQ" sz="2000" dirty="0">
              <a:solidFill>
                <a:srgbClr val="FF0000"/>
              </a:solidFill>
            </a:endParaRPr>
          </a:p>
        </p:txBody>
      </p:sp>
      <p:sp>
        <p:nvSpPr>
          <p:cNvPr id="6" name="Rectangle 5"/>
          <p:cNvSpPr/>
          <p:nvPr/>
        </p:nvSpPr>
        <p:spPr>
          <a:xfrm>
            <a:off x="5320818" y="2420888"/>
            <a:ext cx="3305713" cy="400110"/>
          </a:xfrm>
          <a:prstGeom prst="rect">
            <a:avLst/>
          </a:prstGeom>
          <a:solidFill>
            <a:schemeClr val="accent6"/>
          </a:solidFill>
        </p:spPr>
        <p:txBody>
          <a:bodyPr wrap="none">
            <a:spAutoFit/>
          </a:bodyPr>
          <a:lstStyle/>
          <a:p>
            <a:pPr algn="justLow"/>
            <a:r>
              <a:rPr lang="ar-IQ" sz="2000" b="1" dirty="0"/>
              <a:t>وتوجد أنواع عدة للتعلم التعاوني هي: </a:t>
            </a:r>
          </a:p>
        </p:txBody>
      </p:sp>
      <p:sp>
        <p:nvSpPr>
          <p:cNvPr id="7" name="Rectangle 6"/>
          <p:cNvSpPr/>
          <p:nvPr/>
        </p:nvSpPr>
        <p:spPr>
          <a:xfrm>
            <a:off x="6191249" y="3044279"/>
            <a:ext cx="2435282" cy="400110"/>
          </a:xfrm>
          <a:prstGeom prst="rect">
            <a:avLst/>
          </a:prstGeom>
          <a:solidFill>
            <a:schemeClr val="accent1">
              <a:lumMod val="40000"/>
              <a:lumOff val="60000"/>
            </a:schemeClr>
          </a:solidFill>
        </p:spPr>
        <p:txBody>
          <a:bodyPr wrap="none">
            <a:spAutoFit/>
          </a:bodyPr>
          <a:lstStyle/>
          <a:p>
            <a:r>
              <a:rPr lang="ar-IQ" sz="2000" b="1" dirty="0" smtClean="0"/>
              <a:t>1- الإستراتيجية </a:t>
            </a:r>
            <a:r>
              <a:rPr lang="ar-IQ" sz="2000" b="1" dirty="0"/>
              <a:t>التكاملية </a:t>
            </a:r>
            <a:r>
              <a:rPr lang="ar-IQ" sz="2000" b="1" dirty="0" smtClean="0"/>
              <a:t> </a:t>
            </a:r>
            <a:endParaRPr lang="en-US" sz="2000" b="1" dirty="0"/>
          </a:p>
        </p:txBody>
      </p:sp>
      <p:sp>
        <p:nvSpPr>
          <p:cNvPr id="8" name="Rectangle 7"/>
          <p:cNvSpPr/>
          <p:nvPr/>
        </p:nvSpPr>
        <p:spPr>
          <a:xfrm>
            <a:off x="6191249" y="3643588"/>
            <a:ext cx="2435282" cy="400110"/>
          </a:xfrm>
          <a:prstGeom prst="rect">
            <a:avLst/>
          </a:prstGeom>
          <a:solidFill>
            <a:schemeClr val="accent1">
              <a:lumMod val="40000"/>
              <a:lumOff val="60000"/>
            </a:schemeClr>
          </a:solidFill>
        </p:spPr>
        <p:txBody>
          <a:bodyPr wrap="square">
            <a:spAutoFit/>
          </a:bodyPr>
          <a:lstStyle/>
          <a:p>
            <a:r>
              <a:rPr lang="ar-IQ" sz="2000" b="1" dirty="0" smtClean="0"/>
              <a:t>2- إستراتيجية فوق التعلم</a:t>
            </a:r>
            <a:endParaRPr lang="en-US" sz="2000" b="1" dirty="0"/>
          </a:p>
        </p:txBody>
      </p:sp>
      <p:sp>
        <p:nvSpPr>
          <p:cNvPr id="9" name="Rectangle 8"/>
          <p:cNvSpPr/>
          <p:nvPr/>
        </p:nvSpPr>
        <p:spPr>
          <a:xfrm>
            <a:off x="6191249" y="4246711"/>
            <a:ext cx="2440890" cy="400110"/>
          </a:xfrm>
          <a:prstGeom prst="rect">
            <a:avLst/>
          </a:prstGeom>
          <a:solidFill>
            <a:schemeClr val="accent1">
              <a:lumMod val="40000"/>
              <a:lumOff val="60000"/>
            </a:schemeClr>
          </a:solidFill>
        </p:spPr>
        <p:txBody>
          <a:bodyPr wrap="square">
            <a:spAutoFit/>
          </a:bodyPr>
          <a:lstStyle/>
          <a:p>
            <a:r>
              <a:rPr lang="ar-IQ" sz="2000" b="1" dirty="0" smtClean="0"/>
              <a:t>3- الإستراتيجية </a:t>
            </a:r>
            <a:r>
              <a:rPr lang="ar-IQ" sz="2000" b="1" dirty="0"/>
              <a:t>البنيوية </a:t>
            </a:r>
            <a:r>
              <a:rPr lang="ar-IQ" sz="2000" b="1" dirty="0" smtClean="0"/>
              <a:t> </a:t>
            </a:r>
            <a:endParaRPr lang="en-US" sz="2000" b="1" dirty="0"/>
          </a:p>
        </p:txBody>
      </p:sp>
      <p:sp>
        <p:nvSpPr>
          <p:cNvPr id="10" name="Rectangle 9"/>
          <p:cNvSpPr/>
          <p:nvPr/>
        </p:nvSpPr>
        <p:spPr>
          <a:xfrm>
            <a:off x="5178151" y="4829090"/>
            <a:ext cx="3448380" cy="400110"/>
          </a:xfrm>
          <a:prstGeom prst="rect">
            <a:avLst/>
          </a:prstGeom>
          <a:solidFill>
            <a:schemeClr val="accent1">
              <a:lumMod val="40000"/>
              <a:lumOff val="60000"/>
            </a:schemeClr>
          </a:solidFill>
        </p:spPr>
        <p:txBody>
          <a:bodyPr wrap="none">
            <a:spAutoFit/>
          </a:bodyPr>
          <a:lstStyle/>
          <a:p>
            <a:r>
              <a:rPr lang="ar-IQ" sz="2000" b="1" dirty="0" smtClean="0"/>
              <a:t>4- إستراتيجية </a:t>
            </a:r>
            <a:r>
              <a:rPr lang="ar-IQ" sz="2000" b="1" dirty="0"/>
              <a:t>تعليم المجموعة </a:t>
            </a:r>
            <a:r>
              <a:rPr lang="ar-IQ" sz="2000" b="1" dirty="0" smtClean="0"/>
              <a:t>الصغيرة</a:t>
            </a:r>
            <a:endParaRPr lang="en-US" sz="2000" b="1" dirty="0"/>
          </a:p>
        </p:txBody>
      </p:sp>
      <p:sp>
        <p:nvSpPr>
          <p:cNvPr id="11" name="Rectangle 10"/>
          <p:cNvSpPr/>
          <p:nvPr/>
        </p:nvSpPr>
        <p:spPr>
          <a:xfrm>
            <a:off x="6191250" y="5445224"/>
            <a:ext cx="2440890" cy="400110"/>
          </a:xfrm>
          <a:prstGeom prst="rect">
            <a:avLst/>
          </a:prstGeom>
          <a:solidFill>
            <a:schemeClr val="accent1">
              <a:lumMod val="40000"/>
              <a:lumOff val="60000"/>
            </a:schemeClr>
          </a:solidFill>
        </p:spPr>
        <p:txBody>
          <a:bodyPr wrap="square">
            <a:spAutoFit/>
          </a:bodyPr>
          <a:lstStyle/>
          <a:p>
            <a:r>
              <a:rPr lang="ar-IQ" sz="2000" b="1" dirty="0" smtClean="0"/>
              <a:t>5- إستراتيجية التعلم معاً</a:t>
            </a:r>
            <a:endParaRPr lang="en-US" sz="2000" b="1" dirty="0"/>
          </a:p>
        </p:txBody>
      </p:sp>
    </p:spTree>
    <p:extLst>
      <p:ext uri="{BB962C8B-B14F-4D97-AF65-F5344CB8AC3E}">
        <p14:creationId xmlns:p14="http://schemas.microsoft.com/office/powerpoint/2010/main" xmlns="" val="3288365702"/>
      </p:ext>
    </p:extLst>
  </p:cSld>
  <p:clrMapOvr>
    <a:masterClrMapping/>
  </p:clrMapOvr>
  <mc:AlternateContent xmlns:mc="http://schemas.openxmlformats.org/markup-compatibility/2006">
    <mc:Choice xmlns:p14="http://schemas.microsoft.com/office/powerpoint/2010/main" xmlns="" Requires="p14">
      <p:transition spd="slow" p14:dur="225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par>
                          <p:cTn id="8" fill="hold">
                            <p:stCondLst>
                              <p:cond delay="1250"/>
                            </p:stCondLst>
                            <p:childTnLst>
                              <p:par>
                                <p:cTn id="9" presetID="31"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fltVal val="0"/>
                                          </p:val>
                                        </p:tav>
                                        <p:tav tm="100000">
                                          <p:val>
                                            <p:strVal val="#ppt_w"/>
                                          </p:val>
                                        </p:tav>
                                      </p:tavLst>
                                    </p:anim>
                                    <p:anim calcmode="lin" valueType="num">
                                      <p:cBhvr>
                                        <p:cTn id="12" dur="1000" fill="hold"/>
                                        <p:tgtEl>
                                          <p:spTgt spid="4"/>
                                        </p:tgtEl>
                                        <p:attrNameLst>
                                          <p:attrName>ppt_h</p:attrName>
                                        </p:attrNameLst>
                                      </p:cBhvr>
                                      <p:tavLst>
                                        <p:tav tm="0">
                                          <p:val>
                                            <p:fltVal val="0"/>
                                          </p:val>
                                        </p:tav>
                                        <p:tav tm="100000">
                                          <p:val>
                                            <p:strVal val="#ppt_h"/>
                                          </p:val>
                                        </p:tav>
                                      </p:tavLst>
                                    </p:anim>
                                    <p:anim calcmode="lin" valueType="num">
                                      <p:cBhvr>
                                        <p:cTn id="13" dur="1000" fill="hold"/>
                                        <p:tgtEl>
                                          <p:spTgt spid="4"/>
                                        </p:tgtEl>
                                        <p:attrNameLst>
                                          <p:attrName>style.rotation</p:attrName>
                                        </p:attrNameLst>
                                      </p:cBhvr>
                                      <p:tavLst>
                                        <p:tav tm="0">
                                          <p:val>
                                            <p:fltVal val="90"/>
                                          </p:val>
                                        </p:tav>
                                        <p:tav tm="100000">
                                          <p:val>
                                            <p:fltVal val="0"/>
                                          </p:val>
                                        </p:tav>
                                      </p:tavLst>
                                    </p:anim>
                                    <p:animEffect transition="in" filter="fade">
                                      <p:cBhvr>
                                        <p:cTn id="14" dur="1000"/>
                                        <p:tgtEl>
                                          <p:spTgt spid="4"/>
                                        </p:tgtEl>
                                      </p:cBhvr>
                                    </p:animEffect>
                                  </p:childTnLst>
                                </p:cTn>
                              </p:par>
                            </p:childTnLst>
                          </p:cTn>
                        </p:par>
                        <p:par>
                          <p:cTn id="15" fill="hold">
                            <p:stCondLst>
                              <p:cond delay="2250"/>
                            </p:stCondLst>
                            <p:childTnLst>
                              <p:par>
                                <p:cTn id="16" presetID="45" presetClass="entr" presetSubtype="0"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2000"/>
                                        <p:tgtEl>
                                          <p:spTgt spid="3"/>
                                        </p:tgtEl>
                                      </p:cBhvr>
                                    </p:animEffect>
                                    <p:anim calcmode="lin" valueType="num">
                                      <p:cBhvr>
                                        <p:cTn id="19" dur="2000" fill="hold"/>
                                        <p:tgtEl>
                                          <p:spTgt spid="3"/>
                                        </p:tgtEl>
                                        <p:attrNameLst>
                                          <p:attrName>ppt_w</p:attrName>
                                        </p:attrNameLst>
                                      </p:cBhvr>
                                      <p:tavLst>
                                        <p:tav tm="0" fmla="#ppt_w*sin(2.5*pi*$)">
                                          <p:val>
                                            <p:fltVal val="0"/>
                                          </p:val>
                                        </p:tav>
                                        <p:tav tm="100000">
                                          <p:val>
                                            <p:fltVal val="1"/>
                                          </p:val>
                                        </p:tav>
                                      </p:tavLst>
                                    </p:anim>
                                    <p:anim calcmode="lin" valueType="num">
                                      <p:cBhvr>
                                        <p:cTn id="20"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randombar(horizontal)">
                                      <p:cBhvr>
                                        <p:cTn id="25" dur="125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1+#ppt_w/2"/>
                                          </p:val>
                                        </p:tav>
                                        <p:tav tm="100000">
                                          <p:val>
                                            <p:strVal val="#ppt_x"/>
                                          </p:val>
                                        </p:tav>
                                      </p:tavLst>
                                    </p:anim>
                                    <p:anim calcmode="lin" valueType="num">
                                      <p:cBhvr additive="base">
                                        <p:cTn id="31"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1+#ppt_w/2"/>
                                          </p:val>
                                        </p:tav>
                                        <p:tav tm="100000">
                                          <p:val>
                                            <p:strVal val="#ppt_x"/>
                                          </p:val>
                                        </p:tav>
                                      </p:tavLst>
                                    </p:anim>
                                    <p:anim calcmode="lin" valueType="num">
                                      <p:cBhvr additive="base">
                                        <p:cTn id="37"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 fill="hold"/>
                                        <p:tgtEl>
                                          <p:spTgt spid="8"/>
                                        </p:tgtEl>
                                        <p:attrNameLst>
                                          <p:attrName>ppt_x</p:attrName>
                                        </p:attrNameLst>
                                      </p:cBhvr>
                                      <p:tavLst>
                                        <p:tav tm="0">
                                          <p:val>
                                            <p:strVal val="1+#ppt_w/2"/>
                                          </p:val>
                                        </p:tav>
                                        <p:tav tm="100000">
                                          <p:val>
                                            <p:strVal val="#ppt_x"/>
                                          </p:val>
                                        </p:tav>
                                      </p:tavLst>
                                    </p:anim>
                                    <p:anim calcmode="lin" valueType="num">
                                      <p:cBhvr additive="base">
                                        <p:cTn id="43"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2"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 calcmode="lin" valueType="num">
                                      <p:cBhvr additive="base">
                                        <p:cTn id="48" dur="500" fill="hold"/>
                                        <p:tgtEl>
                                          <p:spTgt spid="9"/>
                                        </p:tgtEl>
                                        <p:attrNameLst>
                                          <p:attrName>ppt_x</p:attrName>
                                        </p:attrNameLst>
                                      </p:cBhvr>
                                      <p:tavLst>
                                        <p:tav tm="0">
                                          <p:val>
                                            <p:strVal val="1+#ppt_w/2"/>
                                          </p:val>
                                        </p:tav>
                                        <p:tav tm="100000">
                                          <p:val>
                                            <p:strVal val="#ppt_x"/>
                                          </p:val>
                                        </p:tav>
                                      </p:tavLst>
                                    </p:anim>
                                    <p:anim calcmode="lin" valueType="num">
                                      <p:cBhvr additive="base">
                                        <p:cTn id="49"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2" fill="hold" grpId="0" nodeType="clickEffect">
                                  <p:stCondLst>
                                    <p:cond delay="0"/>
                                  </p:stCondLst>
                                  <p:childTnLst>
                                    <p:set>
                                      <p:cBhvr>
                                        <p:cTn id="53" dur="1" fill="hold">
                                          <p:stCondLst>
                                            <p:cond delay="0"/>
                                          </p:stCondLst>
                                        </p:cTn>
                                        <p:tgtEl>
                                          <p:spTgt spid="10"/>
                                        </p:tgtEl>
                                        <p:attrNameLst>
                                          <p:attrName>style.visibility</p:attrName>
                                        </p:attrNameLst>
                                      </p:cBhvr>
                                      <p:to>
                                        <p:strVal val="visible"/>
                                      </p:to>
                                    </p:set>
                                    <p:anim calcmode="lin" valueType="num">
                                      <p:cBhvr additive="base">
                                        <p:cTn id="54" dur="500" fill="hold"/>
                                        <p:tgtEl>
                                          <p:spTgt spid="10"/>
                                        </p:tgtEl>
                                        <p:attrNameLst>
                                          <p:attrName>ppt_x</p:attrName>
                                        </p:attrNameLst>
                                      </p:cBhvr>
                                      <p:tavLst>
                                        <p:tav tm="0">
                                          <p:val>
                                            <p:strVal val="1+#ppt_w/2"/>
                                          </p:val>
                                        </p:tav>
                                        <p:tav tm="100000">
                                          <p:val>
                                            <p:strVal val="#ppt_x"/>
                                          </p:val>
                                        </p:tav>
                                      </p:tavLst>
                                    </p:anim>
                                    <p:anim calcmode="lin" valueType="num">
                                      <p:cBhvr additive="base">
                                        <p:cTn id="55"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2" fill="hold" grpId="0" nodeType="clickEffect">
                                  <p:stCondLst>
                                    <p:cond delay="0"/>
                                  </p:stCondLst>
                                  <p:childTnLst>
                                    <p:set>
                                      <p:cBhvr>
                                        <p:cTn id="59" dur="1" fill="hold">
                                          <p:stCondLst>
                                            <p:cond delay="0"/>
                                          </p:stCondLst>
                                        </p:cTn>
                                        <p:tgtEl>
                                          <p:spTgt spid="11"/>
                                        </p:tgtEl>
                                        <p:attrNameLst>
                                          <p:attrName>style.visibility</p:attrName>
                                        </p:attrNameLst>
                                      </p:cBhvr>
                                      <p:to>
                                        <p:strVal val="visible"/>
                                      </p:to>
                                    </p:set>
                                    <p:anim calcmode="lin" valueType="num">
                                      <p:cBhvr additive="base">
                                        <p:cTn id="60" dur="500" fill="hold"/>
                                        <p:tgtEl>
                                          <p:spTgt spid="11"/>
                                        </p:tgtEl>
                                        <p:attrNameLst>
                                          <p:attrName>ppt_x</p:attrName>
                                        </p:attrNameLst>
                                      </p:cBhvr>
                                      <p:tavLst>
                                        <p:tav tm="0">
                                          <p:val>
                                            <p:strVal val="1+#ppt_w/2"/>
                                          </p:val>
                                        </p:tav>
                                        <p:tav tm="100000">
                                          <p:val>
                                            <p:strVal val="#ppt_x"/>
                                          </p:val>
                                        </p:tav>
                                      </p:tavLst>
                                    </p:anim>
                                    <p:anim calcmode="lin" valueType="num">
                                      <p:cBhvr additive="base">
                                        <p:cTn id="61"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80112" y="404664"/>
            <a:ext cx="2946640" cy="400110"/>
          </a:xfrm>
          <a:prstGeom prst="rect">
            <a:avLst/>
          </a:prstGeom>
          <a:solidFill>
            <a:schemeClr val="accent6"/>
          </a:solidFill>
        </p:spPr>
        <p:txBody>
          <a:bodyPr wrap="none">
            <a:spAutoFit/>
          </a:bodyPr>
          <a:lstStyle/>
          <a:p>
            <a:r>
              <a:rPr lang="ar-IQ" sz="2000" b="1" dirty="0"/>
              <a:t>العناصر الأساسية للتعلم التعاوني:</a:t>
            </a:r>
            <a:endParaRPr lang="en-US" sz="2000" b="1" dirty="0"/>
          </a:p>
        </p:txBody>
      </p:sp>
      <p:sp>
        <p:nvSpPr>
          <p:cNvPr id="3" name="Rectangle 2"/>
          <p:cNvSpPr/>
          <p:nvPr/>
        </p:nvSpPr>
        <p:spPr>
          <a:xfrm>
            <a:off x="1907704" y="908720"/>
            <a:ext cx="6641623" cy="1631216"/>
          </a:xfrm>
          <a:prstGeom prst="rect">
            <a:avLst/>
          </a:prstGeom>
          <a:solidFill>
            <a:schemeClr val="bg1">
              <a:lumMod val="95000"/>
            </a:schemeClr>
          </a:solidFill>
        </p:spPr>
        <p:txBody>
          <a:bodyPr wrap="square">
            <a:spAutoFit/>
          </a:bodyPr>
          <a:lstStyle/>
          <a:p>
            <a:pPr algn="justLow"/>
            <a:r>
              <a:rPr lang="ar-IQ" sz="2000" b="1" dirty="0" smtClean="0">
                <a:solidFill>
                  <a:schemeClr val="accent3">
                    <a:lumMod val="50000"/>
                  </a:schemeClr>
                </a:solidFill>
              </a:rPr>
              <a:t>1. الاعتماد </a:t>
            </a:r>
            <a:r>
              <a:rPr lang="ar-IQ" sz="2000" b="1" dirty="0">
                <a:solidFill>
                  <a:schemeClr val="accent3">
                    <a:lumMod val="50000"/>
                  </a:schemeClr>
                </a:solidFill>
              </a:rPr>
              <a:t>المتبادل الإيجابي</a:t>
            </a:r>
            <a:r>
              <a:rPr lang="ar-IQ" sz="2000" b="1" dirty="0" smtClean="0">
                <a:solidFill>
                  <a:schemeClr val="accent3">
                    <a:lumMod val="50000"/>
                  </a:schemeClr>
                </a:solidFill>
              </a:rPr>
              <a:t>.</a:t>
            </a:r>
            <a:endParaRPr lang="en-US" sz="2000" b="1" dirty="0">
              <a:solidFill>
                <a:schemeClr val="accent3">
                  <a:lumMod val="50000"/>
                </a:schemeClr>
              </a:solidFill>
            </a:endParaRPr>
          </a:p>
          <a:p>
            <a:pPr algn="justLow"/>
            <a:r>
              <a:rPr lang="ar-IQ" sz="2000" b="1" dirty="0" smtClean="0">
                <a:solidFill>
                  <a:srgbClr val="00B0F0"/>
                </a:solidFill>
              </a:rPr>
              <a:t>2. المسؤولية </a:t>
            </a:r>
            <a:r>
              <a:rPr lang="ar-IQ" sz="2000" b="1" dirty="0">
                <a:solidFill>
                  <a:srgbClr val="00B0F0"/>
                </a:solidFill>
              </a:rPr>
              <a:t>الفردية والمسؤولية الزمرية.</a:t>
            </a:r>
            <a:endParaRPr lang="en-US" sz="2000" b="1" dirty="0">
              <a:solidFill>
                <a:srgbClr val="00B0F0"/>
              </a:solidFill>
            </a:endParaRPr>
          </a:p>
          <a:p>
            <a:pPr algn="justLow"/>
            <a:r>
              <a:rPr lang="ar-IQ" sz="2000" b="1" dirty="0" smtClean="0">
                <a:solidFill>
                  <a:srgbClr val="FF0000"/>
                </a:solidFill>
              </a:rPr>
              <a:t>3. التفاعل </a:t>
            </a:r>
            <a:r>
              <a:rPr lang="ar-IQ" sz="2000" b="1" dirty="0">
                <a:solidFill>
                  <a:srgbClr val="FF0000"/>
                </a:solidFill>
              </a:rPr>
              <a:t>المباشر المشجع.</a:t>
            </a:r>
            <a:endParaRPr lang="en-US" sz="2000" b="1" dirty="0">
              <a:solidFill>
                <a:srgbClr val="FF0000"/>
              </a:solidFill>
            </a:endParaRPr>
          </a:p>
          <a:p>
            <a:pPr algn="justLow"/>
            <a:r>
              <a:rPr lang="ar-IQ" sz="2000" b="1" dirty="0" smtClean="0">
                <a:solidFill>
                  <a:srgbClr val="00B050"/>
                </a:solidFill>
              </a:rPr>
              <a:t>4. المهارات </a:t>
            </a:r>
            <a:r>
              <a:rPr lang="ar-IQ" sz="2000" b="1" dirty="0">
                <a:solidFill>
                  <a:srgbClr val="00B050"/>
                </a:solidFill>
              </a:rPr>
              <a:t>الخاصة بالعلاقات بين الأشخاص وبالمجموعات الصغيرة.</a:t>
            </a:r>
            <a:endParaRPr lang="en-US" sz="2000" b="1" dirty="0">
              <a:solidFill>
                <a:srgbClr val="00B050"/>
              </a:solidFill>
            </a:endParaRPr>
          </a:p>
          <a:p>
            <a:pPr algn="justLow"/>
            <a:r>
              <a:rPr lang="ar-IQ" sz="2000" b="1" dirty="0" smtClean="0">
                <a:solidFill>
                  <a:srgbClr val="7030A0"/>
                </a:solidFill>
              </a:rPr>
              <a:t>5. المعالجة </a:t>
            </a:r>
            <a:r>
              <a:rPr lang="ar-IQ" sz="2000" b="1" dirty="0">
                <a:solidFill>
                  <a:srgbClr val="7030A0"/>
                </a:solidFill>
              </a:rPr>
              <a:t>الجمعية </a:t>
            </a:r>
            <a:r>
              <a:rPr lang="ar-IQ" sz="2000" b="1" dirty="0" smtClean="0">
                <a:solidFill>
                  <a:srgbClr val="7030A0"/>
                </a:solidFill>
              </a:rPr>
              <a:t>(معالجة </a:t>
            </a:r>
            <a:r>
              <a:rPr lang="ar-IQ" sz="2000" b="1" dirty="0">
                <a:solidFill>
                  <a:srgbClr val="7030A0"/>
                </a:solidFill>
              </a:rPr>
              <a:t>عمل المجموعة)</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79512" y="332656"/>
            <a:ext cx="1520332" cy="152033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51519" y="5085184"/>
            <a:ext cx="1723877" cy="1080119"/>
          </a:xfrm>
          <a:prstGeom prst="rect">
            <a:avLst/>
          </a:prstGeom>
        </p:spPr>
      </p:pic>
      <p:sp>
        <p:nvSpPr>
          <p:cNvPr id="6" name="Rectangle 5"/>
          <p:cNvSpPr/>
          <p:nvPr/>
        </p:nvSpPr>
        <p:spPr>
          <a:xfrm>
            <a:off x="5580112" y="2708920"/>
            <a:ext cx="2944063" cy="400110"/>
          </a:xfrm>
          <a:prstGeom prst="rect">
            <a:avLst/>
          </a:prstGeom>
          <a:solidFill>
            <a:schemeClr val="accent6"/>
          </a:solidFill>
        </p:spPr>
        <p:txBody>
          <a:bodyPr wrap="square">
            <a:spAutoFit/>
          </a:bodyPr>
          <a:lstStyle/>
          <a:p>
            <a:r>
              <a:rPr lang="ar-IQ" sz="2000" b="1" dirty="0"/>
              <a:t>خطوات التعلم التعاوني:</a:t>
            </a:r>
            <a:endParaRPr lang="en-US" sz="2000" b="1" dirty="0"/>
          </a:p>
        </p:txBody>
      </p:sp>
      <p:sp>
        <p:nvSpPr>
          <p:cNvPr id="7" name="Rectangle 6"/>
          <p:cNvSpPr/>
          <p:nvPr/>
        </p:nvSpPr>
        <p:spPr>
          <a:xfrm>
            <a:off x="1907704" y="3212976"/>
            <a:ext cx="6616471" cy="2554545"/>
          </a:xfrm>
          <a:prstGeom prst="rect">
            <a:avLst/>
          </a:prstGeom>
          <a:solidFill>
            <a:schemeClr val="bg1">
              <a:lumMod val="95000"/>
            </a:schemeClr>
          </a:solidFill>
        </p:spPr>
        <p:txBody>
          <a:bodyPr wrap="square">
            <a:spAutoFit/>
          </a:bodyPr>
          <a:lstStyle/>
          <a:p>
            <a:r>
              <a:rPr lang="ar-IQ" b="1" dirty="0" smtClean="0"/>
              <a:t>1</a:t>
            </a:r>
            <a:r>
              <a:rPr lang="ar-IQ" sz="2000" b="1" dirty="0" smtClean="0"/>
              <a:t>. </a:t>
            </a:r>
            <a:r>
              <a:rPr lang="ar-IQ" sz="2000" b="1" dirty="0"/>
              <a:t>اختيار وحدة الموضوع.</a:t>
            </a:r>
            <a:endParaRPr lang="en-US" sz="2000" b="1" dirty="0"/>
          </a:p>
          <a:p>
            <a:r>
              <a:rPr lang="ar-IQ" sz="2000" b="1" dirty="0"/>
              <a:t>2. عمل المدرس ورقة منظمة للوحدة التعليمية.</a:t>
            </a:r>
            <a:endParaRPr lang="en-US" sz="2000" b="1" dirty="0"/>
          </a:p>
          <a:p>
            <a:r>
              <a:rPr lang="ar-IQ" sz="2000" b="1" dirty="0"/>
              <a:t>3. تنظيم فقرات التعلم وفقرات الاختبار.</a:t>
            </a:r>
            <a:endParaRPr lang="en-US" sz="2000" b="1" dirty="0"/>
          </a:p>
          <a:p>
            <a:r>
              <a:rPr lang="ar-IQ" sz="2000" b="1" dirty="0"/>
              <a:t>4. تقسيم الطلبة إلى مجموعات تعاونية.</a:t>
            </a:r>
            <a:endParaRPr lang="en-US" sz="2000" b="1" dirty="0"/>
          </a:p>
          <a:p>
            <a:r>
              <a:rPr lang="ar-IQ" sz="2000" b="1" dirty="0"/>
              <a:t>5. يقوم كل عضو بإلقاء ما اكتسبه إمام مجموعة الأصلية </a:t>
            </a:r>
            <a:endParaRPr lang="en-US" sz="2000" b="1" dirty="0"/>
          </a:p>
          <a:p>
            <a:r>
              <a:rPr lang="ar-IQ" sz="2000" b="1" dirty="0"/>
              <a:t>6 - خضوع جميع الطلبة لاختبار فردي وتدون الدرجة في الاختبار لكل فرد على حدة ثم تجمع درجات تحصيل الطلبة للحصول على إجمالي درجات المجموعة</a:t>
            </a:r>
            <a:endParaRPr lang="en-US" sz="2000" b="1" dirty="0"/>
          </a:p>
          <a:p>
            <a:r>
              <a:rPr lang="ar-IQ" sz="2000" b="1" dirty="0"/>
              <a:t>7 - حساب درجات المجموعات ثم تقديم المكافآت الجماعية للمجموعة المتفوقة.</a:t>
            </a:r>
            <a:endParaRPr lang="en-US" sz="2000" b="1" dirty="0"/>
          </a:p>
        </p:txBody>
      </p:sp>
    </p:spTree>
    <p:extLst>
      <p:ext uri="{BB962C8B-B14F-4D97-AF65-F5344CB8AC3E}">
        <p14:creationId xmlns:p14="http://schemas.microsoft.com/office/powerpoint/2010/main" xmlns="" val="2201599832"/>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45"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anim calcmode="lin" valueType="num">
                                      <p:cBhvr>
                                        <p:cTn id="12" dur="2000" fill="hold"/>
                                        <p:tgtEl>
                                          <p:spTgt spid="4"/>
                                        </p:tgtEl>
                                        <p:attrNameLst>
                                          <p:attrName>ppt_w</p:attrName>
                                        </p:attrNameLst>
                                      </p:cBhvr>
                                      <p:tavLst>
                                        <p:tav tm="0" fmla="#ppt_w*sin(2.5*pi*$)">
                                          <p:val>
                                            <p:fltVal val="0"/>
                                          </p:val>
                                        </p:tav>
                                        <p:tav tm="100000">
                                          <p:val>
                                            <p:fltVal val="1"/>
                                          </p:val>
                                        </p:tav>
                                      </p:tavLst>
                                    </p:anim>
                                    <p:anim calcmode="lin" valueType="num">
                                      <p:cBhvr>
                                        <p:cTn id="13" dur="2000" fill="hold"/>
                                        <p:tgtEl>
                                          <p:spTgt spid="4"/>
                                        </p:tgtEl>
                                        <p:attrNameLst>
                                          <p:attrName>ppt_h</p:attrName>
                                        </p:attrNameLst>
                                      </p:cBhvr>
                                      <p:tavLst>
                                        <p:tav tm="0">
                                          <p:val>
                                            <p:strVal val="#ppt_h"/>
                                          </p:val>
                                        </p:tav>
                                        <p:tav tm="100000">
                                          <p:val>
                                            <p:strVal val="#ppt_h"/>
                                          </p:val>
                                        </p:tav>
                                      </p:tavLst>
                                    </p:anim>
                                  </p:childTnLst>
                                </p:cTn>
                              </p:par>
                            </p:childTnLst>
                          </p:cTn>
                        </p:par>
                        <p:par>
                          <p:cTn id="14" fill="hold">
                            <p:stCondLst>
                              <p:cond delay="4000"/>
                            </p:stCondLst>
                            <p:childTnLst>
                              <p:par>
                                <p:cTn id="15" presetID="26" presetClass="entr" presetSubtype="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80">
                                          <p:stCondLst>
                                            <p:cond delay="0"/>
                                          </p:stCondLst>
                                        </p:cTn>
                                        <p:tgtEl>
                                          <p:spTgt spid="5"/>
                                        </p:tgtEl>
                                      </p:cBhvr>
                                    </p:animEffect>
                                    <p:anim calcmode="lin" valueType="num">
                                      <p:cBhvr>
                                        <p:cTn id="1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3" dur="26">
                                          <p:stCondLst>
                                            <p:cond delay="650"/>
                                          </p:stCondLst>
                                        </p:cTn>
                                        <p:tgtEl>
                                          <p:spTgt spid="5"/>
                                        </p:tgtEl>
                                      </p:cBhvr>
                                      <p:to x="100000" y="60000"/>
                                    </p:animScale>
                                    <p:animScale>
                                      <p:cBhvr>
                                        <p:cTn id="24" dur="166" decel="50000">
                                          <p:stCondLst>
                                            <p:cond delay="676"/>
                                          </p:stCondLst>
                                        </p:cTn>
                                        <p:tgtEl>
                                          <p:spTgt spid="5"/>
                                        </p:tgtEl>
                                      </p:cBhvr>
                                      <p:to x="100000" y="100000"/>
                                    </p:animScale>
                                    <p:animScale>
                                      <p:cBhvr>
                                        <p:cTn id="25" dur="26">
                                          <p:stCondLst>
                                            <p:cond delay="1312"/>
                                          </p:stCondLst>
                                        </p:cTn>
                                        <p:tgtEl>
                                          <p:spTgt spid="5"/>
                                        </p:tgtEl>
                                      </p:cBhvr>
                                      <p:to x="100000" y="80000"/>
                                    </p:animScale>
                                    <p:animScale>
                                      <p:cBhvr>
                                        <p:cTn id="26" dur="166" decel="50000">
                                          <p:stCondLst>
                                            <p:cond delay="1338"/>
                                          </p:stCondLst>
                                        </p:cTn>
                                        <p:tgtEl>
                                          <p:spTgt spid="5"/>
                                        </p:tgtEl>
                                      </p:cBhvr>
                                      <p:to x="100000" y="100000"/>
                                    </p:animScale>
                                    <p:animScale>
                                      <p:cBhvr>
                                        <p:cTn id="27" dur="26">
                                          <p:stCondLst>
                                            <p:cond delay="1642"/>
                                          </p:stCondLst>
                                        </p:cTn>
                                        <p:tgtEl>
                                          <p:spTgt spid="5"/>
                                        </p:tgtEl>
                                      </p:cBhvr>
                                      <p:to x="100000" y="90000"/>
                                    </p:animScale>
                                    <p:animScale>
                                      <p:cBhvr>
                                        <p:cTn id="28" dur="166" decel="50000">
                                          <p:stCondLst>
                                            <p:cond delay="1668"/>
                                          </p:stCondLst>
                                        </p:cTn>
                                        <p:tgtEl>
                                          <p:spTgt spid="5"/>
                                        </p:tgtEl>
                                      </p:cBhvr>
                                      <p:to x="100000" y="100000"/>
                                    </p:animScale>
                                    <p:animScale>
                                      <p:cBhvr>
                                        <p:cTn id="29" dur="26">
                                          <p:stCondLst>
                                            <p:cond delay="1808"/>
                                          </p:stCondLst>
                                        </p:cTn>
                                        <p:tgtEl>
                                          <p:spTgt spid="5"/>
                                        </p:tgtEl>
                                      </p:cBhvr>
                                      <p:to x="100000" y="95000"/>
                                    </p:animScale>
                                    <p:animScale>
                                      <p:cBhvr>
                                        <p:cTn id="30" dur="166" decel="50000">
                                          <p:stCondLst>
                                            <p:cond delay="1834"/>
                                          </p:stCondLst>
                                        </p:cTn>
                                        <p:tgtEl>
                                          <p:spTgt spid="5"/>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3">
                                            <p:bg/>
                                          </p:spTgt>
                                        </p:tgtEl>
                                        <p:attrNameLst>
                                          <p:attrName>style.visibility</p:attrName>
                                        </p:attrNameLst>
                                      </p:cBhvr>
                                      <p:to>
                                        <p:strVal val="visible"/>
                                      </p:to>
                                    </p:set>
                                    <p:anim calcmode="lin" valueType="num">
                                      <p:cBhvr additive="base">
                                        <p:cTn id="35" dur="1000" fill="hold"/>
                                        <p:tgtEl>
                                          <p:spTgt spid="3">
                                            <p:bg/>
                                          </p:spTgt>
                                        </p:tgtEl>
                                        <p:attrNameLst>
                                          <p:attrName>ppt_x</p:attrName>
                                        </p:attrNameLst>
                                      </p:cBhvr>
                                      <p:tavLst>
                                        <p:tav tm="0">
                                          <p:val>
                                            <p:strVal val="1+#ppt_w/2"/>
                                          </p:val>
                                        </p:tav>
                                        <p:tav tm="100000">
                                          <p:val>
                                            <p:strVal val="#ppt_x"/>
                                          </p:val>
                                        </p:tav>
                                      </p:tavLst>
                                    </p:anim>
                                    <p:anim calcmode="lin" valueType="num">
                                      <p:cBhvr additive="base">
                                        <p:cTn id="36" dur="10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3">
                                            <p:txEl>
                                              <p:pRg st="0" end="0"/>
                                            </p:txEl>
                                          </p:spTgt>
                                        </p:tgtEl>
                                        <p:attrNameLst>
                                          <p:attrName>style.visibility</p:attrName>
                                        </p:attrNameLst>
                                      </p:cBhvr>
                                      <p:to>
                                        <p:strVal val="visible"/>
                                      </p:to>
                                    </p:set>
                                    <p:anim calcmode="lin" valueType="num">
                                      <p:cBhvr additive="base">
                                        <p:cTn id="41"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42"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anim calcmode="lin" valueType="num">
                                      <p:cBhvr additive="base">
                                        <p:cTn id="47"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48"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3">
                                            <p:txEl>
                                              <p:pRg st="2" end="2"/>
                                            </p:txEl>
                                          </p:spTgt>
                                        </p:tgtEl>
                                        <p:attrNameLst>
                                          <p:attrName>style.visibility</p:attrName>
                                        </p:attrNameLst>
                                      </p:cBhvr>
                                      <p:to>
                                        <p:strVal val="visible"/>
                                      </p:to>
                                    </p:set>
                                    <p:anim calcmode="lin" valueType="num">
                                      <p:cBhvr additive="base">
                                        <p:cTn id="53"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54"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3">
                                            <p:txEl>
                                              <p:pRg st="3" end="3"/>
                                            </p:txEl>
                                          </p:spTgt>
                                        </p:tgtEl>
                                        <p:attrNameLst>
                                          <p:attrName>style.visibility</p:attrName>
                                        </p:attrNameLst>
                                      </p:cBhvr>
                                      <p:to>
                                        <p:strVal val="visible"/>
                                      </p:to>
                                    </p:set>
                                    <p:anim calcmode="lin" valueType="num">
                                      <p:cBhvr additive="base">
                                        <p:cTn id="59"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60"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3">
                                            <p:txEl>
                                              <p:pRg st="4" end="4"/>
                                            </p:txEl>
                                          </p:spTgt>
                                        </p:tgtEl>
                                        <p:attrNameLst>
                                          <p:attrName>style.visibility</p:attrName>
                                        </p:attrNameLst>
                                      </p:cBhvr>
                                      <p:to>
                                        <p:strVal val="visible"/>
                                      </p:to>
                                    </p:set>
                                    <p:anim calcmode="lin" valueType="num">
                                      <p:cBhvr additive="base">
                                        <p:cTn id="65" dur="1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66"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6"/>
                                        </p:tgtEl>
                                        <p:attrNameLst>
                                          <p:attrName>style.visibility</p:attrName>
                                        </p:attrNameLst>
                                      </p:cBhvr>
                                      <p:to>
                                        <p:strVal val="visible"/>
                                      </p:to>
                                    </p:set>
                                    <p:anim calcmode="lin" valueType="num">
                                      <p:cBhvr>
                                        <p:cTn id="71" dur="1000" fill="hold"/>
                                        <p:tgtEl>
                                          <p:spTgt spid="6"/>
                                        </p:tgtEl>
                                        <p:attrNameLst>
                                          <p:attrName>ppt_w</p:attrName>
                                        </p:attrNameLst>
                                      </p:cBhvr>
                                      <p:tavLst>
                                        <p:tav tm="0">
                                          <p:val>
                                            <p:fltVal val="0"/>
                                          </p:val>
                                        </p:tav>
                                        <p:tav tm="100000">
                                          <p:val>
                                            <p:strVal val="#ppt_w"/>
                                          </p:val>
                                        </p:tav>
                                      </p:tavLst>
                                    </p:anim>
                                    <p:anim calcmode="lin" valueType="num">
                                      <p:cBhvr>
                                        <p:cTn id="72" dur="1000" fill="hold"/>
                                        <p:tgtEl>
                                          <p:spTgt spid="6"/>
                                        </p:tgtEl>
                                        <p:attrNameLst>
                                          <p:attrName>ppt_h</p:attrName>
                                        </p:attrNameLst>
                                      </p:cBhvr>
                                      <p:tavLst>
                                        <p:tav tm="0">
                                          <p:val>
                                            <p:fltVal val="0"/>
                                          </p:val>
                                        </p:tav>
                                        <p:tav tm="100000">
                                          <p:val>
                                            <p:strVal val="#ppt_h"/>
                                          </p:val>
                                        </p:tav>
                                      </p:tavLst>
                                    </p:anim>
                                    <p:anim calcmode="lin" valueType="num">
                                      <p:cBhvr>
                                        <p:cTn id="73" dur="1000" fill="hold"/>
                                        <p:tgtEl>
                                          <p:spTgt spid="6"/>
                                        </p:tgtEl>
                                        <p:attrNameLst>
                                          <p:attrName>style.rotation</p:attrName>
                                        </p:attrNameLst>
                                      </p:cBhvr>
                                      <p:tavLst>
                                        <p:tav tm="0">
                                          <p:val>
                                            <p:fltVal val="90"/>
                                          </p:val>
                                        </p:tav>
                                        <p:tav tm="100000">
                                          <p:val>
                                            <p:fltVal val="0"/>
                                          </p:val>
                                        </p:tav>
                                      </p:tavLst>
                                    </p:anim>
                                    <p:animEffect transition="in" filter="fade">
                                      <p:cBhvr>
                                        <p:cTn id="74" dur="1000"/>
                                        <p:tgtEl>
                                          <p:spTgt spid="6"/>
                                        </p:tgtEl>
                                      </p:cBhvr>
                                    </p:animEffect>
                                  </p:childTnLst>
                                </p:cTn>
                              </p:par>
                            </p:childTnLst>
                          </p:cTn>
                        </p:par>
                      </p:childTnLst>
                    </p:cTn>
                  </p:par>
                  <p:par>
                    <p:cTn id="75" fill="hold">
                      <p:stCondLst>
                        <p:cond delay="indefinite"/>
                      </p:stCondLst>
                      <p:childTnLst>
                        <p:par>
                          <p:cTn id="76" fill="hold">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7">
                                            <p:bg/>
                                          </p:spTgt>
                                        </p:tgtEl>
                                        <p:attrNameLst>
                                          <p:attrName>style.visibility</p:attrName>
                                        </p:attrNameLst>
                                      </p:cBhvr>
                                      <p:to>
                                        <p:strVal val="visible"/>
                                      </p:to>
                                    </p:set>
                                    <p:anim calcmode="lin" valueType="num">
                                      <p:cBhvr additive="base">
                                        <p:cTn id="79" dur="1000" fill="hold"/>
                                        <p:tgtEl>
                                          <p:spTgt spid="7">
                                            <p:bg/>
                                          </p:spTgt>
                                        </p:tgtEl>
                                        <p:attrNameLst>
                                          <p:attrName>ppt_x</p:attrName>
                                        </p:attrNameLst>
                                      </p:cBhvr>
                                      <p:tavLst>
                                        <p:tav tm="0">
                                          <p:val>
                                            <p:strVal val="1+#ppt_w/2"/>
                                          </p:val>
                                        </p:tav>
                                        <p:tav tm="100000">
                                          <p:val>
                                            <p:strVal val="#ppt_x"/>
                                          </p:val>
                                        </p:tav>
                                      </p:tavLst>
                                    </p:anim>
                                    <p:anim calcmode="lin" valueType="num">
                                      <p:cBhvr additive="base">
                                        <p:cTn id="80" dur="1000" fill="hold"/>
                                        <p:tgtEl>
                                          <p:spTgt spid="7">
                                            <p:bg/>
                                          </p:spTgt>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7">
                                            <p:txEl>
                                              <p:pRg st="0" end="0"/>
                                            </p:txEl>
                                          </p:spTgt>
                                        </p:tgtEl>
                                        <p:attrNameLst>
                                          <p:attrName>style.visibility</p:attrName>
                                        </p:attrNameLst>
                                      </p:cBhvr>
                                      <p:to>
                                        <p:strVal val="visible"/>
                                      </p:to>
                                    </p:set>
                                    <p:anim calcmode="lin" valueType="num">
                                      <p:cBhvr additive="base">
                                        <p:cTn id="85" dur="10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86" dur="10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2" fill="hold" grpId="0" nodeType="clickEffect">
                                  <p:stCondLst>
                                    <p:cond delay="0"/>
                                  </p:stCondLst>
                                  <p:childTnLst>
                                    <p:set>
                                      <p:cBhvr>
                                        <p:cTn id="90" dur="1" fill="hold">
                                          <p:stCondLst>
                                            <p:cond delay="0"/>
                                          </p:stCondLst>
                                        </p:cTn>
                                        <p:tgtEl>
                                          <p:spTgt spid="7">
                                            <p:txEl>
                                              <p:pRg st="1" end="1"/>
                                            </p:txEl>
                                          </p:spTgt>
                                        </p:tgtEl>
                                        <p:attrNameLst>
                                          <p:attrName>style.visibility</p:attrName>
                                        </p:attrNameLst>
                                      </p:cBhvr>
                                      <p:to>
                                        <p:strVal val="visible"/>
                                      </p:to>
                                    </p:set>
                                    <p:anim calcmode="lin" valueType="num">
                                      <p:cBhvr additive="base">
                                        <p:cTn id="91" dur="1000" fill="hold"/>
                                        <p:tgtEl>
                                          <p:spTgt spid="7">
                                            <p:txEl>
                                              <p:pRg st="1" end="1"/>
                                            </p:txEl>
                                          </p:spTgt>
                                        </p:tgtEl>
                                        <p:attrNameLst>
                                          <p:attrName>ppt_x</p:attrName>
                                        </p:attrNameLst>
                                      </p:cBhvr>
                                      <p:tavLst>
                                        <p:tav tm="0">
                                          <p:val>
                                            <p:strVal val="1+#ppt_w/2"/>
                                          </p:val>
                                        </p:tav>
                                        <p:tav tm="100000">
                                          <p:val>
                                            <p:strVal val="#ppt_x"/>
                                          </p:val>
                                        </p:tav>
                                      </p:tavLst>
                                    </p:anim>
                                    <p:anim calcmode="lin" valueType="num">
                                      <p:cBhvr additive="base">
                                        <p:cTn id="92" dur="10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2" fill="hold" grpId="0" nodeType="clickEffect">
                                  <p:stCondLst>
                                    <p:cond delay="0"/>
                                  </p:stCondLst>
                                  <p:childTnLst>
                                    <p:set>
                                      <p:cBhvr>
                                        <p:cTn id="96" dur="1" fill="hold">
                                          <p:stCondLst>
                                            <p:cond delay="0"/>
                                          </p:stCondLst>
                                        </p:cTn>
                                        <p:tgtEl>
                                          <p:spTgt spid="7">
                                            <p:txEl>
                                              <p:pRg st="2" end="2"/>
                                            </p:txEl>
                                          </p:spTgt>
                                        </p:tgtEl>
                                        <p:attrNameLst>
                                          <p:attrName>style.visibility</p:attrName>
                                        </p:attrNameLst>
                                      </p:cBhvr>
                                      <p:to>
                                        <p:strVal val="visible"/>
                                      </p:to>
                                    </p:set>
                                    <p:anim calcmode="lin" valueType="num">
                                      <p:cBhvr additive="base">
                                        <p:cTn id="97" dur="1000" fill="hold"/>
                                        <p:tgtEl>
                                          <p:spTgt spid="7">
                                            <p:txEl>
                                              <p:pRg st="2" end="2"/>
                                            </p:txEl>
                                          </p:spTgt>
                                        </p:tgtEl>
                                        <p:attrNameLst>
                                          <p:attrName>ppt_x</p:attrName>
                                        </p:attrNameLst>
                                      </p:cBhvr>
                                      <p:tavLst>
                                        <p:tav tm="0">
                                          <p:val>
                                            <p:strVal val="1+#ppt_w/2"/>
                                          </p:val>
                                        </p:tav>
                                        <p:tav tm="100000">
                                          <p:val>
                                            <p:strVal val="#ppt_x"/>
                                          </p:val>
                                        </p:tav>
                                      </p:tavLst>
                                    </p:anim>
                                    <p:anim calcmode="lin" valueType="num">
                                      <p:cBhvr additive="base">
                                        <p:cTn id="98" dur="10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2" fill="hold" grpId="0" nodeType="clickEffect">
                                  <p:stCondLst>
                                    <p:cond delay="0"/>
                                  </p:stCondLst>
                                  <p:childTnLst>
                                    <p:set>
                                      <p:cBhvr>
                                        <p:cTn id="102" dur="1" fill="hold">
                                          <p:stCondLst>
                                            <p:cond delay="0"/>
                                          </p:stCondLst>
                                        </p:cTn>
                                        <p:tgtEl>
                                          <p:spTgt spid="7">
                                            <p:txEl>
                                              <p:pRg st="3" end="3"/>
                                            </p:txEl>
                                          </p:spTgt>
                                        </p:tgtEl>
                                        <p:attrNameLst>
                                          <p:attrName>style.visibility</p:attrName>
                                        </p:attrNameLst>
                                      </p:cBhvr>
                                      <p:to>
                                        <p:strVal val="visible"/>
                                      </p:to>
                                    </p:set>
                                    <p:anim calcmode="lin" valueType="num">
                                      <p:cBhvr additive="base">
                                        <p:cTn id="103" dur="1000" fill="hold"/>
                                        <p:tgtEl>
                                          <p:spTgt spid="7">
                                            <p:txEl>
                                              <p:pRg st="3" end="3"/>
                                            </p:txEl>
                                          </p:spTgt>
                                        </p:tgtEl>
                                        <p:attrNameLst>
                                          <p:attrName>ppt_x</p:attrName>
                                        </p:attrNameLst>
                                      </p:cBhvr>
                                      <p:tavLst>
                                        <p:tav tm="0">
                                          <p:val>
                                            <p:strVal val="1+#ppt_w/2"/>
                                          </p:val>
                                        </p:tav>
                                        <p:tav tm="100000">
                                          <p:val>
                                            <p:strVal val="#ppt_x"/>
                                          </p:val>
                                        </p:tav>
                                      </p:tavLst>
                                    </p:anim>
                                    <p:anim calcmode="lin" valueType="num">
                                      <p:cBhvr additive="base">
                                        <p:cTn id="104" dur="100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2" fill="hold" grpId="0" nodeType="clickEffect">
                                  <p:stCondLst>
                                    <p:cond delay="0"/>
                                  </p:stCondLst>
                                  <p:childTnLst>
                                    <p:set>
                                      <p:cBhvr>
                                        <p:cTn id="108" dur="1" fill="hold">
                                          <p:stCondLst>
                                            <p:cond delay="0"/>
                                          </p:stCondLst>
                                        </p:cTn>
                                        <p:tgtEl>
                                          <p:spTgt spid="7">
                                            <p:txEl>
                                              <p:pRg st="4" end="4"/>
                                            </p:txEl>
                                          </p:spTgt>
                                        </p:tgtEl>
                                        <p:attrNameLst>
                                          <p:attrName>style.visibility</p:attrName>
                                        </p:attrNameLst>
                                      </p:cBhvr>
                                      <p:to>
                                        <p:strVal val="visible"/>
                                      </p:to>
                                    </p:set>
                                    <p:anim calcmode="lin" valueType="num">
                                      <p:cBhvr additive="base">
                                        <p:cTn id="109" dur="1000" fill="hold"/>
                                        <p:tgtEl>
                                          <p:spTgt spid="7">
                                            <p:txEl>
                                              <p:pRg st="4" end="4"/>
                                            </p:txEl>
                                          </p:spTgt>
                                        </p:tgtEl>
                                        <p:attrNameLst>
                                          <p:attrName>ppt_x</p:attrName>
                                        </p:attrNameLst>
                                      </p:cBhvr>
                                      <p:tavLst>
                                        <p:tav tm="0">
                                          <p:val>
                                            <p:strVal val="1+#ppt_w/2"/>
                                          </p:val>
                                        </p:tav>
                                        <p:tav tm="100000">
                                          <p:val>
                                            <p:strVal val="#ppt_x"/>
                                          </p:val>
                                        </p:tav>
                                      </p:tavLst>
                                    </p:anim>
                                    <p:anim calcmode="lin" valueType="num">
                                      <p:cBhvr additive="base">
                                        <p:cTn id="110" dur="100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2" fill="hold" grpId="0" nodeType="clickEffect">
                                  <p:stCondLst>
                                    <p:cond delay="0"/>
                                  </p:stCondLst>
                                  <p:childTnLst>
                                    <p:set>
                                      <p:cBhvr>
                                        <p:cTn id="114" dur="1" fill="hold">
                                          <p:stCondLst>
                                            <p:cond delay="0"/>
                                          </p:stCondLst>
                                        </p:cTn>
                                        <p:tgtEl>
                                          <p:spTgt spid="7">
                                            <p:txEl>
                                              <p:pRg st="5" end="5"/>
                                            </p:txEl>
                                          </p:spTgt>
                                        </p:tgtEl>
                                        <p:attrNameLst>
                                          <p:attrName>style.visibility</p:attrName>
                                        </p:attrNameLst>
                                      </p:cBhvr>
                                      <p:to>
                                        <p:strVal val="visible"/>
                                      </p:to>
                                    </p:set>
                                    <p:anim calcmode="lin" valueType="num">
                                      <p:cBhvr additive="base">
                                        <p:cTn id="115" dur="1000" fill="hold"/>
                                        <p:tgtEl>
                                          <p:spTgt spid="7">
                                            <p:txEl>
                                              <p:pRg st="5" end="5"/>
                                            </p:txEl>
                                          </p:spTgt>
                                        </p:tgtEl>
                                        <p:attrNameLst>
                                          <p:attrName>ppt_x</p:attrName>
                                        </p:attrNameLst>
                                      </p:cBhvr>
                                      <p:tavLst>
                                        <p:tav tm="0">
                                          <p:val>
                                            <p:strVal val="1+#ppt_w/2"/>
                                          </p:val>
                                        </p:tav>
                                        <p:tav tm="100000">
                                          <p:val>
                                            <p:strVal val="#ppt_x"/>
                                          </p:val>
                                        </p:tav>
                                      </p:tavLst>
                                    </p:anim>
                                    <p:anim calcmode="lin" valueType="num">
                                      <p:cBhvr additive="base">
                                        <p:cTn id="116" dur="1000" fill="hold"/>
                                        <p:tgtEl>
                                          <p:spTgt spid="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2" fill="hold" grpId="0" nodeType="clickEffect">
                                  <p:stCondLst>
                                    <p:cond delay="0"/>
                                  </p:stCondLst>
                                  <p:childTnLst>
                                    <p:set>
                                      <p:cBhvr>
                                        <p:cTn id="120" dur="1" fill="hold">
                                          <p:stCondLst>
                                            <p:cond delay="0"/>
                                          </p:stCondLst>
                                        </p:cTn>
                                        <p:tgtEl>
                                          <p:spTgt spid="7">
                                            <p:txEl>
                                              <p:pRg st="6" end="6"/>
                                            </p:txEl>
                                          </p:spTgt>
                                        </p:tgtEl>
                                        <p:attrNameLst>
                                          <p:attrName>style.visibility</p:attrName>
                                        </p:attrNameLst>
                                      </p:cBhvr>
                                      <p:to>
                                        <p:strVal val="visible"/>
                                      </p:to>
                                    </p:set>
                                    <p:anim calcmode="lin" valueType="num">
                                      <p:cBhvr additive="base">
                                        <p:cTn id="121" dur="1000" fill="hold"/>
                                        <p:tgtEl>
                                          <p:spTgt spid="7">
                                            <p:txEl>
                                              <p:pRg st="6" end="6"/>
                                            </p:txEl>
                                          </p:spTgt>
                                        </p:tgtEl>
                                        <p:attrNameLst>
                                          <p:attrName>ppt_x</p:attrName>
                                        </p:attrNameLst>
                                      </p:cBhvr>
                                      <p:tavLst>
                                        <p:tav tm="0">
                                          <p:val>
                                            <p:strVal val="1+#ppt_w/2"/>
                                          </p:val>
                                        </p:tav>
                                        <p:tav tm="100000">
                                          <p:val>
                                            <p:strVal val="#ppt_x"/>
                                          </p:val>
                                        </p:tav>
                                      </p:tavLst>
                                    </p:anim>
                                    <p:anim calcmode="lin" valueType="num">
                                      <p:cBhvr additive="base">
                                        <p:cTn id="122" dur="1000" fill="hold"/>
                                        <p:tgtEl>
                                          <p:spTgt spid="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6" grpId="0" animBg="1"/>
      <p:bldP spid="7"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236</TotalTime>
  <Words>1689</Words>
  <Application>Microsoft Office PowerPoint</Application>
  <PresentationFormat>عرض على الشاشة (3:4)‏</PresentationFormat>
  <Paragraphs>153</Paragraphs>
  <Slides>18</Slides>
  <Notes>0</Notes>
  <HiddenSlides>0</HiddenSlides>
  <MMClips>0</MMClips>
  <ScaleCrop>false</ScaleCrop>
  <HeadingPairs>
    <vt:vector size="4" baseType="variant">
      <vt:variant>
        <vt:lpstr>سمة</vt:lpstr>
      </vt:variant>
      <vt:variant>
        <vt:i4>1</vt:i4>
      </vt:variant>
      <vt:variant>
        <vt:lpstr>عناوين الشرائح</vt:lpstr>
      </vt:variant>
      <vt:variant>
        <vt:i4>18</vt:i4>
      </vt:variant>
    </vt:vector>
  </HeadingPairs>
  <TitlesOfParts>
    <vt:vector size="19" baseType="lpstr">
      <vt:lpstr>Oriel</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DR.Ahmed Saker</cp:lastModifiedBy>
  <cp:revision>42</cp:revision>
  <dcterms:created xsi:type="dcterms:W3CDTF">2019-10-25T16:39:28Z</dcterms:created>
  <dcterms:modified xsi:type="dcterms:W3CDTF">2019-10-26T16:42:47Z</dcterms:modified>
</cp:coreProperties>
</file>