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76" r:id="rId3"/>
    <p:sldId id="258" r:id="rId4"/>
    <p:sldId id="277" r:id="rId5"/>
    <p:sldId id="259" r:id="rId6"/>
    <p:sldId id="260" r:id="rId7"/>
    <p:sldId id="262" r:id="rId8"/>
    <p:sldId id="263" r:id="rId9"/>
    <p:sldId id="278" r:id="rId10"/>
    <p:sldId id="279" r:id="rId11"/>
    <p:sldId id="280" r:id="rId12"/>
    <p:sldId id="281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2" r:id="rId21"/>
    <p:sldId id="270" r:id="rId22"/>
    <p:sldId id="273" r:id="rId23"/>
    <p:sldId id="274" r:id="rId24"/>
    <p:sldId id="275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02/04/1441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02/04/1441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4293096"/>
          </a:xfrm>
        </p:spPr>
        <p:txBody>
          <a:bodyPr>
            <a:normAutofit/>
          </a:bodyPr>
          <a:lstStyle/>
          <a:p>
            <a:r>
              <a:rPr lang="ar-IQ" sz="3200" dirty="0" err="1" smtClean="0">
                <a:solidFill>
                  <a:schemeClr val="tx1"/>
                </a:solidFill>
              </a:rPr>
              <a:t>الجامعه</a:t>
            </a:r>
            <a:r>
              <a:rPr lang="ar-IQ" sz="3200" dirty="0" smtClean="0">
                <a:solidFill>
                  <a:schemeClr val="tx1"/>
                </a:solidFill>
              </a:rPr>
              <a:t> </a:t>
            </a:r>
            <a:r>
              <a:rPr lang="ar-IQ" sz="3200" dirty="0" err="1" smtClean="0">
                <a:solidFill>
                  <a:schemeClr val="tx1"/>
                </a:solidFill>
              </a:rPr>
              <a:t>المستنصريه</a:t>
            </a:r>
            <a:r>
              <a:rPr lang="en-US" sz="3200" dirty="0" smtClean="0">
                <a:solidFill>
                  <a:schemeClr val="tx1"/>
                </a:solidFill>
              </a:rPr>
              <a:t>                                              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ar-IQ" sz="3200" dirty="0" smtClean="0">
                <a:solidFill>
                  <a:schemeClr val="tx1"/>
                </a:solidFill>
              </a:rPr>
              <a:t>كليه </a:t>
            </a:r>
            <a:r>
              <a:rPr lang="ar-IQ" sz="3200" dirty="0" err="1" smtClean="0">
                <a:solidFill>
                  <a:schemeClr val="tx1"/>
                </a:solidFill>
              </a:rPr>
              <a:t>التربيه</a:t>
            </a:r>
            <a:r>
              <a:rPr lang="ar-IQ" sz="3200" dirty="0" smtClean="0">
                <a:solidFill>
                  <a:schemeClr val="tx1"/>
                </a:solidFill>
              </a:rPr>
              <a:t> </a:t>
            </a:r>
            <a:r>
              <a:rPr lang="ar-IQ" sz="3200" dirty="0" err="1" smtClean="0">
                <a:solidFill>
                  <a:schemeClr val="tx1"/>
                </a:solidFill>
              </a:rPr>
              <a:t>الاساسيه</a:t>
            </a:r>
            <a:r>
              <a:rPr lang="ar-IQ" sz="3200" dirty="0" smtClean="0">
                <a:solidFill>
                  <a:schemeClr val="tx1"/>
                </a:solidFill>
              </a:rPr>
              <a:t> </a:t>
            </a:r>
            <a:br>
              <a:rPr lang="ar-IQ" sz="3200" dirty="0" smtClean="0">
                <a:solidFill>
                  <a:schemeClr val="tx1"/>
                </a:solidFill>
              </a:rPr>
            </a:br>
            <a:r>
              <a:rPr lang="ar-IQ" sz="3200" dirty="0" err="1" smtClean="0">
                <a:solidFill>
                  <a:schemeClr val="tx1"/>
                </a:solidFill>
              </a:rPr>
              <a:t>التربيه</a:t>
            </a:r>
            <a:r>
              <a:rPr lang="ar-IQ" sz="3200" dirty="0" smtClean="0">
                <a:solidFill>
                  <a:schemeClr val="tx1"/>
                </a:solidFill>
              </a:rPr>
              <a:t> </a:t>
            </a:r>
            <a:r>
              <a:rPr lang="ar-IQ" sz="3200" dirty="0" err="1" smtClean="0">
                <a:solidFill>
                  <a:schemeClr val="tx1"/>
                </a:solidFill>
              </a:rPr>
              <a:t>البدنيه</a:t>
            </a:r>
            <a:r>
              <a:rPr lang="ar-IQ" sz="3200" dirty="0" smtClean="0">
                <a:solidFill>
                  <a:schemeClr val="tx1"/>
                </a:solidFill>
              </a:rPr>
              <a:t> وعلوم </a:t>
            </a:r>
            <a:r>
              <a:rPr lang="ar-IQ" sz="3200" dirty="0" err="1" smtClean="0">
                <a:solidFill>
                  <a:schemeClr val="tx1"/>
                </a:solidFill>
              </a:rPr>
              <a:t>الرياضه</a:t>
            </a:r>
            <a:r>
              <a:rPr lang="en-US" sz="3200" dirty="0" smtClean="0">
                <a:solidFill>
                  <a:schemeClr val="tx1"/>
                </a:solidFill>
              </a:rPr>
              <a:t>                                                 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                                      </a:t>
            </a:r>
            <a:r>
              <a:rPr lang="ar-IQ" sz="3200" dirty="0" smtClean="0">
                <a:solidFill>
                  <a:schemeClr val="tx1"/>
                </a:solidFill>
              </a:rPr>
              <a:t>ماجستير </a:t>
            </a:r>
            <a:r>
              <a:rPr lang="ar-IQ" sz="3200" dirty="0" err="1" smtClean="0">
                <a:solidFill>
                  <a:schemeClr val="tx1"/>
                </a:solidFill>
              </a:rPr>
              <a:t>ط</a:t>
            </a:r>
            <a:r>
              <a:rPr lang="ar-IQ" sz="3200" dirty="0" smtClean="0">
                <a:solidFill>
                  <a:schemeClr val="tx1"/>
                </a:solidFill>
              </a:rPr>
              <a:t>_ت</a:t>
            </a:r>
            <a:br>
              <a:rPr lang="ar-IQ" sz="3200" dirty="0" smtClean="0">
                <a:solidFill>
                  <a:schemeClr val="tx1"/>
                </a:solidFill>
              </a:rPr>
            </a:br>
            <a:r>
              <a:rPr lang="ar-IQ" sz="3200" dirty="0" smtClean="0">
                <a:solidFill>
                  <a:schemeClr val="tx1"/>
                </a:solidFill>
              </a:rPr>
              <a:t>                        </a:t>
            </a:r>
            <a:r>
              <a:rPr lang="ar-IQ" sz="3200" b="1" dirty="0" smtClean="0">
                <a:solidFill>
                  <a:schemeClr val="tx1"/>
                </a:solidFill>
              </a:rPr>
              <a:t>التدريس على وفق بعض الطرائق </a:t>
            </a:r>
            <a:br>
              <a:rPr lang="ar-IQ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       (طريقه </a:t>
            </a:r>
            <a:r>
              <a:rPr lang="ar-IQ" sz="3200" b="1" dirty="0" err="1" smtClean="0">
                <a:solidFill>
                  <a:schemeClr val="tx1"/>
                </a:solidFill>
              </a:rPr>
              <a:t>هاربرت</a:t>
            </a:r>
            <a:r>
              <a:rPr lang="ar-IQ" sz="3200" b="1" dirty="0" smtClean="0">
                <a:solidFill>
                  <a:schemeClr val="tx1"/>
                </a:solidFill>
              </a:rPr>
              <a:t>.طريقه فروبل .طريق </a:t>
            </a:r>
            <a:r>
              <a:rPr lang="ar-IQ" sz="3200" b="1" dirty="0" err="1" smtClean="0">
                <a:solidFill>
                  <a:schemeClr val="tx1"/>
                </a:solidFill>
              </a:rPr>
              <a:t>ساندرسون</a:t>
            </a:r>
            <a:r>
              <a:rPr lang="ar-IQ" sz="3200" b="1" dirty="0" smtClean="0">
                <a:solidFill>
                  <a:schemeClr val="tx1"/>
                </a:solidFill>
              </a:rPr>
              <a:t> .طريقه ماسون</a:t>
            </a:r>
            <a:r>
              <a:rPr lang="ar-IQ" sz="3200" dirty="0" smtClean="0">
                <a:solidFill>
                  <a:schemeClr val="tx1"/>
                </a:solidFill>
              </a:rPr>
              <a:t> </a:t>
            </a:r>
            <a:r>
              <a:rPr lang="ar-IQ" sz="3200" dirty="0" smtClean="0"/>
              <a:t>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b="1" dirty="0" smtClean="0"/>
              <a:t>   </a:t>
            </a:r>
            <a:endParaRPr lang="ar-SA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43608" y="4149080"/>
            <a:ext cx="6912768" cy="2472680"/>
          </a:xfrm>
          <a:solidFill>
            <a:schemeClr val="accent2"/>
          </a:solidFill>
        </p:spPr>
        <p:txBody>
          <a:bodyPr>
            <a:normAutofit fontScale="85000" lnSpcReduction="20000"/>
          </a:bodyPr>
          <a:lstStyle/>
          <a:p>
            <a:r>
              <a:rPr lang="ar-IQ" sz="3600" dirty="0" smtClean="0">
                <a:solidFill>
                  <a:schemeClr val="tx1"/>
                </a:solidFill>
              </a:rPr>
              <a:t>                          من قبل</a:t>
            </a:r>
          </a:p>
          <a:p>
            <a:r>
              <a:rPr lang="ar-IQ" sz="3600" dirty="0" smtClean="0">
                <a:solidFill>
                  <a:schemeClr val="tx1"/>
                </a:solidFill>
              </a:rPr>
              <a:t>                          </a:t>
            </a:r>
            <a:r>
              <a:rPr lang="ar-IQ" sz="3600" dirty="0" err="1" smtClean="0">
                <a:solidFill>
                  <a:schemeClr val="tx1"/>
                </a:solidFill>
              </a:rPr>
              <a:t>الطالبه</a:t>
            </a:r>
            <a:r>
              <a:rPr lang="ar-IQ" sz="3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ar-IQ" sz="3600" dirty="0" smtClean="0">
                <a:solidFill>
                  <a:schemeClr val="tx1"/>
                </a:solidFill>
              </a:rPr>
              <a:t>                    مريم نبيل جاسم</a:t>
            </a:r>
          </a:p>
          <a:p>
            <a:r>
              <a:rPr lang="ar-IQ" sz="3600" dirty="0" smtClean="0">
                <a:solidFill>
                  <a:schemeClr val="tx1"/>
                </a:solidFill>
              </a:rPr>
              <a:t>                           </a:t>
            </a:r>
            <a:r>
              <a:rPr lang="ar-IQ" sz="3600" dirty="0" err="1" smtClean="0">
                <a:solidFill>
                  <a:schemeClr val="tx1"/>
                </a:solidFill>
              </a:rPr>
              <a:t>الى</a:t>
            </a:r>
            <a:r>
              <a:rPr lang="ar-IQ" sz="3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ar-IQ" sz="3600" dirty="0" smtClean="0">
                <a:solidFill>
                  <a:schemeClr val="tx1"/>
                </a:solidFill>
              </a:rPr>
              <a:t>                 ا.م </a:t>
            </a:r>
            <a:r>
              <a:rPr lang="ar-IQ" sz="3600" dirty="0" err="1" smtClean="0">
                <a:solidFill>
                  <a:schemeClr val="tx1"/>
                </a:solidFill>
              </a:rPr>
              <a:t>مياده</a:t>
            </a:r>
            <a:r>
              <a:rPr lang="ar-IQ" sz="3600" dirty="0" smtClean="0">
                <a:solidFill>
                  <a:schemeClr val="tx1"/>
                </a:solidFill>
              </a:rPr>
              <a:t> خالد </a:t>
            </a:r>
            <a:r>
              <a:rPr lang="ar-IQ" sz="3600" dirty="0" err="1" smtClean="0">
                <a:solidFill>
                  <a:schemeClr val="tx1"/>
                </a:solidFill>
              </a:rPr>
              <a:t>الدليمي</a:t>
            </a:r>
            <a:r>
              <a:rPr lang="ar-IQ" sz="3600" dirty="0" smtClean="0">
                <a:solidFill>
                  <a:schemeClr val="tx1"/>
                </a:solidFill>
              </a:rPr>
              <a:t> </a:t>
            </a:r>
            <a:endParaRPr lang="ar-SA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2420888"/>
            <a:ext cx="80648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305300" algn="l"/>
                <a:tab pos="5486400" algn="r"/>
              </a:tabLst>
            </a:pPr>
            <a:r>
              <a:rPr lang="ar-IQ" sz="32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الا</a:t>
            </a:r>
            <a:r>
              <a:rPr lang="ar-SA" sz="32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ستنباطية</a:t>
            </a:r>
            <a:r>
              <a:rPr lang="ar-SA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r>
              <a:rPr lang="ar-IQ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305300" algn="l"/>
                <a:tab pos="5486400" algn="r"/>
              </a:tabLst>
            </a:pPr>
            <a:r>
              <a:rPr lang="ar-IQ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</a:t>
            </a:r>
            <a:endParaRPr lang="en-US" sz="3200" b="1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305300" algn="l"/>
                <a:tab pos="5486400" algn="r"/>
              </a:tabLst>
            </a:pPr>
            <a:r>
              <a:rPr lang="ar-SA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هي طريقة تعتمد على الاشتغال من القضايا الكلية </a:t>
            </a:r>
            <a:r>
              <a:rPr lang="ar-SA" sz="32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الـ</a:t>
            </a:r>
            <a:r>
              <a:rPr lang="ar-IQ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ى </a:t>
            </a:r>
            <a:r>
              <a:rPr lang="ar-IQ" sz="32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الجزئيه</a:t>
            </a:r>
            <a:r>
              <a:rPr lang="ar-IQ" sz="28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Desktop\مواد د.مياده\viber_image_2019-11-29_19-46-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628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305300" algn="l"/>
                <a:tab pos="5486400" algn="r"/>
              </a:tabLst>
            </a:pP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خطوات الطريقة :</a:t>
            </a:r>
            <a:r>
              <a:rPr lang="ar-IQ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          </a:t>
            </a: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305300" algn="l"/>
                <a:tab pos="5486400" algn="r"/>
              </a:tabLst>
            </a:pP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مقدمة : الغرض منها </a:t>
            </a:r>
            <a:r>
              <a:rPr lang="ar-SA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أستثارة</a:t>
            </a: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المعلومات سابقة </a:t>
            </a:r>
            <a:r>
              <a:rPr lang="ar-SA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والتشوريق</a:t>
            </a: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الدرس  الجديد .</a:t>
            </a:r>
            <a:r>
              <a:rPr lang="ar-IQ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305300" algn="l"/>
                <a:tab pos="5486400" algn="r"/>
              </a:tabLst>
            </a:pP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العرض : وفيه تعرض المادة مرئية وتقدم </a:t>
            </a:r>
            <a:r>
              <a:rPr lang="ar-SA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الامثلة</a:t>
            </a: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والجزيئات وتستخدم وسائل </a:t>
            </a:r>
            <a:r>
              <a:rPr lang="ar-SA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ايضاح</a:t>
            </a: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305300" algn="l"/>
                <a:tab pos="5486400" algn="r"/>
              </a:tabLst>
            </a:pP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الربط والموازنة : وفي هذه الخطوة يربط المعلم مادة الدرس بغيرها مما سبقت دراسته ويوازن بينهما .</a:t>
            </a:r>
            <a:r>
              <a:rPr lang="ar-IQ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           </a:t>
            </a: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305300" algn="l"/>
                <a:tab pos="5486400" algn="r"/>
              </a:tabLst>
            </a:pP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الاستنتاج </a:t>
            </a:r>
            <a:r>
              <a:rPr lang="ar-IQ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(التعميم)</a:t>
            </a: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: فيه يصل المدرس </a:t>
            </a:r>
            <a:r>
              <a:rPr lang="ar-SA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التعريف </a:t>
            </a:r>
            <a:r>
              <a:rPr lang="ar-SA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القاعدة التي تستنتج من </a:t>
            </a:r>
            <a:r>
              <a:rPr lang="ar-SA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الامثلة</a:t>
            </a: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الكليات </a:t>
            </a:r>
            <a:r>
              <a:rPr lang="ar-IQ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التي تستخلص من جزيئات .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305300" algn="l"/>
                <a:tab pos="5486400" algn="r"/>
              </a:tabLst>
            </a:pPr>
            <a:r>
              <a:rPr lang="en-US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</a:t>
            </a: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تطبيق :وفيه تطبق القواعد </a:t>
            </a:r>
            <a:r>
              <a:rPr lang="ar-SA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والتعاريف</a:t>
            </a: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والكليات على </a:t>
            </a:r>
            <a:r>
              <a:rPr lang="ar-SA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امثلة</a:t>
            </a: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جزيئة</a:t>
            </a:r>
            <a:r>
              <a:rPr lang="ar-SA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جديدة</a:t>
            </a:r>
            <a:r>
              <a:rPr lang="ar-SA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lang="en-US" sz="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204925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مميزات :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     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  مشوقة ومثيرة للطلاب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                                         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  تتيح الفرصة للمتعلمين كي يفكروا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يتوصلوا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التعليمات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 تهتم بترتيب المعلومات في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اذهان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الطلاب .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4- تربط بين الخبرات السابقة والخبرات الجديدة .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5- تدرب الطلاب على مقارنة الحقائق بعضها البعض ،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واظهار</a:t>
            </a:r>
            <a:r>
              <a:rPr lang="ar-IQ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lang="en-US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مابينها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علاقات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          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950971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عيوب :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           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لاتمثل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المتعلم الذي ينبغي أن يكون محو العملية التعليمية حيث تركز على المدرس .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 لم تبنى هذه الطريقة على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اساس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التجريب العلمي .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تهمل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الدوافع الداخلية للفرد وكل ما يتعلق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بأستعداداته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ونواحيه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النفسية والانفعالية .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4- تصلح في دروس كسب المعرفة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اما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دروس كسب المهارة يصعب 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     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اتباعها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5- تركز اهتمامها على المادة والحقائق .</a:t>
            </a:r>
            <a:r>
              <a:rPr lang="ar-IQ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6- لا تراعي الظروف الفردية بين الطلاب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901600"/>
            <a:ext cx="91440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طريقة فروبل :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فروبل أتبع طرق تدريس مرتكزاً على مجموعة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مباديء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مبدأ الحرية الموجهة والاختبار بدلاً من القسر .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المحاكاة والتقليد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لرتبات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الكبار .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مبدأ التعليم عن طريق الخبرة والعمل الحياة النشطة .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مبدأ التطبيق العملي لكل معرفة يتحصل عليها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الاطفال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مبدأ الاعتماد على الميول والدوافع الداخلية للطفل في تشجيع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الطفل على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التعلم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بدلاً من اللجوء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الحوافز والرغبات الخارجية .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مبدأ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الاعلام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شأن اللعب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والاستعا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ة باللعب والنشاط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والمشاهدة في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دراسة التاريخ والجغرافية والبيئة عن الكتب والدراسة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النظريه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مبدأ الوحدة والتكامل في الخبرة والنشاط التربوي .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98884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منهج في التربية :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الح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على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يتكون المنهج في رياض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الاطفال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انشطة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الاطفال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الذاتية الحرة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والعابهم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الفردية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والجماعبة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ومن الخبرات التي تقوم على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اساس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التعامل مع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الاشياء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المادية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والامور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والمحسوسة ومع الجوانب المختلفة للطبيعة . 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659452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الشروط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الاساسية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يجب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تتوافر في هذه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الانشطة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تكون نابعة من دوافعهم ورغباتهم الداخلية وان تكون ذات قيمة تساعد الطفل على تنمية روح الخلق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والابداع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وتنمية مواهبه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وأســــتعدادته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الفنية وان تكون ذات قيمة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تعبرية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تساعد الطفل على تعبير عن ذاته الداخليـــــة وعن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افكاره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ومشاعره ورغباته وان تكون ذات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ثيمة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اخلاقية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وذات قيمـــة في تنمية القوة الجسمية والعقلية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قد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صنف فيها العديد من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الالعـــــــــــاب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والاغان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والاناشيد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ومهن وحرف يدوية ورحلات وزيارات ومشــــــــــاهدة طبيعية في مظاهرها مختلفة ورسم وتصوير وتعامل مع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الاشياء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المادية كالمكعبات الخشبية وعصي وغيرها من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الاشكال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الهندسية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والادوات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يسميها بالهدايا والمشـاركة في الاســــتماع ومناقشـــــة ومحادثة وقص القصص وتمثيليات ودراسة حساب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لاتاحة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نشاط حر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وايقاظ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الميول . 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019098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طريقة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ساندرسون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وهو مدير مدرسة يركز في طريقته على العـــــــــــمل الجماعي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الابتكاري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بدلاً من المنافسة يقسم الطلاب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مجموعات تدرس على مجموعة جزء معين وتب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 الفصول بورش ومعامل قيمة يعمــــــــل الجميع فيها بروح الفريق لما لذلك من اثر كبير في جلب السعادة وال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سر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ور لجميع الطلاب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اثناء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القيام بالعمل 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818157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الامور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توفرها في هذه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الطريقه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313238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_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تكون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الماده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ونواحي النشاط فيها وسيله وليس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غايه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2_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تساعد على دوام التفاعل بين التلميذ من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ناحيه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والمنهج من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ناحيه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اخرى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3_</a:t>
            </a:r>
            <a:r>
              <a:rPr kumimoji="0" lang="ar-IQ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تكون وسيله للمدرس في تكوين التلميذ كفرد وكشخصيه اجتماعيه فعاله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4_</a:t>
            </a:r>
            <a:r>
              <a:rPr kumimoji="0" lang="ar-IQ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تبعث على النشاط وان تستغل وتبنى على ظروف </a:t>
            </a:r>
            <a:r>
              <a:rPr kumimoji="0" lang="ar-IQ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الملائمه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تثير الحماس لدى الطالب .</a:t>
            </a:r>
            <a:endParaRPr kumimoji="0" lang="ar-IQ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 descr="viber_image_2019-11-29_19-46-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1484784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5_الوصول </a:t>
            </a:r>
            <a:r>
              <a:rPr kumimoji="0" lang="ar-IQ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النتيجه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المقصوده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وتثبت النتائج.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6_مرنه توافق الفروق </a:t>
            </a:r>
            <a:r>
              <a:rPr kumimoji="0" lang="ar-IQ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الفرديه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القدرات والميول 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7_</a:t>
            </a:r>
            <a:r>
              <a:rPr kumimoji="0" lang="ar-IQ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تكون </a:t>
            </a:r>
            <a:r>
              <a:rPr kumimoji="0" lang="ar-IQ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مطابقه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للاسس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النفسيه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كالاقتصاد في التعليم واختيار انسب الظروف له .</a:t>
            </a:r>
            <a:endParaRPr kumimoji="0" lang="ar-IQ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1628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طريقة ما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سون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وهي طريقة تقوم على مبدأ اشتراك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الاباء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تعليم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ابنائهم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وترى صاحبة هذه الطريقة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الدرجات والمكافئات والعقـــــاب والمدح والثناء والتوبيخ وغيرها من البواعث لست ضرورية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لاحــــراز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الانتباه ، فالانتباه طوعي أرادي وهو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مفاجيء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وسريع.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1484784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بعض الناس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يفضلون عدم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الحاق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ابنائهم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بالتعليم النظامي داخل المدارس وبدلا من ذلك يستخدمون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اسلوب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التعليم المنزلي لتجنب مساوئ التعليم النظامي والذي يؤكد كثير من الخبراء انه في معظم الحالات يقتل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الابداع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داخل الطفل 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_ويعتبر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اسلوب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(ماسون) في التعليم المنزلي نوع من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الفلسفه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التعليميه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ومجموعه من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اساليب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التدريس والتي وضعها (ت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ارلون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ماسون )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905966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المبادئ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الاساسيه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وضعتها ماسون للتعليم  المنزلي.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1_التعليم يعتمد على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البيئه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:. قدره المعلم على تهيئه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بيئه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خاصه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بالتعليم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والحياه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الخاصه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بالطفل وتهيئه الجو المناسب الذي قد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لايكون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متوفر في التعليم المدرسي.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2_التعليم يعتمد على التهذيب :. أي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العادات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الجيدهيمكن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زراعتها في الطفل عن طريق التدريب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ومثابره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لزرع العادات 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الجيده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داخل الطفل والهدف هنا التدريب على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الاخلاق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الجيده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والتفكير السليم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3_التعليم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اسلوب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حياه :. أي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التعليم يجب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لايكون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مجرد حشو ادمغه الطفل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باشياء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لن تفيد في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الحياه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والتركيز على استخدام الكتب والموسيقى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والطبيعه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387813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وسائل ماسون </a:t>
            </a:r>
            <a:r>
              <a:rPr kumimoji="0" lang="ar-S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التعليميه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_</a:t>
            </a:r>
            <a:r>
              <a:rPr kumimoji="0" lang="ar-S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الكتابه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والاملاء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_القصص والحكايات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_</a:t>
            </a:r>
            <a:r>
              <a:rPr kumimoji="0" lang="ar-S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دراسه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الدين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_</a:t>
            </a:r>
            <a:r>
              <a:rPr kumimoji="0" lang="ar-S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دراسه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الفن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_</a:t>
            </a:r>
            <a:r>
              <a:rPr kumimoji="0" lang="ar-S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دراسه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الادب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_</a:t>
            </a:r>
            <a:r>
              <a:rPr kumimoji="0" lang="ar-S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الاعمال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اليدويه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_التدريب على العادات 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492957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مفهوم الطريقة : </a:t>
            </a:r>
            <a:r>
              <a:rPr kumimoji="0" lang="ar-SA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(1)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أن مفهوم الطريقة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لايمكن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الاستدلال عليه من مصادر عديدة وفق مفاهيم متنوعة حيث عرفت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بعتاريف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كثيرة من قبل الكثير من الباحثين والمختصين 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تعرف الطريقة :  بأنه الخطة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الاستدلال الفني والتكتيكي واللفظي الذي يتبعه المعلم لتفهيم الدرس للتلاميذ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اي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مادة من المواد سواء كانت نظرية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علمية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تطبيقية . 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مواد د.مياده\viber_image_2019-11-29_19-46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807386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يعرف حسن معوض : الطريقة / مال هي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أسلوب التي تتبع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للوصول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غرض معين </a:t>
            </a:r>
            <a:r>
              <a:rPr kumimoji="0" lang="ar-SA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(2)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يعرف حنا غالب : كيفية تنظيم واستعمال مواد التعلم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والتعلي</a:t>
            </a:r>
            <a:r>
              <a:rPr lang="ar-IQ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مي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لاجل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بلوغ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الاهداف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التربوية المعينة </a:t>
            </a:r>
            <a:r>
              <a:rPr kumimoji="0" lang="ar-SA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(3)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يعرف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ابو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جلالة ومقبل : الطريقة بجميع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الاقوال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والافعال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</a:t>
            </a:r>
            <a:r>
              <a:rPr lang="ar-IQ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يمارسها المعلم مع تلاميذه في الدرس على نحو شخصياتهم وجدانياً</a:t>
            </a:r>
            <a:r>
              <a:rPr lang="en-US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IQ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ومهارياً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(4)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614724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أختيار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طريقة التدريس :</a:t>
            </a:r>
            <a:r>
              <a:rPr lang="en-US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  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تخضع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أختيار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الطريقة للشروط التالية :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IQ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  التخطيط والترتيب المنظم</a:t>
            </a:r>
            <a:r>
              <a:rPr lang="ar-IQ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الهادف</a:t>
            </a:r>
            <a:r>
              <a:rPr lang="en-US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 التنوع التكامل .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 الفعالية والعمل .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4- الالتزام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بالاسس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النفسية للتعلم .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5- الدقة والوضوح .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6- التقويم .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</a:t>
            </a:r>
            <a:r>
              <a:rPr kumimoji="0" lang="ar-IQ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595162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43350" algn="l"/>
                <a:tab pos="5486400" algn="r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طريقة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</a:t>
            </a:r>
            <a:r>
              <a:rPr lang="ar-IQ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رب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رت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</a:t>
            </a:r>
            <a:r>
              <a:rPr lang="en-US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    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43350" algn="l"/>
                <a:tab pos="5486400" algn="r"/>
              </a:tabLst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تنسب هذه الطريقة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فريدريك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</a:t>
            </a:r>
            <a:r>
              <a:rPr kumimoji="0" lang="ar-IQ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ار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رت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الالماني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الذي لمع في سماء البحث التربوي في نهاية القرن الثامن عشر ميلادي وبداية القرن التاسع عشر ميلادي وقد جمع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هربارت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طريقة الاستنباطية والاستقرائية في طريقة واحدة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واطلق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عليها الطريقة الاستدلالية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الهربارتية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2212062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05300" algn="l"/>
                <a:tab pos="5486400" algn="r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الاستقرائية :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                               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305300" algn="l"/>
                <a:tab pos="5486400" algn="r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32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الكلية أو القاعدة </a:t>
            </a:r>
            <a:r>
              <a:rPr lang="ar-SA" sz="32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الثان</a:t>
            </a:r>
            <a:r>
              <a:rPr lang="ar-IQ" sz="32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يه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هي طريقة تعتمد على الانتقال من الجزيئات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ض</a:t>
            </a:r>
            <a:r>
              <a:rPr kumimoji="0" lang="ar-IQ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ايا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مواد د.مياده\viber_image_2019-11-29_19-46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1005</Words>
  <Application>Microsoft Office PowerPoint</Application>
  <PresentationFormat>عرض على الشاشة (3:4)‏</PresentationFormat>
  <Paragraphs>85</Paragraphs>
  <Slides>24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تدفق</vt:lpstr>
      <vt:lpstr>الجامعه المستنصريه                                                كليه التربيه الاساسيه  التربيه البدنيه وعلوم الرياضه                                                                                         ماجستير ط_ت                         التدريس على وفق بعض الطرائق         (طريقه هاربرت.طريقه فروبل .طريق ساندرسون .طريقه ماسون )   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الجامعه المستنصريه                                                             كليه التربيه الاساسيه                                                             التربيه البدنيه وعلوم الرياضه                                                                                           التدريس على وفق بعض الطرائق                           ( طريقة هاربرت ، طريقة فروبل ، طريقة ساندرسون ، طريقة ماسون )           تقرير مقدم     </dc:title>
  <dc:creator>HP</dc:creator>
  <cp:lastModifiedBy>HP</cp:lastModifiedBy>
  <cp:revision>17</cp:revision>
  <dcterms:created xsi:type="dcterms:W3CDTF">2019-11-23T15:11:18Z</dcterms:created>
  <dcterms:modified xsi:type="dcterms:W3CDTF">2019-11-29T18:49:58Z</dcterms:modified>
</cp:coreProperties>
</file>