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5489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148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7480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963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090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125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7611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5076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66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33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319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290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9511" y="188640"/>
            <a:ext cx="8640961" cy="64807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ar-IQ" sz="2100" dirty="0"/>
              <a:t>العطف </a:t>
            </a:r>
          </a:p>
          <a:p>
            <a:pPr algn="just"/>
            <a:r>
              <a:rPr lang="ar-IQ" sz="2100" dirty="0"/>
              <a:t> المعطوف :</a:t>
            </a:r>
          </a:p>
          <a:p>
            <a:pPr algn="just"/>
            <a:r>
              <a:rPr lang="ar-IQ" sz="2100" dirty="0"/>
              <a:t> وهو اسم يقع بعد حروف العطف ، وحروف العطف هي : </a:t>
            </a:r>
          </a:p>
          <a:p>
            <a:pPr algn="just"/>
            <a:r>
              <a:rPr lang="ar-IQ" sz="2100" dirty="0"/>
              <a:t>  ( الواو – الفاء – ثُمَ – أمْ – بَل – لكن – حتى – لا ) واليك التفصيل : </a:t>
            </a:r>
          </a:p>
          <a:p>
            <a:pPr algn="just"/>
            <a:endParaRPr lang="ar-IQ" sz="2100" dirty="0"/>
          </a:p>
          <a:p>
            <a:pPr algn="just"/>
            <a:r>
              <a:rPr lang="ar-IQ" sz="2100" dirty="0" smtClean="0"/>
              <a:t>1-الواو </a:t>
            </a:r>
            <a:r>
              <a:rPr lang="ar-IQ" sz="2100" dirty="0"/>
              <a:t>: تفيد الجمع بين المعطوف والمعطوف عليه في حكم واحد . </a:t>
            </a:r>
          </a:p>
          <a:p>
            <a:pPr algn="just"/>
            <a:r>
              <a:rPr lang="ar-IQ" sz="2100" dirty="0"/>
              <a:t>نحو : ( وصل القطارُ والسيارةُ ) حيث يشترك المعطوف (السيارة ) مع المعطوف عليه (القطار) في حكم واحد  </a:t>
            </a:r>
          </a:p>
          <a:p>
            <a:pPr algn="just"/>
            <a:r>
              <a:rPr lang="ar-IQ" sz="2100" dirty="0" smtClean="0"/>
              <a:t>2-الفاء </a:t>
            </a:r>
            <a:r>
              <a:rPr lang="ar-IQ" sz="2100" dirty="0"/>
              <a:t>: وتفيد الترتيب والتعقيب بين المعطوف والمعطوف عليه .</a:t>
            </a:r>
          </a:p>
          <a:p>
            <a:pPr algn="just"/>
            <a:r>
              <a:rPr lang="ar-IQ" sz="2100" dirty="0"/>
              <a:t>نحو ( وصلت الطائرةُ فخرج المسافرون  ، أول من خرج النساء فالرجال) ، فخروج المسافرين يجي سريعاً بعد وصول الطائرة مرتباً ، وخروج الرجال يكون بعد خروج النساء مباشرة من غير انقضاء وقت طويل .</a:t>
            </a:r>
          </a:p>
          <a:p>
            <a:pPr algn="just"/>
            <a:r>
              <a:rPr lang="ar-IQ" sz="2100" dirty="0" smtClean="0"/>
              <a:t>3-ثُمَّ </a:t>
            </a:r>
            <a:r>
              <a:rPr lang="ar-IQ" sz="2100" dirty="0"/>
              <a:t>: تفيد الترتيب مع عدم التعقيب (أي : الترتيب مع التراخي ) وهو انقضاء مدة زمنية طويلة بين المعطوف والمعطوف علية .</a:t>
            </a:r>
          </a:p>
          <a:p>
            <a:pPr algn="just"/>
            <a:r>
              <a:rPr lang="ar-IQ" sz="2100" dirty="0"/>
              <a:t>مثل : (زرعت القطنَ ثُمَّ جنيتهُ ، دخل الطالبُ الجامعةَ ثم تخرج فيها) </a:t>
            </a:r>
          </a:p>
          <a:p>
            <a:pPr algn="just"/>
            <a:r>
              <a:rPr lang="ar-IQ" sz="2100" dirty="0" smtClean="0"/>
              <a:t>4-أَم </a:t>
            </a:r>
            <a:r>
              <a:rPr lang="ar-IQ" sz="2100" dirty="0"/>
              <a:t>: تفيد طلب اختيار أحد شيئين ، وغالباً ما تسبق بكلام مشتمل على همزة التسوية أ و على همزة استفهام.</a:t>
            </a:r>
          </a:p>
          <a:p>
            <a:pPr algn="just"/>
            <a:r>
              <a:rPr lang="ar-IQ" sz="2100" dirty="0"/>
              <a:t>مثال ما وقعت بعدة همزة التسوية : ( سواء لدي غير المبالي أنصحته أم لم تنصحه ) وقوله تعالى (سواءٌ علينا أجزعنا أم صبرنا ) ، ومثال همزة الاستفهام : أعمك مسافر أم خالك ؟ </a:t>
            </a:r>
          </a:p>
          <a:p>
            <a:pPr algn="just"/>
            <a:endParaRPr lang="ar-IQ" sz="2100" dirty="0"/>
          </a:p>
        </p:txBody>
      </p:sp>
    </p:spTree>
    <p:extLst>
      <p:ext uri="{BB962C8B-B14F-4D97-AF65-F5344CB8AC3E}">
        <p14:creationId xmlns:p14="http://schemas.microsoft.com/office/powerpoint/2010/main" val="1736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ar-IQ" dirty="0" smtClean="0"/>
              <a:t>5-أو </a:t>
            </a:r>
            <a:r>
              <a:rPr lang="ar-IQ" dirty="0"/>
              <a:t>: تفيد </a:t>
            </a:r>
            <a:r>
              <a:rPr lang="ar-IQ" dirty="0" err="1"/>
              <a:t>التخير</a:t>
            </a:r>
            <a:r>
              <a:rPr lang="ar-IQ" dirty="0"/>
              <a:t> والشك ، ويقصد بالتخيير ترك الحرية للمخاطب في اختيار أحد المتعاطفين دون أن يجمع بينهما لسبب يمنع الجمع ، نحو : ( تزوج فاطمة أو اختها ) ، حيث يمنع الجمع بين الأختين ، وقد تفيد الشك مثل : </a:t>
            </a:r>
            <a:r>
              <a:rPr lang="ar-IQ" dirty="0" err="1"/>
              <a:t>أفرأُ</a:t>
            </a:r>
            <a:r>
              <a:rPr lang="ar-IQ" dirty="0"/>
              <a:t> في اللغة منذ عشرين أو إحدى وعشرين سنة </a:t>
            </a:r>
          </a:p>
          <a:p>
            <a:pPr marL="0" indent="0" algn="just">
              <a:buNone/>
            </a:pPr>
            <a:endParaRPr lang="ar-IQ" dirty="0"/>
          </a:p>
          <a:p>
            <a:pPr marL="0" indent="0" algn="just">
              <a:buNone/>
            </a:pPr>
            <a:r>
              <a:rPr lang="ar-IQ" dirty="0" smtClean="0"/>
              <a:t>6-لكن </a:t>
            </a:r>
            <a:r>
              <a:rPr lang="ar-IQ" dirty="0"/>
              <a:t>: حرف عطف يفيد معنى الاستدراك ، مثل : لا أحبُ المنافق لكن المخلص</a:t>
            </a:r>
          </a:p>
          <a:p>
            <a:pPr marL="0" indent="0" algn="just">
              <a:buNone/>
            </a:pPr>
            <a:r>
              <a:rPr lang="ar-IQ" dirty="0"/>
              <a:t>ولا تكون "لكن" عاطفاً إلا بثلاثة شروط : </a:t>
            </a:r>
          </a:p>
          <a:p>
            <a:pPr marL="0" indent="0" algn="just">
              <a:buNone/>
            </a:pPr>
            <a:r>
              <a:rPr lang="ar-IQ" dirty="0" smtClean="0"/>
              <a:t>-أن </a:t>
            </a:r>
            <a:r>
              <a:rPr lang="ar-IQ" dirty="0"/>
              <a:t>يكون المطوف مفردا لا جملة : نحو (لا احب الخائن لكن الأمين ) ، فإذا لم يكن المعطوف مفرداً وجب اعتبار (لكن) حرف ابتداء واستدراك معاً وليس عاطفاً ، ووجب أن تكون الجملة بعده مستقلة في اعرابها عن الجملة التي قبله ، مثل : ما أهنت المحسن لكن أهنتُ المسيء </a:t>
            </a:r>
          </a:p>
          <a:p>
            <a:pPr marL="0" indent="0" algn="just">
              <a:buNone/>
            </a:pPr>
            <a:r>
              <a:rPr lang="ar-IQ" dirty="0" smtClean="0"/>
              <a:t>-ألا </a:t>
            </a:r>
            <a:r>
              <a:rPr lang="ar-IQ" dirty="0"/>
              <a:t>تكون "لكن" مسبوقة بالواو مباشرة : مثل ما صافحت النساءَ لكن الرجالَ ، فإذا سبقته الواو لم تكن حرف عطف ؛ بل هي حرف ابتداء واستدراك ، ووجب أن تقع بعد جملة ( ما صافحتُ النساءَ ولكن صافحتُ الرجالَ ) .  </a:t>
            </a:r>
          </a:p>
          <a:p>
            <a:pPr marL="0" indent="0" algn="just">
              <a:buNone/>
            </a:pPr>
            <a:r>
              <a:rPr lang="ar-IQ" dirty="0" smtClean="0"/>
              <a:t>-أن </a:t>
            </a:r>
            <a:r>
              <a:rPr lang="ar-IQ" dirty="0"/>
              <a:t>تكون "لكن" مسبوقة بنفي أو نهي : مثل  ( لا أُصاحب الكذابَ لكن الصادقَ ) ، فإن لم تسبق بنفي أو نهي تكون حرف ابتداء واستدراك لا عاطفة ، وجب أن تقع بعدها جملة مستقلة في إعرابها : </a:t>
            </a:r>
            <a:r>
              <a:rPr lang="ar-IQ" dirty="0" smtClean="0"/>
              <a:t>مثل </a:t>
            </a:r>
            <a:r>
              <a:rPr lang="ar-IQ" dirty="0"/>
              <a:t>( تكثر الأمطار شتاءً لكن تزداد الحرارة صيفاً )   </a:t>
            </a:r>
          </a:p>
          <a:p>
            <a:pPr marL="0" indent="0" algn="just">
              <a:buNone/>
            </a:pPr>
            <a:r>
              <a:rPr lang="ar-IQ" dirty="0"/>
              <a:t>  </a:t>
            </a:r>
          </a:p>
          <a:p>
            <a:pPr marL="0" indent="0" algn="just">
              <a:buNone/>
            </a:pPr>
            <a:r>
              <a:rPr lang="ar-IQ" dirty="0" smtClean="0"/>
              <a:t>7-بل </a:t>
            </a:r>
            <a:r>
              <a:rPr lang="ar-IQ" dirty="0"/>
              <a:t>: تفيد تقرير ما قبلها مع إثبات نقيضه ، مثل ( ما زرعتُ القطنَ بل القمحَ )     </a:t>
            </a:r>
          </a:p>
          <a:p>
            <a:pPr marL="0" indent="0" algn="just">
              <a:buNone/>
            </a:pPr>
            <a:r>
              <a:rPr lang="ar-IQ" dirty="0" smtClean="0"/>
              <a:t>8-حتى </a:t>
            </a:r>
            <a:r>
              <a:rPr lang="ar-IQ" dirty="0"/>
              <a:t>: وهي تفيد أن المعطوف بلغ الغاية في الزيادة أو النقص بالنسبة للمعطوف عليه سواء كانت الغاية محمودة أو مذمومة ، مثل : يموت الناسُ حتى الأنبياءُ  ، قدم الحُجّاجُ حتى المشاةُ </a:t>
            </a:r>
          </a:p>
          <a:p>
            <a:pPr marL="0" indent="0" algn="just">
              <a:buNone/>
            </a:pPr>
            <a:r>
              <a:rPr lang="ar-IQ" dirty="0" smtClean="0"/>
              <a:t>9-لا </a:t>
            </a:r>
            <a:r>
              <a:rPr lang="ar-IQ" dirty="0"/>
              <a:t>: حرف عطف يفيد نفي الحكم عن المعطوف الواقع بعد "لا" بعد ثبوته للمعطوف عليه الواقع بعد "لا" ، مثل : ( نريد السلامَ لا الخمولَ والاستسلامَ )  </a:t>
            </a:r>
          </a:p>
          <a:p>
            <a:pPr marL="0" indent="0" algn="just">
              <a:buNone/>
            </a:pPr>
            <a:endParaRPr lang="ar-IQ" dirty="0"/>
          </a:p>
          <a:p>
            <a:pPr marL="0" indent="0" algn="just">
              <a:buNone/>
            </a:pPr>
            <a:endParaRPr lang="ar-IQ" dirty="0"/>
          </a:p>
          <a:p>
            <a:pPr marL="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807216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</TotalTime>
  <Words>528</Words>
  <Application>Microsoft Office PowerPoint</Application>
  <PresentationFormat>عرض على الشاشة (3:4)‏</PresentationFormat>
  <Paragraphs>25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spiderhouse</dc:creator>
  <cp:lastModifiedBy>spiderhouse</cp:lastModifiedBy>
  <cp:revision>5</cp:revision>
  <dcterms:created xsi:type="dcterms:W3CDTF">2020-01-20T11:58:26Z</dcterms:created>
  <dcterms:modified xsi:type="dcterms:W3CDTF">2020-02-29T21:02:23Z</dcterms:modified>
</cp:coreProperties>
</file>