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10/07/1441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548681"/>
            <a:ext cx="6390456" cy="4043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ar-IQ" b="1" dirty="0">
                <a:ea typeface="Calibri"/>
                <a:cs typeface="Times New Roman"/>
              </a:rPr>
              <a:t>الهندسة وتاريخها :</a:t>
            </a:r>
            <a:endParaRPr lang="en-US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b="1" u="sng" dirty="0">
                <a:latin typeface="Arial Rounded MT Bold"/>
                <a:ea typeface="Times New Roman"/>
                <a:cs typeface="Times New Roman"/>
              </a:rPr>
              <a:t>أولاً</a:t>
            </a:r>
            <a:r>
              <a:rPr lang="ar-SA" b="1" u="sng" dirty="0">
                <a:latin typeface="Arial Rounded MT Bold"/>
                <a:ea typeface="Times New Roman"/>
                <a:cs typeface="Calibri"/>
              </a:rPr>
              <a:t> : </a:t>
            </a:r>
            <a:r>
              <a:rPr lang="ar-SA" b="1" u="sng" dirty="0">
                <a:latin typeface="Arial Rounded MT Bold"/>
                <a:ea typeface="Times New Roman"/>
                <a:cs typeface="Times New Roman"/>
              </a:rPr>
              <a:t>الهندسة</a:t>
            </a:r>
            <a:r>
              <a:rPr lang="ar-SA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b="1" u="sng" dirty="0">
                <a:latin typeface="Arial Rounded MT Bold"/>
                <a:ea typeface="Times New Roman"/>
                <a:cs typeface="Times New Roman"/>
              </a:rPr>
              <a:t>عند</a:t>
            </a:r>
            <a:r>
              <a:rPr lang="ar-SA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b="1" u="sng" dirty="0">
                <a:latin typeface="Arial Rounded MT Bold"/>
                <a:ea typeface="Times New Roman"/>
                <a:cs typeface="Times New Roman"/>
              </a:rPr>
              <a:t>القدماء</a:t>
            </a:r>
            <a:r>
              <a:rPr lang="ar-SA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b="1" u="sng" dirty="0">
                <a:latin typeface="Arial Rounded MT Bold"/>
                <a:ea typeface="Times New Roman"/>
                <a:cs typeface="Times New Roman"/>
              </a:rPr>
              <a:t>المصريين</a:t>
            </a:r>
            <a:r>
              <a:rPr lang="ar-SA" b="1" u="sng" dirty="0">
                <a:latin typeface="Arial Rounded MT Bold"/>
                <a:ea typeface="Times New Roman"/>
                <a:cs typeface="Calibri"/>
              </a:rPr>
              <a:t> :</a:t>
            </a:r>
            <a:endParaRPr lang="en-US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dirty="0">
                <a:ea typeface="Times New Roman"/>
                <a:cs typeface="Times New Roman"/>
              </a:rPr>
              <a:t>        يتضح من الأعمال الهندسية والمعمارية </a:t>
            </a:r>
            <a:r>
              <a:rPr lang="ar-SA" dirty="0" err="1">
                <a:ea typeface="Times New Roman"/>
                <a:cs typeface="Times New Roman"/>
              </a:rPr>
              <a:t>التى</a:t>
            </a:r>
            <a:r>
              <a:rPr lang="ar-SA" dirty="0">
                <a:ea typeface="Times New Roman"/>
                <a:cs typeface="Times New Roman"/>
              </a:rPr>
              <a:t> أشتهر بها قدماء المصريين على معرفتهم بكثير من الأصول الهندسية ، فقد أهتموا بمسح الأرض الزراعية و تقسيمها إلى أحواض و حفروا الأنفاق والمناجم بزوايا مناسبة .</a:t>
            </a:r>
            <a:endParaRPr lang="en-US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dirty="0">
                <a:ea typeface="Times New Roman"/>
                <a:cs typeface="Times New Roman"/>
              </a:rPr>
              <a:t> وتحتوى البرديات الرياضية المصرية المكتشفة حتى الأن على معلومات هندسية متقدمة تبين قدرة المصريين على حساب أطوال أوتار الدائرة و أنهم عرفوا المثلثات وأشباه المنحرف والأهرامات وقوانين حجومها كما عرفوا نصف الكرة وكيفية إيجاد مساحة سطحها ، كما أن هناك بعض الأدلة </a:t>
            </a:r>
            <a:r>
              <a:rPr lang="ar-SA" dirty="0" err="1">
                <a:ea typeface="Times New Roman"/>
                <a:cs typeface="Times New Roman"/>
              </a:rPr>
              <a:t>التى</a:t>
            </a:r>
            <a:r>
              <a:rPr lang="ar-SA" dirty="0">
                <a:ea typeface="Times New Roman"/>
                <a:cs typeface="Times New Roman"/>
              </a:rPr>
              <a:t> أثبتت أن المصريين القدماء كانوا يعرفون قانون مساحة الدائرة وحجم الأسطوانة القائمة وكذلك كانوا يعرفون أن مساحة أن مساحة </a:t>
            </a:r>
            <a:r>
              <a:rPr lang="ar-SA" dirty="0" err="1">
                <a:ea typeface="Times New Roman"/>
                <a:cs typeface="Times New Roman"/>
              </a:rPr>
              <a:t>أى</a:t>
            </a:r>
            <a:r>
              <a:rPr lang="ar-SA" dirty="0">
                <a:ea typeface="Times New Roman"/>
                <a:cs typeface="Times New Roman"/>
              </a:rPr>
              <a:t> مثلث " عبارة عن حاصل ضرب القاعدة </a:t>
            </a:r>
            <a:r>
              <a:rPr lang="ar-SA" dirty="0" err="1">
                <a:ea typeface="Times New Roman"/>
                <a:cs typeface="Times New Roman"/>
              </a:rPr>
              <a:t>فى</a:t>
            </a:r>
            <a:r>
              <a:rPr lang="ar-SA" dirty="0">
                <a:ea typeface="Times New Roman"/>
                <a:cs typeface="Times New Roman"/>
              </a:rPr>
              <a:t> نصف </a:t>
            </a:r>
            <a:r>
              <a:rPr lang="ar-SA" dirty="0" err="1">
                <a:ea typeface="Times New Roman"/>
                <a:cs typeface="Times New Roman"/>
              </a:rPr>
              <a:t>الأرتفاع</a:t>
            </a:r>
            <a:r>
              <a:rPr lang="ar-SA" dirty="0">
                <a:ea typeface="Times New Roman"/>
                <a:cs typeface="Times New Roman"/>
              </a:rPr>
              <a:t> كما ورد </a:t>
            </a:r>
            <a:r>
              <a:rPr lang="ar-SA" dirty="0" err="1">
                <a:ea typeface="Times New Roman"/>
                <a:cs typeface="Times New Roman"/>
              </a:rPr>
              <a:t>فى</a:t>
            </a:r>
            <a:r>
              <a:rPr lang="ar-SA" dirty="0">
                <a:ea typeface="Times New Roman"/>
                <a:cs typeface="Times New Roman"/>
              </a:rPr>
              <a:t> بردية أحمس أن مساحة الدائرة تساوى 8/9 قطرها .</a:t>
            </a:r>
            <a:endParaRPr lang="en-US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100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692697"/>
            <a:ext cx="552636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ثانياً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: </a:t>
            </a: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الهندسة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عند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البابليين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latin typeface="Arial Rounded MT Bold"/>
                <a:ea typeface="Times New Roman"/>
                <a:cs typeface="Calibri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      عرف البابليون كثيرا من الأصول الهندسية . وقد كان لديهم </a:t>
            </a:r>
            <a:r>
              <a:rPr lang="ar-SA" sz="2000" dirty="0" err="1">
                <a:ea typeface="Times New Roman"/>
                <a:cs typeface="Times New Roman"/>
              </a:rPr>
              <a:t>أكثرمما</a:t>
            </a:r>
            <a:r>
              <a:rPr lang="ar-SA" sz="2000" dirty="0">
                <a:ea typeface="Times New Roman"/>
                <a:cs typeface="Times New Roman"/>
              </a:rPr>
              <a:t> عند المصريين ، فعلى سبيل المثال أستعمل البابليون نظرية </a:t>
            </a:r>
            <a:r>
              <a:rPr lang="ar-SA" sz="2000" dirty="0" err="1">
                <a:ea typeface="Times New Roman"/>
                <a:cs typeface="Times New Roman"/>
              </a:rPr>
              <a:t>فيثا</a:t>
            </a:r>
            <a:r>
              <a:rPr lang="ar-SA" sz="2000" dirty="0">
                <a:ea typeface="Times New Roman"/>
                <a:cs typeface="Times New Roman"/>
              </a:rPr>
              <a:t> </a:t>
            </a:r>
            <a:r>
              <a:rPr lang="ar-SA" sz="2000" dirty="0" err="1">
                <a:ea typeface="Times New Roman"/>
                <a:cs typeface="Times New Roman"/>
              </a:rPr>
              <a:t>غورث</a:t>
            </a:r>
            <a:r>
              <a:rPr lang="ar-SA" sz="2000" dirty="0">
                <a:ea typeface="Times New Roman"/>
                <a:cs typeface="Times New Roman"/>
              </a:rPr>
              <a:t>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حالات كثيرة ، بينما توصل المصريون القدماء فقط </a:t>
            </a:r>
            <a:r>
              <a:rPr lang="ar-SA" sz="2000" dirty="0" err="1">
                <a:ea typeface="Times New Roman"/>
                <a:cs typeface="Times New Roman"/>
              </a:rPr>
              <a:t>ألى</a:t>
            </a:r>
            <a:r>
              <a:rPr lang="ar-SA" sz="2000" dirty="0">
                <a:ea typeface="Times New Roman"/>
                <a:cs typeface="Times New Roman"/>
              </a:rPr>
              <a:t> أن المثلث الذى أضلاعه5،4،3 يكون مثلثاً قائماً . كما أنهم قسموا محيط الدائرة إلى ستة أقسام متساوية وإلى 360 قسماً متساوياً ، ومن هذا التقسيم أمكن تقسيم الساعة إلى 60 دقيقة ، والدقيقة إلى 60 ثانية .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955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88640"/>
            <a:ext cx="624644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ثالثاً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: </a:t>
            </a: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الهندسة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عند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</a:t>
            </a:r>
            <a:r>
              <a:rPr lang="ar-SA" sz="2000" b="1" u="sng" dirty="0">
                <a:latin typeface="Arial Rounded MT Bold"/>
                <a:ea typeface="Times New Roman"/>
                <a:cs typeface="Times New Roman"/>
              </a:rPr>
              <a:t>الإغريق</a:t>
            </a:r>
            <a:r>
              <a:rPr lang="ar-SA" sz="2000" b="1" u="sng" dirty="0">
                <a:latin typeface="Arial Rounded MT Bold"/>
                <a:ea typeface="Times New Roman"/>
                <a:cs typeface="Calibri"/>
              </a:rPr>
              <a:t>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latin typeface="Arial Rounded MT Bold"/>
                <a:ea typeface="Times New Roman"/>
                <a:cs typeface="Calibri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         كانت الرياضيات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الحضارات القديمة تتبع الأسلوب </a:t>
            </a:r>
            <a:r>
              <a:rPr lang="ar-SA" sz="2000" dirty="0" err="1">
                <a:ea typeface="Times New Roman"/>
                <a:cs typeface="Times New Roman"/>
              </a:rPr>
              <a:t>الأستقرائى</a:t>
            </a:r>
            <a:r>
              <a:rPr lang="ar-SA" sz="2000" dirty="0">
                <a:ea typeface="Times New Roman"/>
                <a:cs typeface="Times New Roman"/>
              </a:rPr>
              <a:t> فالنتائج الرياضية لم تكن مضبوطة ودقيقة ، بل كانت تقريبية.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أما عند </a:t>
            </a:r>
            <a:r>
              <a:rPr lang="ar-SA" sz="2000" dirty="0" err="1">
                <a:ea typeface="Times New Roman"/>
                <a:cs typeface="Times New Roman"/>
              </a:rPr>
              <a:t>الأغريق</a:t>
            </a:r>
            <a:r>
              <a:rPr lang="ar-SA" sz="2000" dirty="0">
                <a:ea typeface="Times New Roman"/>
                <a:cs typeface="Times New Roman"/>
              </a:rPr>
              <a:t> ، فقد </a:t>
            </a:r>
            <a:r>
              <a:rPr lang="ar-SA" sz="2000" dirty="0" err="1">
                <a:ea typeface="Times New Roman"/>
                <a:cs typeface="Times New Roman"/>
              </a:rPr>
              <a:t>أتجهت</a:t>
            </a:r>
            <a:r>
              <a:rPr lang="ar-SA" sz="2000" dirty="0">
                <a:ea typeface="Times New Roman"/>
                <a:cs typeface="Times New Roman"/>
              </a:rPr>
              <a:t> الرياضيات إلى الأسلوب </a:t>
            </a:r>
            <a:r>
              <a:rPr lang="ar-SA" sz="2000" dirty="0" err="1">
                <a:ea typeface="Times New Roman"/>
                <a:cs typeface="Times New Roman"/>
              </a:rPr>
              <a:t>الأستنتاجى</a:t>
            </a:r>
            <a:r>
              <a:rPr lang="ar-SA" sz="2000" dirty="0">
                <a:ea typeface="Times New Roman"/>
                <a:cs typeface="Times New Roman"/>
              </a:rPr>
              <a:t> الذى بدأه فيثاغورث بإثبات نظريته المشهورة </a:t>
            </a:r>
            <a:r>
              <a:rPr lang="ar-SA" sz="2000" dirty="0" err="1">
                <a:ea typeface="Times New Roman"/>
                <a:cs typeface="Times New Roman"/>
              </a:rPr>
              <a:t>التى</a:t>
            </a:r>
            <a:r>
              <a:rPr lang="ar-SA" sz="2000" dirty="0">
                <a:ea typeface="Times New Roman"/>
                <a:cs typeface="Times New Roman"/>
              </a:rPr>
              <a:t> كانت سبباً</a:t>
            </a:r>
            <a:endParaRPr lang="en-US" sz="2000" dirty="0">
              <a:ea typeface="Calibri"/>
              <a:cs typeface="Arial"/>
            </a:endParaRPr>
          </a:p>
          <a:p>
            <a:r>
              <a:rPr lang="ar-SA" sz="2000" dirty="0">
                <a:ea typeface="Times New Roman"/>
                <a:cs typeface="Times New Roman"/>
              </a:rPr>
              <a:t>مباشراً في إغفال علمي الحساب والجبر وعدم تطورهما تطوراً يضاهى علم الهندسة . فعندما طبق </a:t>
            </a:r>
            <a:r>
              <a:rPr lang="ar-SA" sz="2000" dirty="0" err="1">
                <a:ea typeface="Times New Roman"/>
                <a:cs typeface="Times New Roman"/>
              </a:rPr>
              <a:t>فيثا</a:t>
            </a:r>
            <a:r>
              <a:rPr lang="ar-SA" sz="2000" dirty="0">
                <a:ea typeface="Times New Roman"/>
                <a:cs typeface="Times New Roman"/>
              </a:rPr>
              <a:t> </a:t>
            </a:r>
            <a:r>
              <a:rPr lang="ar-SA" sz="2000" dirty="0" err="1">
                <a:ea typeface="Times New Roman"/>
                <a:cs typeface="Times New Roman"/>
              </a:rPr>
              <a:t>غورث</a:t>
            </a:r>
            <a:r>
              <a:rPr lang="ar-SA" sz="2000" dirty="0">
                <a:ea typeface="Times New Roman"/>
                <a:cs typeface="Times New Roman"/>
              </a:rPr>
              <a:t> نظريته على الأعداد ، ظهرت لديه مشكلة الأعداد غير النسبية </a:t>
            </a:r>
            <a:r>
              <a:rPr lang="ar-SA" sz="2000" dirty="0" err="1">
                <a:ea typeface="Times New Roman"/>
                <a:cs typeface="Times New Roman"/>
              </a:rPr>
              <a:t>التى</a:t>
            </a:r>
            <a:r>
              <a:rPr lang="ar-SA" sz="2000" dirty="0">
                <a:ea typeface="Times New Roman"/>
                <a:cs typeface="Times New Roman"/>
              </a:rPr>
              <a:t> لا يناظرها طول </a:t>
            </a:r>
            <a:r>
              <a:rPr lang="ar-SA" sz="2000" dirty="0" err="1">
                <a:ea typeface="Times New Roman"/>
                <a:cs typeface="Times New Roman"/>
              </a:rPr>
              <a:t>هندسى</a:t>
            </a:r>
            <a:r>
              <a:rPr lang="ar-SA" sz="2000" dirty="0">
                <a:ea typeface="Times New Roman"/>
                <a:cs typeface="Times New Roman"/>
              </a:rPr>
              <a:t> وبذلك أصبحت الهندسة </a:t>
            </a:r>
            <a:r>
              <a:rPr lang="ar-SA" sz="2000" dirty="0" err="1">
                <a:ea typeface="Times New Roman"/>
                <a:cs typeface="Times New Roman"/>
              </a:rPr>
              <a:t>هى</a:t>
            </a:r>
            <a:r>
              <a:rPr lang="ar-SA" sz="2000" dirty="0">
                <a:ea typeface="Times New Roman"/>
                <a:cs typeface="Times New Roman"/>
              </a:rPr>
              <a:t> العلم </a:t>
            </a:r>
            <a:r>
              <a:rPr lang="ar-SA" sz="2000" dirty="0" err="1">
                <a:ea typeface="Times New Roman"/>
                <a:cs typeface="Times New Roman"/>
              </a:rPr>
              <a:t>الأساسى</a:t>
            </a:r>
            <a:r>
              <a:rPr lang="ar-SA" sz="2000" dirty="0">
                <a:ea typeface="Times New Roman"/>
                <a:cs typeface="Times New Roman"/>
              </a:rPr>
              <a:t> عند </a:t>
            </a:r>
            <a:r>
              <a:rPr lang="ar-SA" sz="2000" dirty="0" err="1">
                <a:ea typeface="Times New Roman"/>
                <a:cs typeface="Times New Roman"/>
              </a:rPr>
              <a:t>الأغريق</a:t>
            </a:r>
            <a:r>
              <a:rPr lang="ar-SA" sz="2000" dirty="0">
                <a:ea typeface="Times New Roman"/>
                <a:cs typeface="Times New Roman"/>
              </a:rPr>
              <a:t> .  وتعد الهندسة عند </a:t>
            </a:r>
            <a:r>
              <a:rPr lang="ar-SA" sz="2000" dirty="0" err="1">
                <a:ea typeface="Times New Roman"/>
                <a:cs typeface="Times New Roman"/>
              </a:rPr>
              <a:t>الأغريق</a:t>
            </a:r>
            <a:r>
              <a:rPr lang="ar-SA" sz="2000" dirty="0">
                <a:ea typeface="Times New Roman"/>
                <a:cs typeface="Times New Roman"/>
              </a:rPr>
              <a:t> بداية جمع وتنظيم الهندسة على أساس </a:t>
            </a:r>
            <a:r>
              <a:rPr lang="ar-SA" sz="2000" dirty="0" err="1">
                <a:ea typeface="Times New Roman"/>
                <a:cs typeface="Times New Roman"/>
              </a:rPr>
              <a:t>منطقى</a:t>
            </a:r>
            <a:r>
              <a:rPr lang="ar-SA" sz="2000" dirty="0">
                <a:ea typeface="Times New Roman"/>
                <a:cs typeface="Times New Roman"/>
              </a:rPr>
              <a:t> ، </a:t>
            </a:r>
            <a:r>
              <a:rPr lang="ar-SA" sz="2000" dirty="0" err="1">
                <a:ea typeface="Times New Roman"/>
                <a:cs typeface="Times New Roman"/>
              </a:rPr>
              <a:t>ففى</a:t>
            </a:r>
            <a:r>
              <a:rPr lang="ar-SA" sz="2000" dirty="0">
                <a:ea typeface="Times New Roman"/>
                <a:cs typeface="Times New Roman"/>
              </a:rPr>
              <a:t> عام 300 قبل الميلاد بدأ </a:t>
            </a:r>
            <a:r>
              <a:rPr lang="ar-SA" sz="2000" dirty="0" err="1">
                <a:ea typeface="Times New Roman"/>
                <a:cs typeface="Times New Roman"/>
              </a:rPr>
              <a:t>أقليدس</a:t>
            </a:r>
            <a:r>
              <a:rPr lang="ar-SA" sz="2000" dirty="0">
                <a:ea typeface="Times New Roman"/>
                <a:cs typeface="Times New Roman"/>
              </a:rPr>
              <a:t>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وضع كتابه الشهير « الأصول » .  ويعد هذا الكتاب أول كتاب ينظم الهندسة على أساس </a:t>
            </a:r>
            <a:r>
              <a:rPr lang="ar-SA" sz="2000" dirty="0" err="1">
                <a:ea typeface="Times New Roman"/>
                <a:cs typeface="Times New Roman"/>
              </a:rPr>
              <a:t>رياضى</a:t>
            </a:r>
            <a:r>
              <a:rPr lang="ar-SA" sz="2000" dirty="0">
                <a:ea typeface="Times New Roman"/>
                <a:cs typeface="Times New Roman"/>
              </a:rPr>
              <a:t> مقبول و الأهم من ذلك هو </a:t>
            </a:r>
            <a:r>
              <a:rPr lang="ar-SA" sz="2000" dirty="0" err="1">
                <a:ea typeface="Times New Roman"/>
                <a:cs typeface="Times New Roman"/>
              </a:rPr>
              <a:t>أستخدام</a:t>
            </a:r>
            <a:r>
              <a:rPr lang="ar-SA" sz="2000" dirty="0">
                <a:ea typeface="Times New Roman"/>
                <a:cs typeface="Times New Roman"/>
              </a:rPr>
              <a:t> طريقة المسلمات لجمع الهندسة وتنظيمها بطريقة منطقية   بعد أن كانت عبارة عن حقائق متناثرة ليس لها وحدة قائمة ، وقد أشتهر عدد من فلاسفة اليونان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الهندسة ومنهم :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120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196752"/>
            <a:ext cx="567037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b="1" u="sng" dirty="0">
                <a:ea typeface="Times New Roman"/>
                <a:cs typeface="Times New Roman"/>
              </a:rPr>
              <a:t>-         طاليس </a:t>
            </a:r>
            <a:r>
              <a:rPr lang="ar-SA" sz="2000" b="1" u="sng" dirty="0" err="1">
                <a:ea typeface="Times New Roman"/>
                <a:cs typeface="Times New Roman"/>
              </a:rPr>
              <a:t>المالطى</a:t>
            </a:r>
            <a:r>
              <a:rPr lang="ar-SA" sz="2000" b="1" u="sng" dirty="0">
                <a:ea typeface="Times New Roman"/>
                <a:cs typeface="Times New Roman"/>
              </a:rPr>
              <a:t> : (639 – 440 ) قبل الميلاد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لقد تمكن من قياس </a:t>
            </a:r>
            <a:r>
              <a:rPr lang="ar-SA" sz="2000" dirty="0" err="1">
                <a:ea typeface="Times New Roman"/>
                <a:cs typeface="Times New Roman"/>
              </a:rPr>
              <a:t>أرتفاع</a:t>
            </a:r>
            <a:r>
              <a:rPr lang="ar-SA" sz="2000" dirty="0">
                <a:ea typeface="Times New Roman"/>
                <a:cs typeface="Times New Roman"/>
              </a:rPr>
              <a:t> الهرم بتطبيق نظرية تشابه المثلثات على قياسين هما قياس ظل الهرم وقباس ظل عصا ثبتها عمودياً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كما ينسب إلى طاليس عدد من نظريات الهندسة ، منها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• أن </a:t>
            </a:r>
            <a:r>
              <a:rPr lang="ar-SA" sz="2000" dirty="0" err="1">
                <a:ea typeface="Times New Roman"/>
                <a:cs typeface="Times New Roman"/>
              </a:rPr>
              <a:t>زاويتى</a:t>
            </a:r>
            <a:r>
              <a:rPr lang="ar-SA" sz="2000" dirty="0">
                <a:ea typeface="Times New Roman"/>
                <a:cs typeface="Times New Roman"/>
              </a:rPr>
              <a:t> قاعدة المثلث </a:t>
            </a:r>
            <a:r>
              <a:rPr lang="ar-SA" sz="2000" dirty="0" err="1">
                <a:ea typeface="Times New Roman"/>
                <a:cs typeface="Times New Roman"/>
              </a:rPr>
              <a:t>المتساوى</a:t>
            </a:r>
            <a:r>
              <a:rPr lang="ar-SA" sz="2000" dirty="0">
                <a:ea typeface="Times New Roman"/>
                <a:cs typeface="Times New Roman"/>
              </a:rPr>
              <a:t> الساقين متساويتان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• والزاوية المحيطية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نصف دائرة قائمة .</a:t>
            </a:r>
            <a:endParaRPr lang="en-US" sz="2000" dirty="0">
              <a:ea typeface="Calibri"/>
              <a:cs typeface="Arial"/>
            </a:endParaRPr>
          </a:p>
          <a:p>
            <a:r>
              <a:rPr lang="ar-SA" sz="2000" dirty="0">
                <a:ea typeface="Times New Roman"/>
                <a:cs typeface="Times New Roman"/>
              </a:rPr>
              <a:t>• يتطابق المثلثان إذا تساوى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كل منهما زاويتان وضلع .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317202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9832" y="1261144"/>
            <a:ext cx="4572000" cy="21935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  <a:tabLst>
                <a:tab pos="3874135" algn="l"/>
              </a:tabLst>
            </a:pPr>
            <a:r>
              <a:rPr lang="ar-SA" sz="2000" dirty="0">
                <a:ea typeface="Times New Roman"/>
                <a:cs typeface="Times New Roman"/>
              </a:rPr>
              <a:t>2</a:t>
            </a:r>
            <a:r>
              <a:rPr lang="ar-SA" sz="2000" b="1" u="sng" dirty="0">
                <a:ea typeface="Times New Roman"/>
                <a:cs typeface="Times New Roman"/>
              </a:rPr>
              <a:t>- فيثاغورث (850 – 497 ) قبل الميلاد:	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    درس فيثاغورث العلوم والرياضيات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كل من مصر وبابل ، وأقام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كل منهم </a:t>
            </a:r>
            <a:r>
              <a:rPr lang="ar-SA" sz="2000" dirty="0" err="1">
                <a:ea typeface="Times New Roman"/>
                <a:cs typeface="Times New Roman"/>
              </a:rPr>
              <a:t>أثنتى</a:t>
            </a:r>
            <a:r>
              <a:rPr lang="ar-SA" sz="2000" dirty="0">
                <a:ea typeface="Times New Roman"/>
                <a:cs typeface="Times New Roman"/>
              </a:rPr>
              <a:t> عشرة سنة صاغ فيها العديد من   المعلومات الرياضية </a:t>
            </a:r>
            <a:r>
              <a:rPr lang="ar-SA" sz="2000" dirty="0" err="1">
                <a:ea typeface="Times New Roman"/>
                <a:cs typeface="Times New Roman"/>
              </a:rPr>
              <a:t>والتى</a:t>
            </a:r>
            <a:r>
              <a:rPr lang="ar-SA" sz="2000" dirty="0">
                <a:ea typeface="Times New Roman"/>
                <a:cs typeface="Times New Roman"/>
              </a:rPr>
              <a:t> عرفت </a:t>
            </a:r>
            <a:r>
              <a:rPr lang="ar-SA" sz="2000" dirty="0" err="1">
                <a:ea typeface="Times New Roman"/>
                <a:cs typeface="Times New Roman"/>
              </a:rPr>
              <a:t>بأسمه</a:t>
            </a:r>
            <a:r>
              <a:rPr lang="ar-SA" sz="2000" dirty="0">
                <a:ea typeface="Times New Roman"/>
                <a:cs typeface="Times New Roman"/>
              </a:rPr>
              <a:t> ولعل من أشهرها نظرية فيثاغورث المعروفة .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112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692697"/>
            <a:ext cx="574238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b="1" u="sng" dirty="0">
                <a:ea typeface="Times New Roman"/>
                <a:cs typeface="Times New Roman"/>
              </a:rPr>
              <a:t>3- إقليدس </a:t>
            </a:r>
            <a:r>
              <a:rPr lang="ar-SA" sz="2000" b="1" u="sng" dirty="0" err="1">
                <a:ea typeface="Times New Roman"/>
                <a:cs typeface="Times New Roman"/>
              </a:rPr>
              <a:t>السكندرى</a:t>
            </a:r>
            <a:r>
              <a:rPr lang="ar-SA" sz="2000" b="1" u="sng" dirty="0">
                <a:ea typeface="Times New Roman"/>
                <a:cs typeface="Times New Roman"/>
              </a:rPr>
              <a:t>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يعد </a:t>
            </a:r>
            <a:r>
              <a:rPr lang="ar-SA" sz="2000" dirty="0" err="1">
                <a:ea typeface="Times New Roman"/>
                <a:cs typeface="Times New Roman"/>
              </a:rPr>
              <a:t>أقليدس</a:t>
            </a:r>
            <a:r>
              <a:rPr lang="ar-SA" sz="2000" dirty="0">
                <a:ea typeface="Times New Roman"/>
                <a:cs typeface="Times New Roman"/>
              </a:rPr>
              <a:t> مؤسس الهندسة المستوية ، حيث يعد كتاب الأصول الذى ألفه حوالى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عام 300 قبل الميلاد هو أهم الكتب </a:t>
            </a:r>
            <a:r>
              <a:rPr lang="ar-SA" sz="2000" dirty="0" err="1">
                <a:ea typeface="Times New Roman"/>
                <a:cs typeface="Times New Roman"/>
              </a:rPr>
              <a:t>التى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وضعت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العصر </a:t>
            </a:r>
            <a:r>
              <a:rPr lang="ar-SA" sz="2000" dirty="0" err="1">
                <a:ea typeface="Times New Roman"/>
                <a:cs typeface="Times New Roman"/>
              </a:rPr>
              <a:t>السكندرى</a:t>
            </a:r>
            <a:r>
              <a:rPr lang="ar-SA" sz="2000" dirty="0">
                <a:ea typeface="Times New Roman"/>
                <a:cs typeface="Times New Roman"/>
              </a:rPr>
              <a:t>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الرياضيات ، وهو المصدر الذى أخذ منه علماء الشرق والغرب حتى القرن التاسع عشر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</a:t>
            </a:r>
            <a:r>
              <a:rPr lang="ar-SA" sz="2000" dirty="0" err="1">
                <a:ea typeface="Times New Roman"/>
                <a:cs typeface="Times New Roman"/>
              </a:rPr>
              <a:t>الميلادى</a:t>
            </a:r>
            <a:r>
              <a:rPr lang="ar-SA" sz="2000" dirty="0">
                <a:ea typeface="Times New Roman"/>
                <a:cs typeface="Times New Roman"/>
              </a:rPr>
              <a:t> حين بدأ ظهور الهندسة </a:t>
            </a:r>
            <a:r>
              <a:rPr lang="ar-SA" sz="2000" dirty="0" err="1">
                <a:ea typeface="Times New Roman"/>
                <a:cs typeface="Times New Roman"/>
              </a:rPr>
              <a:t>الأقليدية</a:t>
            </a:r>
            <a:r>
              <a:rPr lang="ar-SA" sz="2000" dirty="0">
                <a:ea typeface="Times New Roman"/>
                <a:cs typeface="Times New Roman"/>
              </a:rPr>
              <a:t>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ولقد صاغ </a:t>
            </a:r>
            <a:r>
              <a:rPr lang="ar-SA" sz="2000" dirty="0" err="1">
                <a:ea typeface="Times New Roman"/>
                <a:cs typeface="Times New Roman"/>
              </a:rPr>
              <a:t>أقليدس</a:t>
            </a:r>
            <a:r>
              <a:rPr lang="ar-SA" sz="2000" dirty="0">
                <a:ea typeface="Times New Roman"/>
                <a:cs typeface="Times New Roman"/>
              </a:rPr>
              <a:t> عشر فرضيات أستند إليها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</a:t>
            </a:r>
            <a:r>
              <a:rPr lang="ar-SA" sz="2000" dirty="0" err="1">
                <a:ea typeface="Times New Roman"/>
                <a:cs typeface="Times New Roman"/>
              </a:rPr>
              <a:t>أشتقاق</a:t>
            </a:r>
            <a:r>
              <a:rPr lang="ar-SA" sz="2000" dirty="0">
                <a:ea typeface="Times New Roman"/>
                <a:cs typeface="Times New Roman"/>
              </a:rPr>
              <a:t> نظريات الهندسة </a:t>
            </a:r>
            <a:r>
              <a:rPr lang="ar-SA" sz="2000" dirty="0" err="1">
                <a:ea typeface="Times New Roman"/>
                <a:cs typeface="Times New Roman"/>
              </a:rPr>
              <a:t>اللاإقليدية</a:t>
            </a:r>
            <a:r>
              <a:rPr lang="ar-SA" sz="2000" dirty="0">
                <a:ea typeface="Times New Roman"/>
                <a:cs typeface="Times New Roman"/>
              </a:rPr>
              <a:t> المعروفة ، كما ضمت هذه الفرضيات خمس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237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124744"/>
            <a:ext cx="53823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بديهيات وخمس مسلمات 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والبديهيات الخمس </a:t>
            </a:r>
            <a:r>
              <a:rPr lang="ar-SA" sz="2000" dirty="0" err="1">
                <a:ea typeface="Times New Roman"/>
                <a:cs typeface="Times New Roman"/>
              </a:rPr>
              <a:t>هى</a:t>
            </a:r>
            <a:r>
              <a:rPr lang="ar-SA" sz="2000" dirty="0">
                <a:ea typeface="Times New Roman"/>
                <a:cs typeface="Times New Roman"/>
              </a:rPr>
              <a:t>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1-         الأشياء المساوية </a:t>
            </a:r>
            <a:r>
              <a:rPr lang="ar-SA" sz="2000" dirty="0" err="1">
                <a:ea typeface="Times New Roman"/>
                <a:cs typeface="Times New Roman"/>
              </a:rPr>
              <a:t>لشىء</a:t>
            </a:r>
            <a:r>
              <a:rPr lang="ar-SA" sz="2000" dirty="0">
                <a:ea typeface="Times New Roman"/>
                <a:cs typeface="Times New Roman"/>
              </a:rPr>
              <a:t> واحد متساوية فيما بينها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2-         إذا أضيفت كميات متساوية إلى أخرى متساوية تكون النتائج متساوية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3-         إذا طرحت مقادير متساوية من أخرى متساوية تكون </a:t>
            </a:r>
            <a:r>
              <a:rPr lang="ar-SA" sz="2000" dirty="0" err="1">
                <a:ea typeface="Times New Roman"/>
                <a:cs typeface="Times New Roman"/>
              </a:rPr>
              <a:t>البواقى</a:t>
            </a:r>
            <a:r>
              <a:rPr lang="ar-SA" sz="2000" dirty="0">
                <a:ea typeface="Times New Roman"/>
                <a:cs typeface="Times New Roman"/>
              </a:rPr>
              <a:t> متساوية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4-         الأشياء المتطابقة متساوية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5-         الكل أكبر من الجزء .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49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692696"/>
            <a:ext cx="54543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  أما المسلمات الخمس </a:t>
            </a:r>
            <a:r>
              <a:rPr lang="ar-SA" sz="2000" dirty="0" err="1">
                <a:ea typeface="Times New Roman"/>
                <a:cs typeface="Times New Roman"/>
              </a:rPr>
              <a:t>هى</a:t>
            </a:r>
            <a:r>
              <a:rPr lang="ar-SA" sz="2000" dirty="0">
                <a:ea typeface="Times New Roman"/>
                <a:cs typeface="Times New Roman"/>
              </a:rPr>
              <a:t> :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1-         يمكن أن نصل بين أية نقطتين بخط مستقيم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2-         يمكن مد الخط المستقيم من طرفيه إلى </a:t>
            </a:r>
            <a:r>
              <a:rPr lang="ar-SA" sz="2000" dirty="0" err="1">
                <a:ea typeface="Times New Roman"/>
                <a:cs typeface="Times New Roman"/>
              </a:rPr>
              <a:t>أى</a:t>
            </a:r>
            <a:r>
              <a:rPr lang="ar-SA" sz="2000" dirty="0">
                <a:ea typeface="Times New Roman"/>
                <a:cs typeface="Times New Roman"/>
              </a:rPr>
              <a:t> طول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3-         يمكن رسم دائرة إذا علم مركزها ونصف قطرها .</a:t>
            </a:r>
            <a:endParaRPr lang="en-US" sz="2000" dirty="0">
              <a:ea typeface="Calibri"/>
              <a:cs typeface="Arial"/>
            </a:endParaRPr>
          </a:p>
          <a:p>
            <a:pPr algn="just">
              <a:lnSpc>
                <a:spcPct val="115000"/>
              </a:lnSpc>
            </a:pPr>
            <a:r>
              <a:rPr lang="ar-SA" sz="2000" dirty="0">
                <a:ea typeface="Times New Roman"/>
                <a:cs typeface="Times New Roman"/>
              </a:rPr>
              <a:t>4-         كل الزوايا القائمة متساوية .</a:t>
            </a:r>
            <a:endParaRPr lang="en-US" sz="2000" dirty="0">
              <a:ea typeface="Calibri"/>
              <a:cs typeface="Arial"/>
            </a:endParaRPr>
          </a:p>
          <a:p>
            <a:r>
              <a:rPr lang="ar-SA" sz="2000" dirty="0">
                <a:ea typeface="Times New Roman"/>
                <a:cs typeface="Times New Roman"/>
              </a:rPr>
              <a:t>5-         إذا قطع مستقيمان بمستقيم ثالث بحيث يكون مجموع الزاويتين الداخلتين الواقعتين على جهة واحدة من القاطع قائمتين فإن المستقيمين يتلاقيان </a:t>
            </a:r>
            <a:r>
              <a:rPr lang="ar-SA" sz="2000" dirty="0" err="1">
                <a:ea typeface="Times New Roman"/>
                <a:cs typeface="Times New Roman"/>
              </a:rPr>
              <a:t>فى</a:t>
            </a:r>
            <a:r>
              <a:rPr lang="ar-SA" sz="2000" dirty="0">
                <a:ea typeface="Times New Roman"/>
                <a:cs typeface="Times New Roman"/>
              </a:rPr>
              <a:t> تلك الجهة من القاطع إذا مد إلى غير حد 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12154020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23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Maher</cp:lastModifiedBy>
  <cp:revision>1</cp:revision>
  <dcterms:created xsi:type="dcterms:W3CDTF">2020-03-04T13:20:19Z</dcterms:created>
  <dcterms:modified xsi:type="dcterms:W3CDTF">2020-03-04T13:25:40Z</dcterms:modified>
</cp:coreProperties>
</file>