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notesMasterIdLst>
    <p:notesMasterId r:id="rId5"/>
  </p:notesMasterIdLst>
  <p:sldIdLst>
    <p:sldId id="268" r:id="rId2"/>
    <p:sldId id="269" r:id="rId3"/>
    <p:sldId id="270" r:id="rId4"/>
  </p:sldIdLst>
  <p:sldSz cx="9144000" cy="5143500" type="screen16x9"/>
  <p:notesSz cx="6858000" cy="9144000"/>
  <p:defaultTextStyle>
    <a:defPPr>
      <a:defRPr lang="ar-AE"/>
    </a:defPPr>
    <a:lvl1pPr marL="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4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21" d="100"/>
          <a:sy n="121" d="100"/>
        </p:scale>
        <p:origin x="-90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9869CE5-0AB8-4506-9657-9D3153DB2BFD}" type="datetimeFigureOut">
              <a:rPr lang="ar-IQ" smtClean="0"/>
              <a:t>13/07/1441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F3B832A-8990-413C-B9F7-3DF49A76EA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0229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B832A-8990-413C-B9F7-3DF49A76EA64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46453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1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F877-0FF9-432D-AB52-28C2482279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8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3E15-75D7-4ACD-AA5D-DC0B7691C8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1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7F4B-5795-4C96-82E8-418085B84C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714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C0F9-924D-417A-86F7-67D88CB380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16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B006-26E3-4106-A218-A25462DF48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374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CE16-F4BB-4ADB-A058-48E5AC4834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34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1D48-3893-4E09-A3A3-BA57A8DFB6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37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CF9C-1549-4FFC-B8A7-BA3055155C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7254-0E66-4EEF-969F-7BEFC23BC7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6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588-DF5E-41B6-8F1B-8A68EE66B0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2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D313-702A-49E5-82A9-8434BDB873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628-15B0-4666-9630-35F969A508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1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8CF3-5A1F-4FAD-9935-2613ECAED0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0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8AD-2E10-40E6-BFEF-0A7C71B525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6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C579-D3F7-4A6E-B534-DA3C667D1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4F7-3F4A-4793-B4C2-E4F915A3F7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5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fld id="{42983E2D-9EAA-468D-8FE1-63A08348F7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 rtl="0"/>
              <a:t>3/7/2020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defTabSz="342900" rtl="0"/>
            <a:fld id="{D57F1E4F-1CFF-5643-939E-217C01CDF565}" type="slidenum">
              <a:rPr lang="en-US" smtClean="0"/>
              <a:pPr defTabSz="342900"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0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342900" rtl="1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57175" indent="-257175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1763689" y="864681"/>
            <a:ext cx="5616624" cy="807911"/>
          </a:xfrm>
          <a:prstGeom prst="rect">
            <a:avLst/>
          </a:prstGeom>
          <a:solidFill>
            <a:srgbClr val="FFFF99"/>
          </a:solidFill>
        </p:spPr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IQ" sz="48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المحاضرة </a:t>
            </a:r>
            <a:r>
              <a:rPr lang="ar-IQ" sz="48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الثانية عشرة</a:t>
            </a:r>
            <a:endParaRPr lang="en-US" sz="4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7668344" y="411510"/>
            <a:ext cx="108012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4400" dirty="0" smtClean="0">
                <a:cs typeface="B Jadid" pitchFamily="2" charset="-78"/>
              </a:rPr>
              <a:t>12</a:t>
            </a:r>
            <a:endParaRPr lang="ar-IQ" sz="4400" dirty="0">
              <a:cs typeface="B Jadid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123728" y="2715766"/>
            <a:ext cx="51845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e Bold Jut Out" pitchFamily="2" charset="-78"/>
              </a:rPr>
              <a:t>م. د. قيس عبدالله أحمد </a:t>
            </a:r>
            <a:endParaRPr lang="ar-IQ" dirty="0">
              <a:cs typeface="Simple Bold Jut Out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851920" y="1923678"/>
            <a:ext cx="1224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cs typeface="Simple Bold Jut Out" pitchFamily="2" charset="-78"/>
              </a:rPr>
              <a:t>اعداد</a:t>
            </a:r>
            <a:endParaRPr lang="ar-IQ" dirty="0">
              <a:cs typeface="Simple Bold Jut Ou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79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635896" y="127896"/>
            <a:ext cx="2550199" cy="438580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IQ" sz="24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علـم التجويـد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مربع نص 5"/>
          <p:cNvSpPr txBox="1"/>
          <p:nvPr/>
        </p:nvSpPr>
        <p:spPr>
          <a:xfrm>
            <a:off x="971600" y="1059582"/>
            <a:ext cx="8071634" cy="1669686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التجويد لغة: " هو التحسين أو الإتيان بالجيد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"واستجدت الشيء وبجودته: تخيرته وطلبت ان يكون جيداً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والتجويد في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الاصطلاح: 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 هو علم يعرف به النطق الصحيح للحروف العربية وذلك بمعرفة مخارجها وصفاتها الذاتية والعرضية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(3)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</a:p>
          <a:p>
            <a:pPr algn="justLow"/>
            <a:endParaRPr lang="en-US" sz="14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فتح رب البرية، شرح المقدمة الجزرية:16.</a:t>
            </a:r>
            <a:endParaRPr lang="en-US" sz="14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أساس البلاغة: 530.</a:t>
            </a:r>
            <a:endParaRPr lang="en-US" sz="14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(3)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400" dirty="0">
                <a:latin typeface="Times New Roman"/>
                <a:ea typeface="Times New Roman"/>
                <a:cs typeface="Simplified Arabic"/>
              </a:rPr>
              <a:t>أطلس التجويد: 7.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519854" y="1131590"/>
            <a:ext cx="225060" cy="484746"/>
          </a:xfrm>
          <a:prstGeom prst="rect">
            <a:avLst/>
          </a:prstGeom>
          <a:noFill/>
        </p:spPr>
        <p:txBody>
          <a:bodyPr wrap="none" lIns="68579" tIns="34289" rIns="68579" bIns="34289" rtlCol="1">
            <a:spAutoFit/>
          </a:bodyPr>
          <a:lstStyle/>
          <a:p>
            <a:pPr defTabSz="342892"/>
            <a:r>
              <a:rPr lang="ar-AE" sz="2700" dirty="0" smtClean="0">
                <a:solidFill>
                  <a:prstClr val="black"/>
                </a:solidFill>
                <a:cs typeface="Akhbar MT" pitchFamily="2" charset="-78"/>
              </a:rPr>
              <a:t> </a:t>
            </a:r>
            <a:endParaRPr lang="ar-AE" sz="2700" dirty="0">
              <a:solidFill>
                <a:prstClr val="black"/>
              </a:solidFill>
              <a:cs typeface="Akhbar MT" pitchFamily="2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545634" y="2859782"/>
            <a:ext cx="2496186" cy="715578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24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موضوعه وثمرة تعلمه وغايته: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289966" y="3723878"/>
            <a:ext cx="6753268" cy="1300354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موضوعه: تلفظ الكلمات القرآنية، وثمرته: " صونُ اللسان عن الخطأ في كتاب الله تعالى ونيلُ الأجر والثواب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(4)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 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ومعرفة أحوال الوقوف على آياته، وأما غايته فهي بلوغ النهاية في إتقان لفظ القرآن الكريم على نحو ما بلّغه النبي الأكرم </a:t>
            </a:r>
            <a:r>
              <a:rPr lang="ar-IQ" sz="1600" dirty="0">
                <a:solidFill>
                  <a:srgbClr val="000000"/>
                </a:solidFill>
                <a:latin typeface="Simplified Arabic"/>
                <a:ea typeface="Times New Roman"/>
                <a:cs typeface="Simplified Arabic"/>
              </a:rPr>
              <a:t>(</a:t>
            </a:r>
            <a:r>
              <a:rPr lang="ar-IQ" sz="1600" dirty="0">
                <a:solidFill>
                  <a:srgbClr val="000000"/>
                </a:solidFill>
                <a:latin typeface="Cambria Math"/>
                <a:ea typeface="Times New Roman"/>
                <a:cs typeface="Simplified Arabic"/>
                <a:sym typeface="V_Symbols"/>
              </a:rPr>
              <a:t></a:t>
            </a:r>
            <a:r>
              <a:rPr lang="ar-IQ" sz="1600" dirty="0">
                <a:solidFill>
                  <a:srgbClr val="000000"/>
                </a:solidFill>
                <a:latin typeface="Simplified Arabic"/>
                <a:ea typeface="Times New Roman"/>
                <a:cs typeface="Simplified Arabic"/>
              </a:rPr>
              <a:t>)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</a:p>
          <a:p>
            <a:pPr algn="justLow"/>
            <a:endParaRPr lang="en-US" sz="1600" dirty="0">
              <a:latin typeface="Times New Roman"/>
              <a:ea typeface="Times New Roman"/>
            </a:endParaRPr>
          </a:p>
          <a:p>
            <a:pPr marL="245110" indent="-228600" algn="justLow">
              <a:tabLst>
                <a:tab pos="130810" algn="l"/>
              </a:tabLst>
            </a:pPr>
            <a:r>
              <a:rPr lang="ar-IQ" sz="1600" baseline="30000" dirty="0" smtClean="0">
                <a:latin typeface="Times New Roman"/>
                <a:ea typeface="Times New Roman"/>
                <a:cs typeface="Simplified Arabic"/>
              </a:rPr>
              <a:t>(4)</a:t>
            </a:r>
            <a:r>
              <a:rPr lang="ar-IQ" sz="1600" dirty="0" smtClean="0">
                <a:latin typeface="Times New Roman"/>
                <a:ea typeface="Times New Roman"/>
                <a:cs typeface="Simplified Arabic"/>
              </a:rPr>
              <a:t>   </a:t>
            </a:r>
            <a:r>
              <a:rPr lang="ar-IQ" sz="1600" dirty="0">
                <a:latin typeface="Times New Roman"/>
                <a:ea typeface="Times New Roman"/>
                <a:cs typeface="Simplified Arabic"/>
              </a:rPr>
              <a:t>فن التجويد: 7.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6456536" y="486447"/>
            <a:ext cx="2550199" cy="377024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IQ" sz="20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تعريف علـم التجويـد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79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9" grpId="0" animBg="1"/>
      <p:bldP spid="11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956686" y="699542"/>
            <a:ext cx="6753268" cy="715578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14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إنَّ تعلم علم التجويد واجب كفائي، لكن هو فرض عيني على كل مسلم ومسلمة من المكلفين في إداء صلاتهم المفروضة مثل الحركات أو السكون أو الإدغام أو الإقلاب </a:t>
            </a:r>
            <a:r>
              <a:rPr lang="ar-IQ" sz="14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أوالمدود</a:t>
            </a:r>
            <a:r>
              <a:rPr lang="ar-IQ" sz="14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أو همزة الوصل أو اللام الشمسية وغيرها، فلابد من تطبيق أحكام التلاوة.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979712" y="2139702"/>
            <a:ext cx="6897946" cy="2377572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إن إجادة القراءة وصحة النطق بالحروف، توجب التقدم في إمامة الجماعة في الصلاة.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وقد ثبت عن ابن مسعود الأنصاري عن النبي </a:t>
            </a:r>
            <a:r>
              <a:rPr lang="ar-IQ" sz="1600" dirty="0">
                <a:solidFill>
                  <a:srgbClr val="000000"/>
                </a:solidFill>
                <a:latin typeface="Simplified Arabic"/>
                <a:ea typeface="Times New Roman"/>
                <a:cs typeface="Simplified Arabic"/>
              </a:rPr>
              <a:t>(</a:t>
            </a:r>
            <a:r>
              <a:rPr lang="ar-IQ" sz="1600" dirty="0">
                <a:solidFill>
                  <a:srgbClr val="000000"/>
                </a:solidFill>
                <a:latin typeface="Cambria Math"/>
                <a:ea typeface="Times New Roman"/>
                <a:cs typeface="Simplified Arabic"/>
                <a:sym typeface="V_Symbols"/>
              </a:rPr>
              <a:t></a:t>
            </a:r>
            <a:r>
              <a:rPr lang="ar-IQ" sz="1600" dirty="0">
                <a:solidFill>
                  <a:srgbClr val="000000"/>
                </a:solidFill>
                <a:latin typeface="Simplified Arabic"/>
                <a:ea typeface="Times New Roman"/>
                <a:cs typeface="Simplified Arabic"/>
              </a:rPr>
              <a:t>)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قال:</a:t>
            </a:r>
            <a:r>
              <a:rPr lang="ar-IQ" sz="1600" b="1" dirty="0">
                <a:solidFill>
                  <a:srgbClr val="000000"/>
                </a:solidFill>
                <a:latin typeface="Traditional Arabic"/>
                <a:ea typeface="Times New Roman"/>
                <a:cs typeface="Simplified Arabic"/>
              </a:rPr>
              <a:t>" </a:t>
            </a:r>
            <a:r>
              <a:rPr lang="ar-IQ" sz="1600" dirty="0">
                <a:latin typeface="Traditional Arabic"/>
                <a:ea typeface="Times New Roman"/>
                <a:cs typeface="Simplified Arabic"/>
              </a:rPr>
              <a:t>يؤم القوم </a:t>
            </a:r>
            <a:r>
              <a:rPr lang="ar-IQ" sz="1600" dirty="0" err="1">
                <a:latin typeface="Traditional Arabic"/>
                <a:ea typeface="Times New Roman"/>
                <a:cs typeface="Simplified Arabic"/>
              </a:rPr>
              <a:t>أقرؤهم</a:t>
            </a:r>
            <a:r>
              <a:rPr lang="ar-IQ" sz="1600" dirty="0">
                <a:latin typeface="Traditional Arabic"/>
                <a:ea typeface="Times New Roman"/>
                <a:cs typeface="Simplified Arabic"/>
              </a:rPr>
              <a:t> لكتاب الله فإن كانوا </a:t>
            </a:r>
            <a:r>
              <a:rPr lang="ar-IQ" sz="1600" dirty="0" err="1">
                <a:latin typeface="Traditional Arabic"/>
                <a:ea typeface="Times New Roman"/>
                <a:cs typeface="Simplified Arabic"/>
              </a:rPr>
              <a:t>فى</a:t>
            </a:r>
            <a:r>
              <a:rPr lang="ar-IQ" sz="1600" dirty="0">
                <a:latin typeface="Traditional Arabic"/>
                <a:ea typeface="Times New Roman"/>
                <a:cs typeface="Simplified Arabic"/>
              </a:rPr>
              <a:t> القراءة سواء فأعلمهم بالسنة فإن كانوا </a:t>
            </a:r>
            <a:r>
              <a:rPr lang="ar-IQ" sz="1600" dirty="0" err="1">
                <a:latin typeface="Traditional Arabic"/>
                <a:ea typeface="Times New Roman"/>
                <a:cs typeface="Simplified Arabic"/>
              </a:rPr>
              <a:t>فى</a:t>
            </a:r>
            <a:r>
              <a:rPr lang="ar-IQ" sz="1600" dirty="0">
                <a:latin typeface="Traditional Arabic"/>
                <a:ea typeface="Times New Roman"/>
                <a:cs typeface="Simplified Arabic"/>
              </a:rPr>
              <a:t> السنة سواء فأقدمهم هجرة فإن كانوا </a:t>
            </a:r>
            <a:r>
              <a:rPr lang="ar-IQ" sz="1600" dirty="0" err="1">
                <a:latin typeface="Traditional Arabic"/>
                <a:ea typeface="Times New Roman"/>
                <a:cs typeface="Simplified Arabic"/>
              </a:rPr>
              <a:t>فى</a:t>
            </a:r>
            <a:r>
              <a:rPr lang="ar-IQ" sz="1600" dirty="0">
                <a:latin typeface="Traditional Arabic"/>
                <a:ea typeface="Times New Roman"/>
                <a:cs typeface="Simplified Arabic"/>
              </a:rPr>
              <a:t> الهجرة سواء فأقدمهم سلما</a:t>
            </a:r>
            <a:r>
              <a:rPr lang="ar-IQ" sz="1600" dirty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IQ" sz="1600" dirty="0" smtClean="0">
                <a:latin typeface="Times New Roman"/>
                <a:ea typeface="Times New Roman"/>
                <a:cs typeface="Simplified Arabic"/>
              </a:rPr>
              <a:t>"</a:t>
            </a:r>
            <a:r>
              <a:rPr lang="ar-IQ" sz="1600" b="1" baseline="30000" dirty="0" smtClean="0">
                <a:latin typeface="KFGQPC Uthman Taha Naskh"/>
                <a:ea typeface="Times New Roman"/>
                <a:cs typeface="Simplified Arabic"/>
              </a:rPr>
              <a:t>(1)</a:t>
            </a:r>
            <a:r>
              <a:rPr lang="ar-IQ" sz="16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IQ" sz="1600" dirty="0">
                <a:latin typeface="Times New Roman"/>
                <a:ea typeface="Times New Roman"/>
                <a:cs typeface="Simplified Arabic"/>
              </a:rPr>
              <a:t>.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 </a:t>
            </a:r>
            <a:r>
              <a:rPr lang="ar-IQ" sz="1600" dirty="0">
                <a:latin typeface="Traditional Arabic"/>
                <a:ea typeface="Times New Roman"/>
                <a:cs typeface="Simplified Arabic"/>
              </a:rPr>
              <a:t>وروى أبو داود في صـحيحه عَنِ ابْنِ عَبَّاسٍ  قَالَ: قَالَ رَسُـولُ اللَّهِ </a:t>
            </a:r>
            <a:r>
              <a:rPr lang="ar-IQ" sz="1600" dirty="0">
                <a:latin typeface="Simplified Arabic"/>
                <a:ea typeface="Times New Roman"/>
                <a:cs typeface="Simplified Arabic"/>
              </a:rPr>
              <a:t>(</a:t>
            </a:r>
            <a:r>
              <a:rPr lang="ar-IQ" sz="1600" dirty="0">
                <a:solidFill>
                  <a:srgbClr val="000000"/>
                </a:solidFill>
                <a:latin typeface="Cambria Math"/>
                <a:ea typeface="Times New Roman"/>
                <a:cs typeface="Simplified Arabic"/>
                <a:sym typeface="V_Symbols"/>
              </a:rPr>
              <a:t></a:t>
            </a:r>
            <a:r>
              <a:rPr lang="ar-IQ" sz="1600" dirty="0">
                <a:latin typeface="Simplified Arabic"/>
                <a:ea typeface="Times New Roman"/>
                <a:cs typeface="Simplified Arabic"/>
              </a:rPr>
              <a:t>)</a:t>
            </a:r>
            <a:r>
              <a:rPr lang="ar-IQ" sz="1600" dirty="0">
                <a:latin typeface="Traditional Arabic"/>
                <a:ea typeface="Times New Roman"/>
                <a:cs typeface="Simplified Arabic"/>
              </a:rPr>
              <a:t> : </a:t>
            </a:r>
            <a:r>
              <a:rPr lang="ar-IQ" sz="1600" dirty="0" smtClean="0">
                <a:latin typeface="Traditional Arabic"/>
                <a:ea typeface="Times New Roman"/>
                <a:cs typeface="Simplified Arabic"/>
              </a:rPr>
              <a:t>" </a:t>
            </a:r>
            <a:r>
              <a:rPr lang="ar-IQ" sz="1600" dirty="0">
                <a:latin typeface="Traditional Arabic"/>
                <a:ea typeface="Times New Roman"/>
                <a:cs typeface="Simplified Arabic"/>
              </a:rPr>
              <a:t>لِيُؤَذِّنْ لَكُمْ خِيَارُكُمْ </a:t>
            </a:r>
            <a:r>
              <a:rPr lang="ar-IQ" sz="1600" dirty="0" err="1">
                <a:latin typeface="Traditional Arabic"/>
                <a:ea typeface="Times New Roman"/>
                <a:cs typeface="Simplified Arabic"/>
              </a:rPr>
              <a:t>وَلْيَؤُمَّكُمْ</a:t>
            </a:r>
            <a:r>
              <a:rPr lang="ar-IQ" sz="1600" dirty="0">
                <a:latin typeface="Traditional Arabic"/>
                <a:ea typeface="Times New Roman"/>
                <a:cs typeface="Simplified Arabic"/>
              </a:rPr>
              <a:t> قُرَّاؤُكُمْ " </a:t>
            </a:r>
            <a:r>
              <a:rPr lang="ar-IQ" sz="1600" b="1" baseline="30000" dirty="0" smtClean="0">
                <a:latin typeface="KFGQPC Uthman Taha Naskh"/>
                <a:ea typeface="Times New Roman"/>
                <a:cs typeface="Simplified Arabic"/>
              </a:rPr>
              <a:t>(2)</a:t>
            </a:r>
            <a:r>
              <a:rPr lang="ar-IQ" sz="1600" dirty="0" smtClean="0">
                <a:latin typeface="Traditional Arabic"/>
                <a:ea typeface="Times New Roman"/>
                <a:cs typeface="Simplified Arabic"/>
              </a:rPr>
              <a:t>.</a:t>
            </a:r>
          </a:p>
          <a:p>
            <a:pPr algn="justLow"/>
            <a:endParaRPr lang="ar-IQ" sz="1400" dirty="0">
              <a:latin typeface="Traditional Arabic"/>
              <a:ea typeface="Times New Roman"/>
              <a:cs typeface="Simplified Arabic"/>
            </a:endParaRPr>
          </a:p>
          <a:p>
            <a:pPr algn="justLow"/>
            <a:endParaRPr lang="en-US" sz="1400" dirty="0">
              <a:latin typeface="Times New Roman"/>
              <a:ea typeface="Times New Roman"/>
            </a:endParaRPr>
          </a:p>
          <a:p>
            <a:pPr marL="359410" indent="-359410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IQ" sz="1400" dirty="0" smtClean="0">
                <a:latin typeface="Simplified Arabic"/>
                <a:ea typeface="Times New Roman"/>
                <a:cs typeface="Simplified Arabic"/>
              </a:rPr>
              <a:t>  </a:t>
            </a:r>
            <a:r>
              <a:rPr lang="ar-IQ" sz="1400" dirty="0">
                <a:latin typeface="Simplified Arabic"/>
                <a:ea typeface="Times New Roman"/>
                <a:cs typeface="Simplified Arabic"/>
              </a:rPr>
              <a:t>صحيح مسلم:2/133، كتاب المساجد، باب من أحق بالإمامة، رقم( 1564).</a:t>
            </a:r>
            <a:endParaRPr lang="en-US" sz="1400" dirty="0">
              <a:latin typeface="Times New Roman"/>
              <a:ea typeface="Times New Roman"/>
            </a:endParaRPr>
          </a:p>
          <a:p>
            <a:pPr marL="359410" indent="-359410" algn="justLow"/>
            <a:r>
              <a:rPr lang="ar-IQ" sz="1400" baseline="3000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smtClean="0">
                <a:latin typeface="Times New Roman"/>
                <a:ea typeface="Times New Roman"/>
                <a:cs typeface="Simplified Arabic"/>
              </a:rPr>
              <a:t>    </a:t>
            </a:r>
            <a:r>
              <a:rPr lang="ar-IQ" sz="1400" dirty="0">
                <a:latin typeface="Simplified Arabic"/>
                <a:ea typeface="Times New Roman"/>
                <a:cs typeface="Simplified Arabic"/>
              </a:rPr>
              <a:t>سنن أبي داود:1/230، كتاب الصلاة، باب من أحق بالإمامة، رقم(950)، قال الشيخ  الألباني الحديث ضعيف، ينظر: المصدر نفسه.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253959" y="1638835"/>
            <a:ext cx="2544427" cy="37702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2000" b="1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أهمية التجويد: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125708" y="153247"/>
            <a:ext cx="2544427" cy="37702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defTabSz="342892"/>
            <a:r>
              <a:rPr lang="ar-IQ" sz="2000" b="1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حكم التجويد:</a:t>
            </a:r>
            <a:endParaRPr lang="ar-AE" sz="2000" dirty="0">
              <a:solidFill>
                <a:prstClr val="black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546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1_ربطة">
  <a:themeElements>
    <a:clrScheme name="أزرق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ربطة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118</Words>
  <Application>Microsoft Office PowerPoint</Application>
  <PresentationFormat>عرض على الشاشة (9:16)‏</PresentationFormat>
  <Paragraphs>30</Paragraphs>
  <Slides>3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1_ربطة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Moodi Alfayoumy</dc:creator>
  <cp:lastModifiedBy>DR.Ahmed Saker 2o1O</cp:lastModifiedBy>
  <cp:revision>54</cp:revision>
  <dcterms:created xsi:type="dcterms:W3CDTF">2018-09-14T18:51:34Z</dcterms:created>
  <dcterms:modified xsi:type="dcterms:W3CDTF">2020-03-07T18:24:13Z</dcterms:modified>
</cp:coreProperties>
</file>