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69" r:id="rId2"/>
    <p:sldId id="256" r:id="rId3"/>
    <p:sldId id="259" r:id="rId4"/>
    <p:sldId id="260" r:id="rId5"/>
    <p:sldId id="261" r:id="rId6"/>
    <p:sldId id="262" r:id="rId7"/>
    <p:sldId id="263" r:id="rId8"/>
    <p:sldId id="265" r:id="rId9"/>
    <p:sldId id="272" r:id="rId10"/>
    <p:sldId id="270" r:id="rId11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DA HADI" initials="HH" lastIdx="1" clrIdx="0">
    <p:extLst>
      <p:ext uri="{19B8F6BF-5375-455C-9EA6-DF929625EA0E}">
        <p15:presenceInfo xmlns:p15="http://schemas.microsoft.com/office/powerpoint/2012/main" userId="HUDA HAD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1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3-29T01:41:31.169" idx="1">
    <p:pos x="6947" y="2437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CEAD00F6-ABDA-4509-A17C-3112F75C585E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069C715F-3FEC-46B7-A168-190632F33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1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/>
              <a:t>خليل مطران لبناني عاش معظم حياته في مصر       بعلبك مدينة في لبنان</a:t>
            </a: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9BD95B-9BDA-4DB7-876C-8116FD6D9FD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64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F05CA4-AA60-4F19-A4F6-25870D498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9A30453-1B56-4B00-B906-220509EF0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4899C9-1985-495E-88BC-BC7B42292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AF5533-3929-42A2-A55C-B1B344AB7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D4214B-EBA5-42F6-A766-83B99273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8E1D97-1D94-49CB-9CE9-17CF9C858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D86F36-2854-4370-96ED-30E31F389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B809DF8-7E4B-4CA2-82FF-FCFE76A40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0F4C35-8FCC-46DE-AD20-EA825D71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8E0202-5A47-4C7D-B6B2-70434719E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1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030E9F6-4E44-43DD-8251-EDC93B6FD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2B6FE83-9AB0-4801-8FCF-F2387FF97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74BAAB-5EDD-4A8C-BAFC-6A869F19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56A1A12-E907-4D76-8998-1AA4C90DA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7FC6B73-89E7-4996-B38E-6B1AE8D2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24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36A902-AF2D-4980-BA61-DAD76903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EDA9FC-4AF8-4966-8073-D9986ACF3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D7F869D-685E-4AD6-9EF6-41F01484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3FA81F-761F-422A-8F25-6060AE35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BABAC90-CD43-4871-B5C4-83AB8F0E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7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09BD54-514D-4FD7-93BC-8B341722B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13A2D6D-D838-437B-B639-AC2EC414C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E29F8F-1743-49A7-8F52-775F6E2C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735F40-E921-4F07-A10D-1E05AEAD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EC139E9-FBAE-45D8-A2EE-952A12A2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8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91C03C-2E80-46CE-8A49-E45A562EE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7B03A78-339E-4994-BAB6-A323DECCA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9F1D36-59C2-4EAA-88A6-5E2BA9A93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E0E7D34-AF8E-4224-949B-9A652832E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BF8C14C-D15E-47EF-AE20-B0E16B9AF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8002C2E-0A44-4F82-A810-B6D49209B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3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348D8E-1905-4B6F-86F9-2298F0392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631F1F8-E973-44DB-8877-86089DE02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8BA979-4845-4A0D-BDA8-430C69555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F127FAA-5CCA-497B-BFF6-42C5067B93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B776D85-FFE7-47E1-844B-947B22897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6D8EC53-CB28-4F18-A4DE-1DDBCF6C8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20FF16B-0728-4617-9ADC-0AD529893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41C5441-43FC-4DAC-A2CA-D90EE179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0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0615C4-A9A3-4841-9AF9-A84C29943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A377C36-902F-4781-A9C1-66D8DEDBF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1999C31-5869-4AA9-9067-B08072EB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6E33CA6-E30F-4180-8DBE-4BA012AC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0502FB3-102E-495C-A468-23C4E21F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2E6B710-CBE9-4F4D-82FB-DD73AC3EC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5F4689-E16D-470E-B39E-E9879508E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3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CC8507-928F-46EE-96D4-AFFF32095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29365F-3F21-4055-8E23-5F0699EF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4FB6005-7BDE-45BC-BF99-2DA27F680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BB215C8-C6D2-4ED5-8354-7D402419A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159598-DAAD-402E-8590-BEE988F76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0AF745-8D81-402A-BE65-076F6E5F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3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E445B1-8D82-418B-AB96-C824673C0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A133A61-BF8B-4BE6-BF39-54459EFBC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F0D3480-9145-4190-AFE1-20D70FDA4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5CD405-B644-4A70-9732-EF57A582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F62272-EE57-46CF-8703-548BD172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05551D8-ED3E-4C69-AF67-024A67BE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05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1EF3C0F-FC8F-487D-9136-3CE57782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FB7356-191F-4C6E-BC15-4935B67C0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FB73947-47AD-4757-A261-752CB1B34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3B051-3BF0-4A08-8C56-D2CFF2BDF70D}" type="datetimeFigureOut">
              <a:rPr lang="en-US" smtClean="0"/>
              <a:t>3/28/2020</a:t>
            </a:fld>
            <a:endParaRPr lang="en-US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D6A809-EF9C-44A2-8E91-675B8690D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03C56B-4859-4EF4-A0F1-F3289603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A677-B84D-4B61-B7A1-FA7269581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2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D063B2-03D8-496C-B9C7-C08B9CDB5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41827"/>
            <a:ext cx="9144000" cy="2036298"/>
          </a:xfrm>
        </p:spPr>
        <p:txBody>
          <a:bodyPr>
            <a:noAutofit/>
          </a:bodyPr>
          <a:lstStyle/>
          <a:p>
            <a:pPr algn="r"/>
            <a:r>
              <a:rPr lang="ar-IQ" sz="2800" dirty="0"/>
              <a:t>الجامعة المستنصرية </a:t>
            </a:r>
            <a:br>
              <a:rPr lang="ar-IQ" sz="2800" dirty="0"/>
            </a:br>
            <a:r>
              <a:rPr lang="ar-IQ" sz="2800" dirty="0"/>
              <a:t>كلية التربية الأساسية </a:t>
            </a:r>
            <a:br>
              <a:rPr lang="ar-IQ" sz="2800" dirty="0"/>
            </a:br>
            <a:r>
              <a:rPr lang="ar-IQ" sz="2800" dirty="0"/>
              <a:t>قسم التربية البدنية وعلوم الرياضة</a:t>
            </a:r>
            <a:br>
              <a:rPr lang="ar-IQ" sz="2800" dirty="0"/>
            </a:br>
            <a:r>
              <a:rPr lang="ar-IQ" sz="2800" dirty="0"/>
              <a:t>المرحلة / /الدراسة الصباحية</a:t>
            </a:r>
            <a:br>
              <a:rPr lang="ar-IQ" sz="2800" dirty="0"/>
            </a:br>
            <a:r>
              <a:rPr lang="ar-IQ" sz="2800" dirty="0"/>
              <a:t>السنة الدراسية:2019ـ2020</a:t>
            </a:r>
            <a:endParaRPr lang="en-US" sz="2800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537F335-0E81-4FFB-A11E-B2379E803E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21502"/>
            <a:ext cx="9144000" cy="2036298"/>
          </a:xfrm>
        </p:spPr>
        <p:txBody>
          <a:bodyPr>
            <a:normAutofit/>
          </a:bodyPr>
          <a:lstStyle/>
          <a:p>
            <a:r>
              <a:rPr lang="ar-IQ" sz="6000" b="1" dirty="0">
                <a:solidFill>
                  <a:srgbClr val="003300"/>
                </a:solidFill>
              </a:rPr>
              <a:t>البدل وأنواعه</a:t>
            </a:r>
          </a:p>
          <a:p>
            <a:r>
              <a:rPr lang="ar-IQ" sz="2800" b="1" dirty="0">
                <a:solidFill>
                  <a:srgbClr val="003300"/>
                </a:solidFill>
              </a:rPr>
              <a:t>المحاضرة الأولى</a:t>
            </a:r>
          </a:p>
          <a:p>
            <a:r>
              <a:rPr lang="ar-IQ" sz="2800" b="1" dirty="0">
                <a:solidFill>
                  <a:srgbClr val="003300"/>
                </a:solidFill>
              </a:rPr>
              <a:t> </a:t>
            </a:r>
            <a:r>
              <a:rPr lang="ar-IQ" sz="3200" b="1" dirty="0" err="1">
                <a:solidFill>
                  <a:srgbClr val="003300"/>
                </a:solidFill>
              </a:rPr>
              <a:t>د.هدى</a:t>
            </a:r>
            <a:r>
              <a:rPr lang="ar-IQ" sz="3200" b="1" dirty="0">
                <a:solidFill>
                  <a:srgbClr val="003300"/>
                </a:solidFill>
              </a:rPr>
              <a:t> هادي عباس</a:t>
            </a:r>
            <a:endParaRPr lang="en-US" sz="3200" b="1" dirty="0">
              <a:solidFill>
                <a:srgbClr val="003300"/>
              </a:solidFill>
            </a:endParaRPr>
          </a:p>
        </p:txBody>
      </p:sp>
      <p:pic>
        <p:nvPicPr>
          <p:cNvPr id="5" name="صورة 4" descr="صورة تحتوي على شخص, ثياب, ربطة عنق, يرتدي&#10;&#10;تم إنشاء الوصف تلقائياً">
            <a:extLst>
              <a:ext uri="{FF2B5EF4-FFF2-40B4-BE49-F238E27FC236}">
                <a16:creationId xmlns:a16="http://schemas.microsoft.com/office/drawing/2014/main" id="{782E10F1-108B-4118-A66D-7303C91F7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917" y="1340644"/>
            <a:ext cx="9239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69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B4FB5-79BF-44AA-94E9-16F153AAC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>
                <a:solidFill>
                  <a:srgbClr val="FF0000"/>
                </a:solidFill>
              </a:rPr>
              <a:t>تمرين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9B2A0A-DD4E-4050-B06D-A54F6F4B3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dirty="0"/>
              <a:t>صحح الخطأ  واذكر السبب</a:t>
            </a:r>
          </a:p>
          <a:p>
            <a:r>
              <a:rPr lang="ar-IQ" dirty="0"/>
              <a:t>1 ـ سافرتُ الى </a:t>
            </a:r>
            <a:r>
              <a:rPr lang="ar-IQ" dirty="0">
                <a:highlight>
                  <a:srgbClr val="FFFF00"/>
                </a:highlight>
              </a:rPr>
              <a:t>القاهرةِ</a:t>
            </a:r>
            <a:r>
              <a:rPr lang="ar-IQ" dirty="0"/>
              <a:t>     </a:t>
            </a:r>
            <a:r>
              <a:rPr lang="ar-IQ" dirty="0">
                <a:highlight>
                  <a:srgbClr val="00FFFF"/>
                </a:highlight>
              </a:rPr>
              <a:t>الاسكندريةِ</a:t>
            </a:r>
            <a:r>
              <a:rPr lang="ar-IQ" b="1" dirty="0"/>
              <a:t>  </a:t>
            </a:r>
          </a:p>
          <a:p>
            <a:r>
              <a:rPr lang="ar-IQ" dirty="0"/>
              <a:t>ا</a:t>
            </a:r>
            <a:r>
              <a:rPr lang="ar-IQ" dirty="0">
                <a:highlight>
                  <a:srgbClr val="00FFFF"/>
                </a:highlight>
              </a:rPr>
              <a:t>لاسكندرية</a:t>
            </a:r>
            <a:r>
              <a:rPr lang="ar-IQ" dirty="0"/>
              <a:t>: بدل غلط مجرور وعلامة جره الكسرة الظاهرة </a:t>
            </a:r>
            <a:r>
              <a:rPr lang="ar-IQ" u="sng" dirty="0">
                <a:solidFill>
                  <a:srgbClr val="FF0000"/>
                </a:solidFill>
              </a:rPr>
              <a:t>على</a:t>
            </a:r>
            <a:r>
              <a:rPr lang="ar-IQ" dirty="0"/>
              <a:t> آخره  </a:t>
            </a:r>
            <a:r>
              <a:rPr lang="en-US" dirty="0"/>
              <a:t>x</a:t>
            </a:r>
          </a:p>
          <a:p>
            <a:r>
              <a:rPr lang="ar-IQ" b="1" dirty="0">
                <a:solidFill>
                  <a:srgbClr val="FF0000"/>
                </a:solidFill>
              </a:rPr>
              <a:t>الجواب</a:t>
            </a:r>
            <a:r>
              <a:rPr lang="ar-IQ" dirty="0"/>
              <a:t> ا</a:t>
            </a:r>
            <a:r>
              <a:rPr lang="ar-IQ" dirty="0">
                <a:highlight>
                  <a:srgbClr val="00FFFF"/>
                </a:highlight>
              </a:rPr>
              <a:t>لاسكندرية</a:t>
            </a:r>
            <a:r>
              <a:rPr lang="ar-IQ" dirty="0"/>
              <a:t>: بدل غلط مجرور وعلامة جره الكسرة الظاهرة في آخره </a:t>
            </a:r>
            <a:r>
              <a:rPr lang="ar-IQ" dirty="0">
                <a:solidFill>
                  <a:schemeClr val="accent6">
                    <a:lumMod val="50000"/>
                  </a:schemeClr>
                </a:solidFill>
              </a:rPr>
              <a:t>لأن الحركة الكسرة في حال الجر تكون تحت الحرف وليس فوقه</a:t>
            </a:r>
          </a:p>
          <a:p>
            <a:r>
              <a:rPr lang="ar-IQ" dirty="0"/>
              <a:t>2 ـ سر</a:t>
            </a:r>
            <a:r>
              <a:rPr lang="ar-IQ" b="1" u="sng" dirty="0">
                <a:solidFill>
                  <a:schemeClr val="accent6">
                    <a:lumMod val="75000"/>
                  </a:schemeClr>
                </a:solidFill>
              </a:rPr>
              <a:t>ت</a:t>
            </a:r>
            <a:r>
              <a:rPr lang="ar-IQ" b="1" u="sng" dirty="0">
                <a:solidFill>
                  <a:srgbClr val="FF0000"/>
                </a:solidFill>
              </a:rPr>
              <a:t>ْ </a:t>
            </a:r>
            <a:r>
              <a:rPr lang="ar-IQ" dirty="0"/>
              <a:t>الإشاعة ُبين </a:t>
            </a:r>
            <a:r>
              <a:rPr lang="ar-IQ" dirty="0">
                <a:highlight>
                  <a:srgbClr val="FFFF00"/>
                </a:highlight>
              </a:rPr>
              <a:t>الناسِ</a:t>
            </a:r>
            <a:r>
              <a:rPr lang="ar-IQ" dirty="0"/>
              <a:t> : </a:t>
            </a:r>
            <a:r>
              <a:rPr lang="ar-IQ" dirty="0">
                <a:highlight>
                  <a:srgbClr val="00FFFF"/>
                </a:highlight>
              </a:rPr>
              <a:t>كبيرِهم</a:t>
            </a:r>
            <a:r>
              <a:rPr lang="ar-IQ" dirty="0"/>
              <a:t> وصغيرِهم </a:t>
            </a:r>
          </a:p>
          <a:p>
            <a:r>
              <a:rPr lang="ar-IQ" dirty="0"/>
              <a:t> </a:t>
            </a:r>
            <a:r>
              <a:rPr lang="ar-IQ" b="1" dirty="0">
                <a:solidFill>
                  <a:srgbClr val="FF0000"/>
                </a:solidFill>
              </a:rPr>
              <a:t>الجواب </a:t>
            </a:r>
            <a:r>
              <a:rPr lang="ar-IQ" dirty="0"/>
              <a:t>سر</a:t>
            </a:r>
            <a:r>
              <a:rPr lang="ar-IQ" b="1" u="sng" dirty="0">
                <a:solidFill>
                  <a:schemeClr val="accent6">
                    <a:lumMod val="75000"/>
                  </a:schemeClr>
                </a:solidFill>
              </a:rPr>
              <a:t>تِ </a:t>
            </a:r>
            <a:r>
              <a:rPr lang="ar-IQ" dirty="0"/>
              <a:t>الإشاعة ُبين </a:t>
            </a:r>
            <a:r>
              <a:rPr lang="ar-IQ" dirty="0">
                <a:highlight>
                  <a:srgbClr val="FFFF00"/>
                </a:highlight>
              </a:rPr>
              <a:t>الناسِ</a:t>
            </a:r>
            <a:r>
              <a:rPr lang="ar-IQ" dirty="0"/>
              <a:t> : </a:t>
            </a:r>
            <a:r>
              <a:rPr lang="ar-IQ" dirty="0">
                <a:highlight>
                  <a:srgbClr val="00FFFF"/>
                </a:highlight>
              </a:rPr>
              <a:t>كبيرِهم</a:t>
            </a:r>
            <a:r>
              <a:rPr lang="ar-IQ" dirty="0"/>
              <a:t> وصغيرِهم  </a:t>
            </a:r>
            <a:r>
              <a:rPr lang="ar-IQ" dirty="0">
                <a:solidFill>
                  <a:schemeClr val="accent6">
                    <a:lumMod val="50000"/>
                  </a:schemeClr>
                </a:solidFill>
              </a:rPr>
              <a:t>تكسر التاء لمنع التقاء الساكنين</a:t>
            </a:r>
          </a:p>
          <a:p>
            <a:r>
              <a:rPr lang="ar-IQ" dirty="0"/>
              <a:t>3 ـ هذه امرأةٌ </a:t>
            </a:r>
            <a:r>
              <a:rPr lang="ar-IQ" u="sng" dirty="0">
                <a:solidFill>
                  <a:srgbClr val="FF0000"/>
                </a:solidFill>
              </a:rPr>
              <a:t>قتيلةٌ</a:t>
            </a:r>
          </a:p>
          <a:p>
            <a:r>
              <a:rPr lang="ar-IQ" dirty="0"/>
              <a:t> </a:t>
            </a:r>
            <a:r>
              <a:rPr lang="ar-IQ" b="1" dirty="0">
                <a:solidFill>
                  <a:srgbClr val="FF0000"/>
                </a:solidFill>
              </a:rPr>
              <a:t>الجواب</a:t>
            </a:r>
            <a:r>
              <a:rPr lang="ar-IQ" dirty="0"/>
              <a:t>  هذه امرأةٌ قتيل لأن (قتيل)   (قتيل) يستوي فيها المذكر والمؤنث</a:t>
            </a:r>
          </a:p>
          <a:p>
            <a:endParaRPr lang="ar-IQ" dirty="0"/>
          </a:p>
          <a:p>
            <a:endParaRPr lang="ar-IQ" dirty="0"/>
          </a:p>
          <a:p>
            <a:endParaRPr lang="ar-IQ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22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706E09-070A-453F-8CCD-AF81144B6D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6942" y="1969477"/>
            <a:ext cx="9959926" cy="4487595"/>
          </a:xfrm>
        </p:spPr>
        <p:txBody>
          <a:bodyPr>
            <a:normAutofit fontScale="92500" lnSpcReduction="10000"/>
          </a:bodyPr>
          <a:lstStyle/>
          <a:p>
            <a:pPr marL="342900" lvl="0" indent="-3429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IQ" b="1" dirty="0">
                <a:solidFill>
                  <a:srgbClr val="FF0000"/>
                </a:solidFill>
                <a:ea typeface="Calibri" panose="020F0502020204030204" pitchFamily="34" charset="0"/>
              </a:rPr>
              <a:t>  البدل :ـ </a:t>
            </a:r>
            <a:r>
              <a:rPr lang="ar-IQ" dirty="0">
                <a:solidFill>
                  <a:srgbClr val="FF0000"/>
                </a:solidFill>
                <a:ea typeface="Calibri" panose="020F0502020204030204" pitchFamily="34" charset="0"/>
              </a:rPr>
              <a:t>هو تابع مقصود بالحكم، دون واسطة لفظية بينه وبين متبوعه المسمى المبدل منه. </a:t>
            </a:r>
          </a:p>
          <a:p>
            <a:pPr marL="342900" lvl="0" indent="-342900" algn="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IQ" dirty="0">
                <a:ea typeface="Calibri" panose="020F0502020204030204" pitchFamily="34" charset="0"/>
              </a:rPr>
              <a:t>  وقيل : هو كل تابع كان المتبوع عينه، أو جزءاً منه، أو بعضاً من مشتملاته.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IQ" dirty="0"/>
              <a:t>   </a:t>
            </a:r>
            <a:r>
              <a:rPr lang="ar-IQ" b="1" dirty="0">
                <a:solidFill>
                  <a:srgbClr val="FF0000"/>
                </a:solidFill>
              </a:rPr>
              <a:t>نحو : </a:t>
            </a:r>
            <a:r>
              <a:rPr lang="ar-IQ" dirty="0"/>
              <a:t>زارنَي  </a:t>
            </a:r>
            <a:r>
              <a:rPr lang="ar-IQ" dirty="0">
                <a:highlight>
                  <a:srgbClr val="FFFF00"/>
                </a:highlight>
              </a:rPr>
              <a:t> </a:t>
            </a:r>
            <a:r>
              <a:rPr lang="ar-IQ" dirty="0">
                <a:solidFill>
                  <a:srgbClr val="FF0000"/>
                </a:solidFill>
                <a:highlight>
                  <a:srgbClr val="FFFF00"/>
                </a:highlight>
              </a:rPr>
              <a:t>أخوكَ</a:t>
            </a:r>
            <a:r>
              <a:rPr lang="ar-IQ" dirty="0"/>
              <a:t>     </a:t>
            </a:r>
            <a:r>
              <a:rPr lang="ar-IQ" dirty="0">
                <a:solidFill>
                  <a:srgbClr val="FF0000"/>
                </a:solidFill>
                <a:highlight>
                  <a:srgbClr val="00FFFF"/>
                </a:highlight>
              </a:rPr>
              <a:t>سميرٌ</a:t>
            </a:r>
            <a:r>
              <a:rPr lang="ar-IQ" dirty="0">
                <a:solidFill>
                  <a:srgbClr val="FF0000"/>
                </a:solidFill>
              </a:rPr>
              <a:t> </a:t>
            </a:r>
          </a:p>
          <a:p>
            <a:pPr algn="r"/>
            <a:r>
              <a:rPr lang="ar-IQ" dirty="0"/>
              <a:t>                     </a:t>
            </a:r>
            <a:r>
              <a:rPr lang="ar-IQ" dirty="0">
                <a:highlight>
                  <a:srgbClr val="FFFF00"/>
                </a:highlight>
              </a:rPr>
              <a:t> مبدل منه </a:t>
            </a:r>
            <a:r>
              <a:rPr lang="ar-IQ" dirty="0"/>
              <a:t>     </a:t>
            </a:r>
            <a:r>
              <a:rPr lang="ar-IQ" dirty="0">
                <a:highlight>
                  <a:srgbClr val="00FFFF"/>
                </a:highlight>
              </a:rPr>
              <a:t>بدل</a:t>
            </a:r>
            <a:r>
              <a:rPr lang="ar-IQ" dirty="0"/>
              <a:t> </a:t>
            </a:r>
          </a:p>
          <a:p>
            <a:pPr algn="r"/>
            <a:endParaRPr lang="ar-IQ" dirty="0"/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IQ" b="1" dirty="0">
                <a:solidFill>
                  <a:srgbClr val="FF0000"/>
                </a:solidFill>
              </a:rPr>
              <a:t>ونحو : </a:t>
            </a:r>
            <a:r>
              <a:rPr lang="ar-IQ" dirty="0"/>
              <a:t>قيصرٌ  </a:t>
            </a:r>
            <a:r>
              <a:rPr lang="ar-IQ" dirty="0">
                <a:highlight>
                  <a:srgbClr val="FFFF00"/>
                </a:highlight>
              </a:rPr>
              <a:t>ملكُ </a:t>
            </a:r>
            <a:r>
              <a:rPr lang="ar-IQ" dirty="0"/>
              <a:t>الروم ِ </a:t>
            </a:r>
            <a:r>
              <a:rPr lang="ar-IQ" dirty="0">
                <a:highlight>
                  <a:srgbClr val="00FFFF"/>
                </a:highlight>
              </a:rPr>
              <a:t>ملكٌ</a:t>
            </a:r>
            <a:r>
              <a:rPr lang="ar-IQ" dirty="0"/>
              <a:t> عظيمٌ</a:t>
            </a:r>
          </a:p>
          <a:p>
            <a:pPr marL="342900" indent="-342900" algn="r">
              <a:buFont typeface="Arial" panose="020B0604020202020204" pitchFamily="34" charset="0"/>
              <a:buChar char="•"/>
            </a:pPr>
            <a:r>
              <a:rPr lang="ar-IQ" dirty="0"/>
              <a:t>               </a:t>
            </a:r>
            <a:r>
              <a:rPr lang="ar-IQ" dirty="0">
                <a:highlight>
                  <a:srgbClr val="FFFF00"/>
                </a:highlight>
              </a:rPr>
              <a:t>مبدل منه </a:t>
            </a:r>
            <a:r>
              <a:rPr lang="ar-IQ" dirty="0"/>
              <a:t>      </a:t>
            </a:r>
            <a:r>
              <a:rPr lang="ar-IQ" dirty="0">
                <a:highlight>
                  <a:srgbClr val="00FFFF"/>
                </a:highlight>
              </a:rPr>
              <a:t>بدل </a:t>
            </a:r>
          </a:p>
          <a:p>
            <a:pPr algn="r"/>
            <a:r>
              <a:rPr lang="ar-IQ" dirty="0">
                <a:highlight>
                  <a:srgbClr val="FFFF00"/>
                </a:highlight>
              </a:rPr>
              <a:t>أخوك : </a:t>
            </a:r>
            <a:r>
              <a:rPr lang="ar-IQ" dirty="0"/>
              <a:t>فاعل مرفوع </a:t>
            </a:r>
            <a:r>
              <a:rPr lang="ar-IQ" dirty="0" err="1"/>
              <a:t>مرفوع</a:t>
            </a:r>
            <a:r>
              <a:rPr lang="ar-IQ" dirty="0"/>
              <a:t> وعلامة رفعه </a:t>
            </a:r>
            <a:r>
              <a:rPr lang="ar-IQ" dirty="0" err="1"/>
              <a:t>الواولأنه</a:t>
            </a:r>
            <a:r>
              <a:rPr lang="ar-IQ" dirty="0"/>
              <a:t> من الأسماء الخمسة. والكاف: ضمير متصل في محل جر مضاف اليه. </a:t>
            </a:r>
          </a:p>
          <a:p>
            <a:pPr algn="r"/>
            <a:r>
              <a:rPr lang="ar-IQ" dirty="0">
                <a:highlight>
                  <a:srgbClr val="00FFFF"/>
                </a:highlight>
              </a:rPr>
              <a:t>سمير </a:t>
            </a:r>
            <a:r>
              <a:rPr lang="ar-IQ" dirty="0"/>
              <a:t>: بدل مرفوع وعلامة رفعه الضمة الظاهرة في آخره. </a:t>
            </a:r>
          </a:p>
          <a:p>
            <a:pPr algn="r"/>
            <a:endParaRPr lang="en-US" dirty="0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F8399769-9E56-4FE1-A233-1DC1B7332DA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3999" y="939483"/>
            <a:ext cx="9144000" cy="1029994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ysClr val="windowText" lastClr="000000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1">
              <a:lnSpc>
                <a:spcPct val="115000"/>
              </a:lnSpc>
              <a:spcAft>
                <a:spcPts val="800"/>
              </a:spcAft>
            </a:pPr>
            <a:r>
              <a:rPr lang="ar-IQ" sz="6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البدل</a:t>
            </a:r>
            <a:endParaRPr lang="en-US" sz="6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39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F3A94A-5D4B-44BA-BDD6-578C07D19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أنواع البدل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EEAEEB-8055-41AF-BA38-9BD4A2095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b="1" dirty="0">
                <a:solidFill>
                  <a:srgbClr val="FF0000"/>
                </a:solidFill>
              </a:rPr>
              <a:t>أنواع البــدل : </a:t>
            </a:r>
          </a:p>
          <a:p>
            <a:r>
              <a:rPr lang="ar-IQ" b="1" dirty="0">
                <a:solidFill>
                  <a:srgbClr val="FF0000"/>
                </a:solidFill>
              </a:rPr>
              <a:t>1- بدل كلّ من كلّ: </a:t>
            </a:r>
            <a:r>
              <a:rPr lang="ar-IQ" dirty="0"/>
              <a:t>يتطابق فيه البدلُ مع المبدل منه تمامَ المطابقة، ولا يحتاج الى رابط، لأنه يساويه في المعنى. </a:t>
            </a:r>
          </a:p>
          <a:p>
            <a:r>
              <a:rPr lang="ar-IQ" dirty="0"/>
              <a:t>نحو : </a:t>
            </a:r>
            <a:r>
              <a:rPr lang="ar-IQ" dirty="0">
                <a:solidFill>
                  <a:srgbClr val="FF0000"/>
                </a:solidFill>
              </a:rPr>
              <a:t>1</a:t>
            </a:r>
            <a:r>
              <a:rPr lang="ar-IQ" dirty="0"/>
              <a:t> ـ وُلِدَ </a:t>
            </a:r>
            <a:r>
              <a:rPr lang="ar-IQ" dirty="0">
                <a:highlight>
                  <a:srgbClr val="FFFF00"/>
                </a:highlight>
              </a:rPr>
              <a:t>شاعرُ</a:t>
            </a:r>
            <a:r>
              <a:rPr lang="ar-IQ" dirty="0"/>
              <a:t> القطرين </a:t>
            </a:r>
            <a:r>
              <a:rPr lang="ar-IQ" dirty="0">
                <a:highlight>
                  <a:srgbClr val="00FFFF"/>
                </a:highlight>
              </a:rPr>
              <a:t>مطرانُ</a:t>
            </a:r>
            <a:r>
              <a:rPr lang="ar-IQ" dirty="0"/>
              <a:t> في بعلبك  </a:t>
            </a:r>
            <a:r>
              <a:rPr lang="ar-IQ" b="1" dirty="0">
                <a:highlight>
                  <a:srgbClr val="FFFF00"/>
                </a:highlight>
              </a:rPr>
              <a:t>ملاحظة : الذي باللون الأصفر مبدل منه</a:t>
            </a:r>
          </a:p>
          <a:p>
            <a:r>
              <a:rPr lang="ar-IQ" dirty="0"/>
              <a:t>                مبدل منه   بدل مرفوع</a:t>
            </a:r>
          </a:p>
          <a:p>
            <a:r>
              <a:rPr lang="ar-IQ" dirty="0">
                <a:solidFill>
                  <a:srgbClr val="FF0000"/>
                </a:solidFill>
              </a:rPr>
              <a:t>       2</a:t>
            </a:r>
            <a:r>
              <a:rPr lang="ar-IQ" dirty="0"/>
              <a:t> ـ  سافر </a:t>
            </a:r>
            <a:r>
              <a:rPr lang="ar-IQ" dirty="0">
                <a:highlight>
                  <a:srgbClr val="FFFF00"/>
                </a:highlight>
              </a:rPr>
              <a:t>ملكُ</a:t>
            </a:r>
            <a:r>
              <a:rPr lang="ar-IQ" dirty="0"/>
              <a:t> كنِّدة </a:t>
            </a:r>
            <a:r>
              <a:rPr lang="ar-IQ" dirty="0">
                <a:highlight>
                  <a:srgbClr val="00FFFF"/>
                </a:highlight>
              </a:rPr>
              <a:t>امرؤ</a:t>
            </a:r>
            <a:r>
              <a:rPr lang="ar-IQ" dirty="0"/>
              <a:t> القيس الى </a:t>
            </a:r>
            <a:r>
              <a:rPr lang="ar-IQ" dirty="0">
                <a:highlight>
                  <a:srgbClr val="FFFF00"/>
                </a:highlight>
              </a:rPr>
              <a:t>ملك ِ</a:t>
            </a:r>
            <a:r>
              <a:rPr lang="ar-IQ" dirty="0"/>
              <a:t>الرومِ </a:t>
            </a:r>
            <a:r>
              <a:rPr lang="ar-IQ" dirty="0">
                <a:highlight>
                  <a:srgbClr val="00FFFF"/>
                </a:highlight>
              </a:rPr>
              <a:t>قيصرَ.</a:t>
            </a:r>
          </a:p>
          <a:p>
            <a:r>
              <a:rPr lang="ar-IQ" dirty="0"/>
              <a:t>                            بدل مرفوع                   بدل مجرور </a:t>
            </a:r>
          </a:p>
          <a:p>
            <a:r>
              <a:rPr lang="ar-IQ" dirty="0">
                <a:solidFill>
                  <a:srgbClr val="FF0000"/>
                </a:solidFill>
              </a:rPr>
              <a:t>       3 </a:t>
            </a:r>
            <a:r>
              <a:rPr lang="ar-IQ" dirty="0"/>
              <a:t>ـ هددّ </a:t>
            </a:r>
            <a:r>
              <a:rPr lang="ar-IQ" dirty="0">
                <a:highlight>
                  <a:srgbClr val="FFFF00"/>
                </a:highlight>
              </a:rPr>
              <a:t>ملكُ</a:t>
            </a:r>
            <a:r>
              <a:rPr lang="ar-IQ" dirty="0"/>
              <a:t> الحيرةِ </a:t>
            </a:r>
            <a:r>
              <a:rPr lang="ar-IQ" dirty="0">
                <a:highlight>
                  <a:srgbClr val="00FFFF"/>
                </a:highlight>
              </a:rPr>
              <a:t>المنذر</a:t>
            </a:r>
            <a:r>
              <a:rPr lang="ar-IQ" dirty="0"/>
              <a:t>ُ        </a:t>
            </a:r>
            <a:r>
              <a:rPr lang="ar-IQ" dirty="0">
                <a:highlight>
                  <a:srgbClr val="FFFF00"/>
                </a:highlight>
              </a:rPr>
              <a:t>الملكَ</a:t>
            </a:r>
            <a:r>
              <a:rPr lang="ar-IQ" dirty="0"/>
              <a:t> الضليلَ </a:t>
            </a:r>
            <a:r>
              <a:rPr lang="ar-IQ" dirty="0">
                <a:highlight>
                  <a:srgbClr val="00FFFF"/>
                </a:highlight>
              </a:rPr>
              <a:t>امرأ</a:t>
            </a:r>
            <a:r>
              <a:rPr lang="ar-IQ" dirty="0"/>
              <a:t> القيسِ.</a:t>
            </a:r>
          </a:p>
          <a:p>
            <a:r>
              <a:rPr lang="ar-IQ" dirty="0"/>
              <a:t>              مبدل منه        بدل مرفوع                 بدل منصوب</a:t>
            </a:r>
          </a:p>
          <a:p>
            <a:endParaRPr lang="en-US" dirty="0"/>
          </a:p>
        </p:txBody>
      </p: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303B6522-1528-43AF-AABF-B1D1983C57EC}"/>
              </a:ext>
            </a:extLst>
          </p:cNvPr>
          <p:cNvCxnSpPr/>
          <p:nvPr/>
        </p:nvCxnSpPr>
        <p:spPr>
          <a:xfrm flipH="1">
            <a:off x="4768948" y="5275385"/>
            <a:ext cx="112541" cy="267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38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546FF91-A9AC-41A4-B2BC-D36739F44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بدل بعض من كل            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13C4AC-AFAC-4C74-A326-DB797B4C0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IQ" b="1" dirty="0">
                <a:solidFill>
                  <a:srgbClr val="FF0000"/>
                </a:solidFill>
              </a:rPr>
              <a:t>2- بدل بعض : </a:t>
            </a:r>
            <a:r>
              <a:rPr lang="ar-IQ" b="1" dirty="0" err="1">
                <a:solidFill>
                  <a:srgbClr val="FF0000"/>
                </a:solidFill>
              </a:rPr>
              <a:t>أوجزء</a:t>
            </a:r>
            <a:r>
              <a:rPr lang="ar-IQ" b="1" dirty="0">
                <a:solidFill>
                  <a:srgbClr val="FF0000"/>
                </a:solidFill>
              </a:rPr>
              <a:t> من كلَ : </a:t>
            </a:r>
            <a:r>
              <a:rPr lang="ar-IQ" dirty="0">
                <a:solidFill>
                  <a:srgbClr val="FF0000"/>
                </a:solidFill>
              </a:rPr>
              <a:t>يكون فيه البدل جزءاً من المبدل منه، ويحتاج الى رابط هو الضمير الملفوظ او المقدّر.</a:t>
            </a:r>
          </a:p>
          <a:p>
            <a:r>
              <a:rPr lang="ar-IQ" dirty="0">
                <a:solidFill>
                  <a:srgbClr val="FF0000"/>
                </a:solidFill>
              </a:rPr>
              <a:t>نحو </a:t>
            </a:r>
            <a:r>
              <a:rPr lang="ar-IQ" dirty="0"/>
              <a:t>: أودعَ امرؤُ القيس ِ</a:t>
            </a:r>
            <a:r>
              <a:rPr lang="ar-IQ" dirty="0" err="1"/>
              <a:t>السمؤالَ</a:t>
            </a:r>
            <a:r>
              <a:rPr lang="ar-IQ" dirty="0">
                <a:highlight>
                  <a:srgbClr val="FFFF00"/>
                </a:highlight>
              </a:rPr>
              <a:t> امانةً</a:t>
            </a:r>
            <a:r>
              <a:rPr lang="ar-IQ" dirty="0"/>
              <a:t>: </a:t>
            </a:r>
            <a:r>
              <a:rPr lang="ar-IQ" dirty="0">
                <a:highlight>
                  <a:srgbClr val="00FFFF"/>
                </a:highlight>
              </a:rPr>
              <a:t>دروعاً</a:t>
            </a:r>
            <a:r>
              <a:rPr lang="ar-IQ" dirty="0"/>
              <a:t> وسلاحاً، واموالاً      </a:t>
            </a:r>
            <a:r>
              <a:rPr lang="ar-IQ" sz="3600" b="1" dirty="0">
                <a:highlight>
                  <a:srgbClr val="FFFF00"/>
                </a:highlight>
              </a:rPr>
              <a:t>ملاحظة : الذي باللون الأصفر مبدل منه</a:t>
            </a:r>
            <a:endParaRPr lang="ar-IQ" b="1" dirty="0">
              <a:highlight>
                <a:srgbClr val="FFFF00"/>
              </a:highlight>
            </a:endParaRPr>
          </a:p>
          <a:p>
            <a:r>
              <a:rPr lang="ar-IQ" dirty="0"/>
              <a:t>    دروعاً : بدل بعض من كل منصوب بالفتحة الظاهرة. </a:t>
            </a:r>
          </a:p>
          <a:p>
            <a:r>
              <a:rPr lang="ar-IQ" dirty="0">
                <a:solidFill>
                  <a:srgbClr val="FF0000"/>
                </a:solidFill>
              </a:rPr>
              <a:t>ونحو</a:t>
            </a:r>
            <a:r>
              <a:rPr lang="ar-IQ" dirty="0"/>
              <a:t> : سر</a:t>
            </a:r>
            <a:r>
              <a:rPr lang="ar-IQ" b="1" u="sng" dirty="0">
                <a:solidFill>
                  <a:schemeClr val="accent6">
                    <a:lumMod val="75000"/>
                  </a:schemeClr>
                </a:solidFill>
              </a:rPr>
              <a:t>تِ </a:t>
            </a:r>
            <a:r>
              <a:rPr lang="ar-IQ" dirty="0"/>
              <a:t>الإشاعة ُبين </a:t>
            </a:r>
            <a:r>
              <a:rPr lang="ar-IQ" dirty="0">
                <a:highlight>
                  <a:srgbClr val="FFFF00"/>
                </a:highlight>
              </a:rPr>
              <a:t>الناسِ</a:t>
            </a:r>
            <a:r>
              <a:rPr lang="ar-IQ" dirty="0"/>
              <a:t> : </a:t>
            </a:r>
            <a:r>
              <a:rPr lang="ar-IQ" dirty="0">
                <a:highlight>
                  <a:srgbClr val="00FFFF"/>
                </a:highlight>
              </a:rPr>
              <a:t>كبيرِهم</a:t>
            </a:r>
            <a:r>
              <a:rPr lang="ar-IQ" dirty="0"/>
              <a:t> وصغيرِهم </a:t>
            </a:r>
          </a:p>
          <a:p>
            <a:r>
              <a:rPr lang="ar-IQ" dirty="0">
                <a:highlight>
                  <a:srgbClr val="00FFFF"/>
                </a:highlight>
              </a:rPr>
              <a:t>كبيرِهم :</a:t>
            </a:r>
            <a:r>
              <a:rPr lang="ar-IQ" dirty="0"/>
              <a:t> بدل بعض من كل مجرور وعلامة جره الكسرة الظاهرة. وهم : ضمير متصل مبني على السكون في محل جر مضاف اليه. </a:t>
            </a:r>
          </a:p>
          <a:p>
            <a:r>
              <a:rPr lang="ar-IQ" dirty="0">
                <a:solidFill>
                  <a:srgbClr val="FF0000"/>
                </a:solidFill>
              </a:rPr>
              <a:t>ونحو </a:t>
            </a:r>
            <a:r>
              <a:rPr lang="ar-IQ" dirty="0"/>
              <a:t>: صعدَ خليلٌ </a:t>
            </a:r>
            <a:r>
              <a:rPr lang="ar-IQ" dirty="0">
                <a:highlight>
                  <a:srgbClr val="FFFF00"/>
                </a:highlight>
              </a:rPr>
              <a:t>الدرجَ </a:t>
            </a:r>
            <a:r>
              <a:rPr lang="ar-IQ" dirty="0">
                <a:highlight>
                  <a:srgbClr val="00FFFF"/>
                </a:highlight>
              </a:rPr>
              <a:t>ربعَهُ</a:t>
            </a:r>
            <a:r>
              <a:rPr lang="ar-IQ" dirty="0"/>
              <a:t>، نصفه ....</a:t>
            </a:r>
          </a:p>
          <a:p>
            <a:r>
              <a:rPr lang="ar-IQ" dirty="0"/>
              <a:t>    ربعَهُ : بدل بعض من كل منصوب وعلامة نصبه الفتحة. والهاء: ضمير متصل مبني في محل جر مضاف اليه. </a:t>
            </a:r>
          </a:p>
          <a:p>
            <a:r>
              <a:rPr lang="ar-IQ" dirty="0">
                <a:solidFill>
                  <a:srgbClr val="FF0000"/>
                </a:solidFill>
              </a:rPr>
              <a:t>ونحو</a:t>
            </a:r>
            <a:r>
              <a:rPr lang="ar-IQ" dirty="0"/>
              <a:t> : ما جاءني </a:t>
            </a:r>
            <a:r>
              <a:rPr lang="ar-IQ" dirty="0">
                <a:highlight>
                  <a:srgbClr val="FFFF00"/>
                </a:highlight>
              </a:rPr>
              <a:t>أحدٌ </a:t>
            </a:r>
            <a:r>
              <a:rPr lang="ar-IQ" dirty="0"/>
              <a:t>إلا </a:t>
            </a:r>
            <a:r>
              <a:rPr lang="ar-IQ" dirty="0">
                <a:highlight>
                  <a:srgbClr val="00FFFF"/>
                </a:highlight>
              </a:rPr>
              <a:t>هندٌ</a:t>
            </a:r>
          </a:p>
          <a:p>
            <a:r>
              <a:rPr lang="ar-IQ" dirty="0"/>
              <a:t>    </a:t>
            </a:r>
            <a:r>
              <a:rPr lang="ar-IQ" dirty="0">
                <a:highlight>
                  <a:srgbClr val="00FFFF"/>
                </a:highlight>
              </a:rPr>
              <a:t>هند : </a:t>
            </a:r>
            <a:r>
              <a:rPr lang="ar-IQ" dirty="0"/>
              <a:t>بدل بعض من كل مرفوع بالضمة الظاهرة. </a:t>
            </a:r>
          </a:p>
          <a:p>
            <a:endParaRPr lang="ar-IQ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7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DA3315-1DE0-41B4-976E-31D785B5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بدل الاشتمال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BCD672-883D-463B-8F70-8CA9FFBE20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b="1" dirty="0">
                <a:solidFill>
                  <a:srgbClr val="FF0000"/>
                </a:solidFill>
              </a:rPr>
              <a:t>3- بدل الاشتمال: </a:t>
            </a:r>
            <a:r>
              <a:rPr lang="ar-IQ" dirty="0">
                <a:solidFill>
                  <a:srgbClr val="FF0000"/>
                </a:solidFill>
              </a:rPr>
              <a:t>لا يكون فيه البدلُ جزءاً من المبدل منه، وانما يشتمل على صفة من صفاته، ويحتاج الى رابط وهو </a:t>
            </a:r>
            <a:r>
              <a:rPr lang="ar-IQ" dirty="0" err="1">
                <a:solidFill>
                  <a:srgbClr val="FF0000"/>
                </a:solidFill>
              </a:rPr>
              <a:t>الضميير</a:t>
            </a:r>
            <a:r>
              <a:rPr lang="ar-IQ" dirty="0">
                <a:solidFill>
                  <a:srgbClr val="FF0000"/>
                </a:solidFill>
              </a:rPr>
              <a:t> الملفوظ او المقدر. </a:t>
            </a:r>
          </a:p>
          <a:p>
            <a:r>
              <a:rPr lang="ar-IQ" b="1" dirty="0">
                <a:solidFill>
                  <a:srgbClr val="C00000"/>
                </a:solidFill>
              </a:rPr>
              <a:t>نحو : </a:t>
            </a:r>
            <a:r>
              <a:rPr lang="ar-IQ" dirty="0"/>
              <a:t>أعجبني أخوكَ علمُه                                 </a:t>
            </a:r>
            <a:r>
              <a:rPr lang="ar-IQ" dirty="0">
                <a:highlight>
                  <a:srgbClr val="FFFF00"/>
                </a:highlight>
              </a:rPr>
              <a:t>ملاحظة : الذي باللون الأصفر مبدل منه</a:t>
            </a:r>
          </a:p>
          <a:p>
            <a:r>
              <a:rPr lang="ar-IQ" dirty="0"/>
              <a:t> </a:t>
            </a:r>
            <a:r>
              <a:rPr lang="ar-IQ" b="1" dirty="0">
                <a:solidFill>
                  <a:srgbClr val="C00000"/>
                </a:solidFill>
              </a:rPr>
              <a:t>ونحو</a:t>
            </a:r>
            <a:r>
              <a:rPr lang="ar-IQ" dirty="0"/>
              <a:t> :     يعجبني</a:t>
            </a:r>
            <a:r>
              <a:rPr lang="ar-IQ" dirty="0">
                <a:highlight>
                  <a:srgbClr val="FFFF00"/>
                </a:highlight>
              </a:rPr>
              <a:t> </a:t>
            </a:r>
            <a:r>
              <a:rPr lang="ar-IQ" dirty="0" err="1">
                <a:highlight>
                  <a:srgbClr val="FFFF00"/>
                </a:highlight>
              </a:rPr>
              <a:t>السمؤالُ</a:t>
            </a:r>
            <a:r>
              <a:rPr lang="ar-IQ" dirty="0"/>
              <a:t> </a:t>
            </a:r>
            <a:r>
              <a:rPr lang="ar-IQ" dirty="0">
                <a:highlight>
                  <a:srgbClr val="00FFFF"/>
                </a:highlight>
              </a:rPr>
              <a:t>وفاؤه</a:t>
            </a:r>
          </a:p>
          <a:p>
            <a:r>
              <a:rPr lang="ar-IQ" dirty="0"/>
              <a:t> </a:t>
            </a:r>
            <a:r>
              <a:rPr lang="ar-IQ" b="1" dirty="0">
                <a:solidFill>
                  <a:srgbClr val="C00000"/>
                </a:solidFill>
              </a:rPr>
              <a:t>ونحو</a:t>
            </a:r>
            <a:r>
              <a:rPr lang="ar-IQ" dirty="0"/>
              <a:t> :      أطربَني </a:t>
            </a:r>
            <a:r>
              <a:rPr lang="ar-IQ" dirty="0">
                <a:highlight>
                  <a:srgbClr val="FFFF00"/>
                </a:highlight>
              </a:rPr>
              <a:t>البلبلُ</a:t>
            </a:r>
            <a:r>
              <a:rPr lang="ar-IQ" dirty="0"/>
              <a:t> </a:t>
            </a:r>
            <a:r>
              <a:rPr lang="ar-IQ" dirty="0">
                <a:highlight>
                  <a:srgbClr val="00FFFF"/>
                </a:highlight>
              </a:rPr>
              <a:t>صوتُه</a:t>
            </a:r>
          </a:p>
          <a:p>
            <a:r>
              <a:rPr lang="ar-IQ" dirty="0"/>
              <a:t>   </a:t>
            </a:r>
            <a:r>
              <a:rPr lang="ar-IQ" dirty="0">
                <a:highlight>
                  <a:srgbClr val="FFFF00"/>
                </a:highlight>
              </a:rPr>
              <a:t>اخوك </a:t>
            </a:r>
            <a:r>
              <a:rPr lang="ar-IQ" dirty="0"/>
              <a:t>: فاعل مرفوع وعلامة رفعه الواو. والكاف: ضمير متصل في محل جر مضاف اليه. </a:t>
            </a:r>
          </a:p>
          <a:p>
            <a:r>
              <a:rPr lang="ar-IQ" dirty="0"/>
              <a:t>  </a:t>
            </a:r>
            <a:r>
              <a:rPr lang="ar-IQ" dirty="0">
                <a:highlight>
                  <a:srgbClr val="00FFFF"/>
                </a:highlight>
              </a:rPr>
              <a:t> علمُه :</a:t>
            </a:r>
            <a:r>
              <a:rPr lang="ar-IQ" dirty="0"/>
              <a:t> بدل اشتمال مرفوع وعلامة رفعه الضمة الظاهرة على آخره. والهاء : ضمير متصل مبني في محل جر مضاف اليه. </a:t>
            </a:r>
          </a:p>
          <a:p>
            <a:r>
              <a:rPr lang="ar-IQ" dirty="0"/>
              <a:t>        أعجبتني </a:t>
            </a:r>
            <a:r>
              <a:rPr lang="ar-IQ" dirty="0">
                <a:highlight>
                  <a:srgbClr val="FFFF00"/>
                </a:highlight>
              </a:rPr>
              <a:t>المسرحيةُ</a:t>
            </a:r>
            <a:r>
              <a:rPr lang="ar-IQ" dirty="0"/>
              <a:t> </a:t>
            </a:r>
            <a:r>
              <a:rPr lang="ar-IQ" dirty="0">
                <a:highlight>
                  <a:srgbClr val="00FFFF"/>
                </a:highlight>
              </a:rPr>
              <a:t>مشاهدُها </a:t>
            </a:r>
            <a:r>
              <a:rPr lang="ar-IQ" dirty="0"/>
              <a:t>       - الضمير العائد المذكور</a:t>
            </a:r>
          </a:p>
          <a:p>
            <a:r>
              <a:rPr lang="ar-IQ" dirty="0"/>
              <a:t>        أعجبتني </a:t>
            </a:r>
            <a:r>
              <a:rPr lang="ar-IQ" dirty="0">
                <a:highlight>
                  <a:srgbClr val="FFFF00"/>
                </a:highlight>
              </a:rPr>
              <a:t>المسرحيةُ </a:t>
            </a:r>
            <a:r>
              <a:rPr lang="ar-IQ" dirty="0">
                <a:highlight>
                  <a:srgbClr val="00FFFF"/>
                </a:highlight>
              </a:rPr>
              <a:t>المشاهدُ </a:t>
            </a:r>
            <a:r>
              <a:rPr lang="ar-IQ" dirty="0"/>
              <a:t>       - الضمير العائد غير مذكور وتقديره المشاهدُ منها.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50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7E5D1A-382C-4808-A956-3D95F04C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FF0000"/>
                </a:solidFill>
              </a:rPr>
              <a:t>بدل المباينة أو الاضراب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D8D86F3-FAB8-4F37-B355-5CAE5F3A1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>
                <a:solidFill>
                  <a:srgbClr val="FF0000"/>
                </a:solidFill>
              </a:rPr>
              <a:t>- </a:t>
            </a:r>
            <a:r>
              <a:rPr lang="ar-IQ" b="1" dirty="0">
                <a:solidFill>
                  <a:srgbClr val="FF0000"/>
                </a:solidFill>
              </a:rPr>
              <a:t>بدل المباينة أو الاضراب: </a:t>
            </a:r>
            <a:r>
              <a:rPr lang="ar-IQ" dirty="0">
                <a:solidFill>
                  <a:srgbClr val="FF0000"/>
                </a:solidFill>
              </a:rPr>
              <a:t>بدلٌ لا يقع منه في القرآن الكريم ، ولا الحديث النبوي الشريف، ولا في الشعر ولا في كلام البلغاء. </a:t>
            </a:r>
          </a:p>
          <a:p>
            <a:r>
              <a:rPr lang="ar-IQ" b="1" dirty="0">
                <a:solidFill>
                  <a:srgbClr val="C00000"/>
                </a:solidFill>
              </a:rPr>
              <a:t>الاول : </a:t>
            </a:r>
            <a:r>
              <a:rPr lang="ar-IQ" dirty="0"/>
              <a:t>بدل الغلط – او الخطأ : ويقصد منه تصحيحُ خطأ سبق الى اللسان. </a:t>
            </a:r>
          </a:p>
          <a:p>
            <a:r>
              <a:rPr lang="ar-IQ" dirty="0">
                <a:solidFill>
                  <a:srgbClr val="FF0000"/>
                </a:solidFill>
              </a:rPr>
              <a:t>نحو : </a:t>
            </a:r>
            <a:r>
              <a:rPr lang="ar-IQ" dirty="0"/>
              <a:t>سافرتُ الى </a:t>
            </a:r>
            <a:r>
              <a:rPr lang="ar-IQ" dirty="0">
                <a:highlight>
                  <a:srgbClr val="FFFF00"/>
                </a:highlight>
              </a:rPr>
              <a:t>القاهرةِ</a:t>
            </a:r>
            <a:r>
              <a:rPr lang="ar-IQ" dirty="0"/>
              <a:t>     </a:t>
            </a:r>
            <a:r>
              <a:rPr lang="ar-IQ" dirty="0">
                <a:highlight>
                  <a:srgbClr val="00FFFF"/>
                </a:highlight>
              </a:rPr>
              <a:t>الاسكندريةِ</a:t>
            </a:r>
            <a:r>
              <a:rPr lang="ar-IQ" b="1" dirty="0"/>
              <a:t>  </a:t>
            </a:r>
          </a:p>
          <a:p>
            <a:r>
              <a:rPr lang="ar-IQ" b="1" dirty="0"/>
              <a:t>                     </a:t>
            </a:r>
            <a:r>
              <a:rPr lang="ar-IQ" b="1" dirty="0">
                <a:highlight>
                  <a:srgbClr val="FFFF00"/>
                </a:highlight>
              </a:rPr>
              <a:t>مبدل منه</a:t>
            </a:r>
            <a:r>
              <a:rPr lang="ar-IQ" b="1" dirty="0"/>
              <a:t>        </a:t>
            </a:r>
            <a:r>
              <a:rPr lang="ar-IQ" b="1" dirty="0">
                <a:highlight>
                  <a:srgbClr val="00FFFF"/>
                </a:highlight>
              </a:rPr>
              <a:t>بدل</a:t>
            </a:r>
          </a:p>
          <a:p>
            <a:r>
              <a:rPr lang="ar-IQ" dirty="0"/>
              <a:t>ا</a:t>
            </a:r>
            <a:r>
              <a:rPr lang="ar-IQ" dirty="0">
                <a:highlight>
                  <a:srgbClr val="00FFFF"/>
                </a:highlight>
              </a:rPr>
              <a:t>لاسكندرية</a:t>
            </a:r>
            <a:r>
              <a:rPr lang="ar-IQ" dirty="0"/>
              <a:t>: بدل غلط مجرور وعلامة جره الكسرة الظاهرة في آخره</a:t>
            </a:r>
          </a:p>
          <a:p>
            <a:endParaRPr lang="ar-IQ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80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BC464C-3667-4D70-952E-272E8B1B8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C00000"/>
                </a:solidFill>
              </a:rPr>
              <a:t>تمرين 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79845F-4CB4-478B-90BA-A8DD52676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/>
              <a:t>استخرج البدل والمبدل منه ، وبين نوعه.</a:t>
            </a:r>
          </a:p>
          <a:p>
            <a:pPr marL="0" indent="0">
              <a:buNone/>
            </a:pPr>
            <a:endParaRPr lang="ar-IQ" dirty="0"/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(لولا دفع الله الناسَ بعضَهم لبعض).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(قال موسى لأخيه هارونَ).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سعادٌ نجمٌ بدرٌ شمسٌ.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أعجبني خالدٌ علمُهُ.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أقبل أخوك محمدٌ.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5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BC464C-3667-4D70-952E-272E8B1B8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b="1" dirty="0">
                <a:solidFill>
                  <a:srgbClr val="C00000"/>
                </a:solidFill>
              </a:rPr>
              <a:t>تمرين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79845F-4CB4-478B-90BA-A8DD52676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/>
              <a:t>استخرج البدل والمبدل منه ، وبين نوعه.     </a:t>
            </a:r>
          </a:p>
          <a:p>
            <a:r>
              <a:rPr lang="ar-IQ" dirty="0">
                <a:solidFill>
                  <a:schemeClr val="accent6">
                    <a:lumMod val="50000"/>
                  </a:schemeClr>
                </a:solidFill>
              </a:rPr>
              <a:t>الحل                                            المبدل منه      البدل               نوعه</a:t>
            </a:r>
          </a:p>
          <a:p>
            <a:pPr marL="0" indent="0">
              <a:buNone/>
            </a:pPr>
            <a:endParaRPr lang="ar-IQ" dirty="0"/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(لولا دفعُ الله ِالناسَ بعضَهم لبعض)       الناسَ        بعضَهم      </a:t>
            </a:r>
            <a:r>
              <a:rPr lang="ar-IQ" dirty="0">
                <a:solidFill>
                  <a:srgbClr val="C00000"/>
                </a:solidFill>
              </a:rPr>
              <a:t>بدل بعض من كل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(قال موسى لأخيه هارونَ)                لأخيه         هارونَ </a:t>
            </a:r>
            <a:r>
              <a:rPr lang="ar-IQ" b="1" dirty="0">
                <a:solidFill>
                  <a:srgbClr val="FF0000"/>
                </a:solidFill>
              </a:rPr>
              <a:t>       بدل كلّ من كلّ: </a:t>
            </a:r>
            <a:endParaRPr lang="ar-IQ" dirty="0"/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سعادٌ نجمٌ بدرٌ شمسٌ.                       نجمٌ       بدرٌ وشمس</a:t>
            </a:r>
            <a:r>
              <a:rPr lang="ar-IQ" b="1" dirty="0">
                <a:solidFill>
                  <a:srgbClr val="FF0000"/>
                </a:solidFill>
              </a:rPr>
              <a:t>     </a:t>
            </a:r>
            <a:r>
              <a:rPr lang="ar-IQ" sz="2400" b="1" dirty="0">
                <a:solidFill>
                  <a:srgbClr val="FF0000"/>
                </a:solidFill>
              </a:rPr>
              <a:t>المباينة أو الاضراب</a:t>
            </a:r>
            <a:endParaRPr lang="ar-IQ" dirty="0"/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أعجبني خالدٌ علمُهُ                          خالدٌ          علمُهُ</a:t>
            </a:r>
            <a:r>
              <a:rPr lang="ar-IQ" b="1" dirty="0">
                <a:solidFill>
                  <a:srgbClr val="FF0000"/>
                </a:solidFill>
              </a:rPr>
              <a:t>            بدل الاشتمال</a:t>
            </a:r>
            <a:endParaRPr lang="ar-IQ" dirty="0"/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ـ أقبل أخوك محمدٌ                           أخوك         محمدٌ           </a:t>
            </a:r>
            <a:r>
              <a:rPr lang="ar-IQ" b="1" dirty="0">
                <a:solidFill>
                  <a:srgbClr val="FF0000"/>
                </a:solidFill>
              </a:rPr>
              <a:t>بدل كلّ من كلّ</a:t>
            </a:r>
            <a:r>
              <a:rPr lang="ar-IQ" dirty="0"/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2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FB4FB5-79BF-44AA-94E9-16F153AAC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>
                <a:solidFill>
                  <a:srgbClr val="FF0000"/>
                </a:solidFill>
              </a:rPr>
              <a:t>تمرين 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9B2A0A-DD4E-4050-B06D-A54F6F4B3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0031"/>
            <a:ext cx="10515600" cy="4351338"/>
          </a:xfrm>
        </p:spPr>
        <p:txBody>
          <a:bodyPr>
            <a:normAutofit/>
          </a:bodyPr>
          <a:lstStyle/>
          <a:p>
            <a:r>
              <a:rPr lang="ar-IQ" dirty="0"/>
              <a:t>صحح الخطأ  واذكر السبب</a:t>
            </a:r>
          </a:p>
          <a:p>
            <a:r>
              <a:rPr lang="ar-IQ" dirty="0"/>
              <a:t>1 ـ سافرتُ الى </a:t>
            </a:r>
            <a:r>
              <a:rPr lang="ar-IQ" dirty="0">
                <a:highlight>
                  <a:srgbClr val="FFFF00"/>
                </a:highlight>
              </a:rPr>
              <a:t>القاهرةِ</a:t>
            </a:r>
            <a:r>
              <a:rPr lang="ar-IQ" dirty="0"/>
              <a:t>     </a:t>
            </a:r>
            <a:r>
              <a:rPr lang="ar-IQ" dirty="0">
                <a:highlight>
                  <a:srgbClr val="00FFFF"/>
                </a:highlight>
              </a:rPr>
              <a:t>الاسكندريةِ</a:t>
            </a:r>
            <a:r>
              <a:rPr lang="ar-IQ" b="1" dirty="0"/>
              <a:t>  </a:t>
            </a:r>
          </a:p>
          <a:p>
            <a:r>
              <a:rPr lang="ar-IQ" dirty="0"/>
              <a:t>ا</a:t>
            </a:r>
            <a:r>
              <a:rPr lang="ar-IQ" dirty="0">
                <a:highlight>
                  <a:srgbClr val="00FFFF"/>
                </a:highlight>
              </a:rPr>
              <a:t>لاسكندرية</a:t>
            </a:r>
            <a:r>
              <a:rPr lang="ar-IQ" dirty="0"/>
              <a:t>: بدل غلط مجرور وعلامة جره الكسرة الظاهرة </a:t>
            </a:r>
            <a:r>
              <a:rPr lang="ar-IQ" u="sng" dirty="0">
                <a:solidFill>
                  <a:srgbClr val="FF0000"/>
                </a:solidFill>
              </a:rPr>
              <a:t>على</a:t>
            </a:r>
            <a:r>
              <a:rPr lang="ar-IQ" dirty="0"/>
              <a:t> آخره . </a:t>
            </a:r>
          </a:p>
          <a:p>
            <a:endParaRPr lang="en-US" dirty="0"/>
          </a:p>
          <a:p>
            <a:r>
              <a:rPr lang="ar-IQ" dirty="0"/>
              <a:t>2 ـ سر</a:t>
            </a:r>
            <a:r>
              <a:rPr lang="ar-IQ" b="1" u="sng" dirty="0">
                <a:solidFill>
                  <a:schemeClr val="accent6">
                    <a:lumMod val="75000"/>
                  </a:schemeClr>
                </a:solidFill>
              </a:rPr>
              <a:t>ت</a:t>
            </a:r>
            <a:r>
              <a:rPr lang="ar-IQ" b="1" u="sng" dirty="0">
                <a:solidFill>
                  <a:srgbClr val="FF0000"/>
                </a:solidFill>
              </a:rPr>
              <a:t>ْ </a:t>
            </a:r>
            <a:r>
              <a:rPr lang="ar-IQ" dirty="0"/>
              <a:t>الإشاعة ُبين </a:t>
            </a:r>
            <a:r>
              <a:rPr lang="ar-IQ" dirty="0">
                <a:highlight>
                  <a:srgbClr val="FFFF00"/>
                </a:highlight>
              </a:rPr>
              <a:t>الناسِ</a:t>
            </a:r>
            <a:r>
              <a:rPr lang="ar-IQ" dirty="0"/>
              <a:t> : </a:t>
            </a:r>
            <a:r>
              <a:rPr lang="ar-IQ" dirty="0">
                <a:highlight>
                  <a:srgbClr val="00FFFF"/>
                </a:highlight>
              </a:rPr>
              <a:t>كبيرِهم</a:t>
            </a:r>
            <a:r>
              <a:rPr lang="ar-IQ" dirty="0"/>
              <a:t> وصغيرِهم .</a:t>
            </a:r>
          </a:p>
          <a:p>
            <a:r>
              <a:rPr lang="ar-IQ" dirty="0"/>
              <a:t> </a:t>
            </a:r>
            <a:endParaRPr lang="ar-IQ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ar-IQ" dirty="0"/>
              <a:t>3 ـ هذه امرأةٌ </a:t>
            </a:r>
            <a:r>
              <a:rPr lang="ar-IQ" u="sng" dirty="0">
                <a:solidFill>
                  <a:srgbClr val="FF0000"/>
                </a:solidFill>
              </a:rPr>
              <a:t>قتيلةٌ.</a:t>
            </a:r>
          </a:p>
          <a:p>
            <a:r>
              <a:rPr lang="ar-IQ" dirty="0"/>
              <a:t> </a:t>
            </a:r>
          </a:p>
          <a:p>
            <a:endParaRPr lang="ar-IQ" dirty="0"/>
          </a:p>
          <a:p>
            <a:endParaRPr lang="ar-IQ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7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807</Words>
  <Application>Microsoft Office PowerPoint</Application>
  <PresentationFormat>شاشة عريضة</PresentationFormat>
  <Paragraphs>88</Paragraphs>
  <Slides>10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نسق Office</vt:lpstr>
      <vt:lpstr>الجامعة المستنصرية  كلية التربية الأساسية  قسم التربية البدنية وعلوم الرياضة المرحلة / /الدراسة الصباحية السنة الدراسية:2019ـ2020</vt:lpstr>
      <vt:lpstr>البدل</vt:lpstr>
      <vt:lpstr>أنواع البدل</vt:lpstr>
      <vt:lpstr>بدل بعض من كل              </vt:lpstr>
      <vt:lpstr>بدل الاشتمال</vt:lpstr>
      <vt:lpstr>بدل المباينة أو الاضراب</vt:lpstr>
      <vt:lpstr>تمرين 1</vt:lpstr>
      <vt:lpstr>تمرين</vt:lpstr>
      <vt:lpstr>تمرين 2</vt:lpstr>
      <vt:lpstr>تمرين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HUDA HADI</dc:creator>
  <cp:lastModifiedBy>HUDA HADI</cp:lastModifiedBy>
  <cp:revision>12</cp:revision>
  <dcterms:created xsi:type="dcterms:W3CDTF">2020-03-28T13:25:20Z</dcterms:created>
  <dcterms:modified xsi:type="dcterms:W3CDTF">2020-03-28T22:44:09Z</dcterms:modified>
</cp:coreProperties>
</file>